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41"/>
  </p:handoutMasterIdLst>
  <p:sldIdLst>
    <p:sldId id="257" r:id="rId4"/>
    <p:sldId id="259" r:id="rId6"/>
    <p:sldId id="262" r:id="rId7"/>
    <p:sldId id="265" r:id="rId8"/>
    <p:sldId id="264" r:id="rId9"/>
    <p:sldId id="324" r:id="rId10"/>
    <p:sldId id="283" r:id="rId11"/>
    <p:sldId id="382" r:id="rId12"/>
    <p:sldId id="383" r:id="rId13"/>
    <p:sldId id="282" r:id="rId14"/>
    <p:sldId id="326" r:id="rId15"/>
    <p:sldId id="299" r:id="rId16"/>
    <p:sldId id="266" r:id="rId17"/>
    <p:sldId id="354" r:id="rId18"/>
    <p:sldId id="301" r:id="rId19"/>
    <p:sldId id="327" r:id="rId20"/>
    <p:sldId id="302" r:id="rId21"/>
    <p:sldId id="305" r:id="rId22"/>
    <p:sldId id="328" r:id="rId23"/>
    <p:sldId id="306" r:id="rId24"/>
    <p:sldId id="307" r:id="rId25"/>
    <p:sldId id="308" r:id="rId26"/>
    <p:sldId id="277" r:id="rId27"/>
    <p:sldId id="314" r:id="rId28"/>
    <p:sldId id="309" r:id="rId29"/>
    <p:sldId id="313" r:id="rId30"/>
    <p:sldId id="310" r:id="rId31"/>
    <p:sldId id="385" r:id="rId32"/>
    <p:sldId id="384" r:id="rId33"/>
    <p:sldId id="311" r:id="rId34"/>
    <p:sldId id="312" r:id="rId35"/>
    <p:sldId id="315" r:id="rId36"/>
    <p:sldId id="316" r:id="rId37"/>
    <p:sldId id="381" r:id="rId38"/>
    <p:sldId id="317" r:id="rId39"/>
    <p:sldId id="279" r:id="rId40"/>
  </p:sldIdLst>
  <p:sldSz cx="12192000" cy="6858000"/>
  <p:notesSz cx="7103745" cy="10234295"/>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BF6900"/>
    <a:srgbClr val="96BFE5"/>
    <a:srgbClr val="FFD100"/>
    <a:srgbClr val="FFC800"/>
    <a:srgbClr val="FFFFFF"/>
    <a:srgbClr val="003D7F"/>
    <a:srgbClr val="D6DCE5"/>
    <a:srgbClr val="262626"/>
    <a:srgbClr val="FFF8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70408"/>
  </p:normalViewPr>
  <p:slideViewPr>
    <p:cSldViewPr snapToGrid="0" showGuides="1">
      <p:cViewPr varScale="1">
        <p:scale>
          <a:sx n="88" d="100"/>
          <a:sy n="88" d="100"/>
        </p:scale>
        <p:origin x="2160" y="176"/>
      </p:cViewPr>
      <p:guideLst>
        <p:guide orient="horz" pos="2297"/>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tags" Target="tags/tag566.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各位老师好！</a:t>
            </a:r>
            <a:r>
              <a:rPr lang="en-US" altLang="zh-CN"/>
              <a:t>我是</a:t>
            </a:r>
            <a:r>
              <a:rPr lang="zh-CN" altLang="en-US"/>
              <a:t>郭振涛</a:t>
            </a:r>
            <a:r>
              <a:rPr lang="en-US" altLang="zh-CN"/>
              <a:t>，来自</a:t>
            </a:r>
            <a:r>
              <a:rPr lang="zh-CN" altLang="en-US">
                <a:latin typeface="微软雅黑" charset="0"/>
                <a:ea typeface="微软雅黑" charset="0"/>
                <a:sym typeface="+mn-ea"/>
              </a:rPr>
              <a:t>图文理解组</a:t>
            </a:r>
            <a:r>
              <a:rPr lang="en-US" altLang="zh-CN"/>
              <a:t>，很高兴有机会在这里进行实习转正答辩。接下来我将汇报我</a:t>
            </a:r>
            <a:r>
              <a:rPr lang="zh-CN" altLang="en-US"/>
              <a:t>在美团实习一年多的</a:t>
            </a:r>
            <a:r>
              <a:rPr lang="en-US" altLang="zh-CN"/>
              <a:t>工作</a:t>
            </a:r>
            <a:r>
              <a:rPr lang="zh-CN" altLang="en-US"/>
              <a:t>与</a:t>
            </a:r>
            <a:r>
              <a:rPr lang="en-US" altLang="zh-CN"/>
              <a:t>收获。</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除了定位能力，还构建</a:t>
            </a:r>
            <a:r>
              <a:rPr lang="zh-CN" altLang="en-US">
                <a:sym typeface="+mn-ea"/>
              </a:rPr>
              <a:t>了视频解析能力，重点支持到家换电视频审核业务。帮助到家业务建立换电视频OCR机审能力，降低人工审核压力。</a:t>
            </a:r>
            <a:endParaRPr lang="zh-CN" altLang="en-US"/>
          </a:p>
          <a:p>
            <a:r>
              <a:rPr lang="zh-CN" altLang="en-US">
                <a:sym typeface="+mn-ea"/>
              </a:rPr>
              <a:t>业务难点：部分信息内容跨越多帧，需融合多帧内容进行信息提取。</a:t>
            </a:r>
            <a:endParaRPr lang="zh-CN" altLang="en-US"/>
          </a:p>
          <a:p>
            <a:r>
              <a:rPr lang="zh-CN" altLang="en-US">
                <a:sym typeface="+mn-ea"/>
              </a:rPr>
              <a:t>方法：自研VideoText视频OCR大模型，利用真实图片OCR数据合成视频OCR预训练数据25000+，并合成多帧滚动OCR视频数据2000+，以提高模型对多帧内容信息提取能力，对比实验：</a:t>
            </a:r>
            <a:endParaRPr lang="zh-CN" altLang="en-US"/>
          </a:p>
          <a:p>
            <a:r>
              <a:rPr lang="zh-CN" altLang="en-US">
                <a:sym typeface="+mn-ea"/>
              </a:rPr>
              <a:t>（1）端到端sft、</a:t>
            </a:r>
            <a:endParaRPr lang="zh-CN" altLang="en-US"/>
          </a:p>
          <a:p>
            <a:r>
              <a:rPr lang="zh-CN" altLang="en-US">
                <a:sym typeface="+mn-ea"/>
              </a:rPr>
              <a:t>（2）提取视频OCR内容为cot（Chain of Thought）再进行sft、</a:t>
            </a:r>
            <a:endParaRPr lang="zh-CN" altLang="en-US"/>
          </a:p>
          <a:p>
            <a:r>
              <a:rPr lang="zh-CN" altLang="en-US">
                <a:sym typeface="+mn-ea"/>
              </a:rPr>
              <a:t>（3）先sft再rl。</a:t>
            </a:r>
            <a:endParaRPr lang="zh-CN" altLang="en-US">
              <a:sym typeface="+mn-ea"/>
            </a:endParaRPr>
          </a:p>
          <a:p>
            <a:endParaRPr lang="zh-CN" altLang="en-US">
              <a:sym typeface="+mn-ea"/>
            </a:endParaRPr>
          </a:p>
          <a:p>
            <a:r>
              <a:rPr lang="zh-CN" altLang="en-US">
                <a:sym typeface="+mn-ea"/>
              </a:rPr>
              <a:t>一、奖励规则设计（字段准确匹配奖励</a:t>
            </a:r>
            <a:r>
              <a:rPr lang="en-US" altLang="zh-CN">
                <a:sym typeface="+mn-ea"/>
              </a:rPr>
              <a:t>+1</a:t>
            </a:r>
            <a:r>
              <a:rPr lang="zh-CN" altLang="en-US">
                <a:sym typeface="+mn-ea"/>
              </a:rPr>
              <a:t>、多帧融合成功奖励</a:t>
            </a:r>
            <a:r>
              <a:rPr lang="en-US" altLang="zh-CN">
                <a:sym typeface="+mn-ea"/>
              </a:rPr>
              <a:t>+2</a:t>
            </a:r>
            <a:r>
              <a:rPr lang="zh-CN" altLang="en-US">
                <a:sym typeface="+mn-ea"/>
              </a:rPr>
              <a:t>、置信度奖励</a:t>
            </a:r>
            <a:r>
              <a:rPr lang="en-US" altLang="zh-CN">
                <a:sym typeface="+mn-ea"/>
              </a:rPr>
              <a:t>+a*</a:t>
            </a:r>
            <a:r>
              <a:rPr lang="zh-CN" altLang="en-US">
                <a:sym typeface="+mn-ea"/>
              </a:rPr>
              <a:t>概率、时序一致性奖励</a:t>
            </a:r>
            <a:r>
              <a:rPr lang="en-US" altLang="zh-CN">
                <a:sym typeface="+mn-ea"/>
              </a:rPr>
              <a:t>+1</a:t>
            </a:r>
            <a:r>
              <a:rPr lang="zh-CN" altLang="en-US">
                <a:sym typeface="+mn-ea"/>
              </a:rPr>
              <a:t>）</a:t>
            </a:r>
            <a:endParaRPr lang="zh-CN" altLang="en-US"/>
          </a:p>
          <a:p>
            <a:r>
              <a:rPr lang="zh-CN" altLang="en-US">
                <a:sym typeface="+mn-ea"/>
              </a:rPr>
              <a:t>二、惩罚规则设计（字段错误惩罚</a:t>
            </a:r>
            <a:r>
              <a:rPr lang="en-US" altLang="zh-CN">
                <a:sym typeface="+mn-ea"/>
              </a:rPr>
              <a:t>-1</a:t>
            </a:r>
            <a:r>
              <a:rPr lang="zh-CN" altLang="en-US">
                <a:sym typeface="+mn-ea"/>
              </a:rPr>
              <a:t>、漏检惩罚</a:t>
            </a:r>
            <a:r>
              <a:rPr lang="en-US" altLang="zh-CN">
                <a:sym typeface="+mn-ea"/>
              </a:rPr>
              <a:t>-2</a:t>
            </a:r>
            <a:r>
              <a:rPr lang="zh-CN" altLang="en-US">
                <a:sym typeface="+mn-ea"/>
              </a:rPr>
              <a:t>、多帧融合失败惩罚</a:t>
            </a:r>
            <a:r>
              <a:rPr lang="en-US" altLang="zh-CN">
                <a:sym typeface="+mn-ea"/>
              </a:rPr>
              <a:t>-1.5</a:t>
            </a:r>
            <a:r>
              <a:rPr lang="zh-CN" altLang="en-US">
                <a:sym typeface="+mn-ea"/>
              </a:rPr>
              <a:t>、置信度低惩罚</a:t>
            </a:r>
            <a:r>
              <a:rPr lang="en-US" altLang="zh-CN">
                <a:sym typeface="+mn-ea"/>
              </a:rPr>
              <a:t>-0.5*a*</a:t>
            </a:r>
            <a:r>
              <a:rPr lang="zh-CN" altLang="en-US">
                <a:sym typeface="+mn-ea"/>
              </a:rPr>
              <a:t>概率）</a:t>
            </a:r>
            <a:endParaRPr lang="zh-CN" altLang="en-US">
              <a:sym typeface="+mn-ea"/>
            </a:endParaRPr>
          </a:p>
          <a:p>
            <a:endParaRPr lang="zh-CN" altLang="en-US"/>
          </a:p>
          <a:p>
            <a:r>
              <a:rPr lang="zh-CN" altLang="en-US">
                <a:sym typeface="+mn-ea"/>
              </a:rPr>
              <a:t>结果：在业务测试集上，平均准确率由56.4%提升至89.2%。帮助业务节省审核人力14人。后续业务将扩量至众包骑手的审核，预估节省130名审核人力。</a:t>
            </a:r>
            <a:endParaRPr lang="zh-CN" altLang="en-US"/>
          </a:p>
          <a:p>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a:t>
            </a:r>
            <a:r>
              <a:rPr lang="en-US" altLang="zh-CN"/>
              <a:t>PDF</a:t>
            </a:r>
            <a:r>
              <a:rPr lang="zh-CN" altLang="en-US"/>
              <a:t>解析方面，自研</a:t>
            </a:r>
            <a:r>
              <a:rPr lang="en-US" altLang="zh-CN" b="1">
                <a:solidFill>
                  <a:srgbClr val="C00000"/>
                </a:solidFill>
                <a:latin typeface="微软雅黑" charset="0"/>
                <a:ea typeface="微软雅黑" charset="0"/>
                <a:cs typeface="微软雅黑" charset="0"/>
                <a:sym typeface="+mn-ea"/>
              </a:rPr>
              <a:t>MT-DocYOLO </a:t>
            </a:r>
            <a:r>
              <a:rPr lang="zh-CN" altLang="en-US" dirty="0">
                <a:solidFill>
                  <a:schemeClr val="accent5">
                    <a:lumMod val="50000"/>
                  </a:schemeClr>
                </a:solidFill>
                <a:latin typeface="微软雅黑" charset="-122"/>
                <a:ea typeface="微软雅黑" charset="-122"/>
                <a:cs typeface="等线 Light" panose="02010600030101010101" charset="-122"/>
                <a:sym typeface="+mn-ea"/>
              </a:rPr>
              <a:t>文档版式检测模型。</a:t>
            </a:r>
            <a:r>
              <a:rPr lang="zh-CN" altLang="en-US">
                <a:latin typeface="微软雅黑" charset="0"/>
                <a:ea typeface="微软雅黑" charset="0"/>
                <a:sym typeface="+mn-ea"/>
              </a:rPr>
              <a:t>版式检测模型负责准确识别文本块、表格、公式、代码块等关键结构，原先</a:t>
            </a:r>
            <a:r>
              <a:rPr lang="zh-CN" altLang="en-US">
                <a:latin typeface="微软雅黑" charset="0"/>
                <a:ea typeface="微软雅黑" charset="0"/>
                <a:sym typeface="+mn-ea"/>
              </a:rPr>
              <a:t>开源检测模型在面对复杂版式时，易出现文本块错行、水印误检、边界框不准确等问题，导致后续文本识别内容遗漏或错误。</a:t>
            </a: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a:p>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a:p>
            <a:r>
              <a:rPr lang="zh-CN" altLang="en-US">
                <a:latin typeface="微软雅黑" charset="0"/>
                <a:ea typeface="微软雅黑" charset="0"/>
                <a:sym typeface="+mn-ea"/>
              </a:rPr>
              <a:t>在深入调研多种文档版式检测模型与方案的基础上，</a:t>
            </a:r>
            <a:r>
              <a:rPr lang="zh-CN" altLang="en-US">
                <a:latin typeface="微软雅黑" charset="0"/>
                <a:ea typeface="微软雅黑" charset="0"/>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MT-DocYOLO </a:t>
            </a:r>
            <a:r>
              <a:rPr lang="zh-CN" altLang="en-US">
                <a:latin typeface="微软雅黑" charset="0"/>
                <a:ea typeface="微软雅黑" charset="0"/>
                <a:sym typeface="+mn-ea"/>
              </a:rPr>
              <a:t>检测</a:t>
            </a:r>
            <a:r>
              <a:rPr lang="zh-CN" altLang="en-US">
                <a:latin typeface="微软雅黑" charset="0"/>
                <a:ea typeface="微软雅黑" charset="0"/>
                <a:sym typeface="+mn-ea"/>
              </a:rPr>
              <a:t>模型，</a:t>
            </a:r>
            <a:r>
              <a:rPr lang="zh-CN" altLang="en-US">
                <a:latin typeface="微软雅黑" charset="0"/>
                <a:ea typeface="微软雅黑" charset="0"/>
                <a:sym typeface="+mn-ea"/>
              </a:rPr>
              <a:t>在DocSynth300K版式检测数据集上预训练，通过分析</a:t>
            </a:r>
            <a:r>
              <a:rPr lang="en-US" altLang="zh-CN">
                <a:latin typeface="微软雅黑" charset="0"/>
                <a:ea typeface="微软雅黑" charset="0"/>
                <a:sym typeface="+mn-ea"/>
              </a:rPr>
              <a:t>badcase</a:t>
            </a:r>
            <a:r>
              <a:rPr lang="zh-CN" altLang="en-US">
                <a:latin typeface="微软雅黑" charset="0"/>
                <a:ea typeface="微软雅黑" charset="0"/>
                <a:sym typeface="+mn-ea"/>
              </a:rPr>
              <a:t>，引入</a:t>
            </a:r>
            <a:r>
              <a:rPr lang="en-US" altLang="zh-CN" b="1">
                <a:solidFill>
                  <a:srgbClr val="C00000"/>
                </a:solidFill>
                <a:latin typeface="微软雅黑" charset="0"/>
                <a:ea typeface="微软雅黑" charset="0"/>
                <a:cs typeface="微软雅黑" charset="0"/>
                <a:sym typeface="+mn-ea"/>
              </a:rPr>
              <a:t>CRM</a:t>
            </a:r>
            <a:r>
              <a:rPr lang="zh-CN" altLang="en-US">
                <a:latin typeface="微软雅黑" charset="0"/>
                <a:ea typeface="微软雅黑" charset="0"/>
                <a:sym typeface="+mn-ea"/>
              </a:rPr>
              <a:t>模块控制不同层的感受野捕获特定特征，调整优化</a:t>
            </a:r>
            <a:r>
              <a:rPr lang="en-US" altLang="zh-CN">
                <a:latin typeface="微软雅黑" charset="0"/>
                <a:ea typeface="微软雅黑" charset="0"/>
                <a:sym typeface="+mn-ea"/>
              </a:rPr>
              <a:t>DFL</a:t>
            </a:r>
            <a:r>
              <a:rPr lang="zh-CN" altLang="en-US">
                <a:latin typeface="微软雅黑" charset="0"/>
                <a:ea typeface="微软雅黑" charset="0"/>
                <a:sym typeface="+mn-ea"/>
              </a:rPr>
              <a:t>、分辨率、学习率等参数。</a:t>
            </a:r>
            <a:endParaRPr lang="zh-CN" altLang="en-US"/>
          </a:p>
          <a:p>
            <a:endParaRPr lang="zh-CN" altLang="en-US"/>
          </a:p>
          <a:p>
            <a:r>
              <a:rPr lang="en-US" altLang="zh-CN" b="1">
                <a:solidFill>
                  <a:srgbClr val="C00000"/>
                </a:solidFill>
                <a:latin typeface="微软雅黑" charset="0"/>
                <a:ea typeface="微软雅黑" charset="0"/>
                <a:cs typeface="微软雅黑" charset="0"/>
                <a:sym typeface="+mn-ea"/>
              </a:rPr>
              <a:t>CRM</a:t>
            </a:r>
            <a:r>
              <a:rPr lang="zh-CN" altLang="en-US" b="1">
                <a:solidFill>
                  <a:srgbClr val="C00000"/>
                </a:solidFill>
                <a:latin typeface="微软雅黑" charset="0"/>
                <a:ea typeface="微软雅黑" charset="0"/>
                <a:cs typeface="微软雅黑" charset="0"/>
                <a:sym typeface="+mn-ea"/>
              </a:rPr>
              <a:t>：Controlled Receptive Model</a:t>
            </a:r>
            <a:r>
              <a:rPr lang="en-US" altLang="zh-CN" b="1">
                <a:solidFill>
                  <a:srgbClr val="C00000"/>
                </a:solidFill>
                <a:latin typeface="微软雅黑" charset="0"/>
                <a:ea typeface="微软雅黑" charset="0"/>
                <a:cs typeface="微软雅黑" charset="0"/>
                <a:sym typeface="+mn-ea"/>
              </a:rPr>
              <a:t>  </a:t>
            </a:r>
            <a:r>
              <a:rPr lang="zh-CN" altLang="en-US" b="1">
                <a:solidFill>
                  <a:srgbClr val="C00000"/>
                </a:solidFill>
                <a:latin typeface="微软雅黑" charset="0"/>
                <a:ea typeface="微软雅黑" charset="0"/>
                <a:cs typeface="微软雅黑" charset="0"/>
                <a:sym typeface="+mn-ea"/>
              </a:rPr>
              <a:t>可控接收模块</a:t>
            </a:r>
            <a:endParaRPr lang="zh-CN" altLang="en-US" b="1">
              <a:solidFill>
                <a:srgbClr val="C00000"/>
              </a:solidFill>
              <a:latin typeface="微软雅黑" charset="0"/>
              <a:ea typeface="微软雅黑" charset="0"/>
              <a:cs typeface="微软雅黑" charset="0"/>
              <a:sym typeface="+mn-ea"/>
            </a:endParaRPr>
          </a:p>
          <a:p>
            <a:r>
              <a:rPr lang="zh-CN" altLang="en-US"/>
              <a:t>CRM通过引入一组可学习的参数来动态调整每个卷积层的感受野。这意味着在处理输入图像时，CRM能够专注于图像中的特定区域而不是整个图像。</a:t>
            </a:r>
            <a:endParaRPr lang="zh-CN" altLang="en-US"/>
          </a:p>
          <a:p>
            <a:r>
              <a:rPr lang="zh-CN" altLang="en-US"/>
              <a:t>在每个层级上聚合局部特征，从而形成一种多尺度特征表示。这使得模型能够同时处理细节和上下文信息，并且通过聚合步骤提高特征的表达能力。</a:t>
            </a:r>
            <a:endParaRPr lang="zh-CN" altLang="en-US"/>
          </a:p>
          <a:p>
            <a:endParaRPr lang="zh-CN" altLang="en-US"/>
          </a:p>
          <a:p>
            <a:r>
              <a:rPr lang="zh-CN" altLang="en-US">
                <a:sym typeface="+mn-ea"/>
              </a:rPr>
              <a:t> </a:t>
            </a:r>
            <a:r>
              <a:rPr lang="zh-CN" altLang="en-US">
                <a:sym typeface="+mn-ea"/>
              </a:rPr>
              <a:t>在处理宽高比极大的文本块时，</a:t>
            </a:r>
            <a:r>
              <a:rPr lang="zh-CN" altLang="en-US">
                <a:sym typeface="+mn-ea"/>
              </a:rPr>
              <a:t>DFL损失函数（</a:t>
            </a:r>
            <a:r>
              <a:rPr lang="zh-CN" altLang="en-US">
                <a:latin typeface="微软雅黑" charset="0"/>
                <a:ea typeface="微软雅黑" charset="0"/>
                <a:cs typeface="微软雅黑" charset="0"/>
                <a:sym typeface="+mn-ea"/>
              </a:rPr>
              <a:t>用于边界框回归的离散分布的数量</a:t>
            </a:r>
            <a:r>
              <a:rPr lang="zh-CN" altLang="en-US">
                <a:sym typeface="+mn-ea"/>
              </a:rPr>
              <a:t>）带来了额外的复杂度。如果去掉</a:t>
            </a:r>
            <a:r>
              <a:rPr lang="en-US" altLang="zh-CN">
                <a:sym typeface="+mn-ea"/>
              </a:rPr>
              <a:t>DFL</a:t>
            </a:r>
            <a:r>
              <a:rPr lang="zh-CN" altLang="en-US">
                <a:sym typeface="+mn-ea"/>
              </a:rPr>
              <a:t>且分辨率调大，会有效提高</a:t>
            </a:r>
            <a:r>
              <a:rPr lang="zh-CN" altLang="en-US">
                <a:sym typeface="+mn-ea"/>
              </a:rPr>
              <a:t>宽高比极大的文本块检测</a:t>
            </a:r>
            <a:r>
              <a:rPr lang="zh-CN" altLang="en-US">
                <a:sym typeface="+mn-ea"/>
              </a:rPr>
              <a:t>质量。</a:t>
            </a:r>
            <a:endParaRPr lang="zh-CN"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err="1">
                <a:sym typeface="+mn-ea"/>
              </a:rPr>
              <a:t>除了版式检测模型，还</a:t>
            </a:r>
            <a:r>
              <a:rPr lang="zh-CN" altLang="en-US" dirty="0">
                <a:solidFill>
                  <a:schemeClr val="accent5">
                    <a:lumMod val="50000"/>
                  </a:schemeClr>
                </a:solidFill>
                <a:latin typeface="微软雅黑" charset="-122"/>
                <a:ea typeface="微软雅黑" charset="-122"/>
                <a:cs typeface="等线 Light" panose="02010600030101010101" charset="-122"/>
                <a:sym typeface="+mn-ea"/>
              </a:rPr>
              <a:t>优化了</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MathHunter </a:t>
            </a:r>
            <a:r>
              <a:rPr lang="zh-CN" altLang="en-US" dirty="0">
                <a:solidFill>
                  <a:schemeClr val="accent5">
                    <a:lumMod val="50000"/>
                  </a:schemeClr>
                </a:solidFill>
                <a:latin typeface="微软雅黑" charset="-122"/>
                <a:ea typeface="微软雅黑" charset="-122"/>
                <a:cs typeface="等线 Light" panose="02010600030101010101" charset="-122"/>
                <a:sym typeface="+mn-ea"/>
              </a:rPr>
              <a:t>手写公式识别模型。</a:t>
            </a:r>
            <a:r>
              <a:rPr lang="zh-CN" altLang="en-US">
                <a:latin typeface="微软雅黑" charset="0"/>
                <a:ea typeface="微软雅黑" charset="0"/>
                <a:sym typeface="+mn-ea"/>
              </a:rPr>
              <a:t>由于手写字体的多样性、符号连接复杂、结构歧义等问题，成为</a:t>
            </a:r>
            <a:r>
              <a:rPr lang="zh-CN" altLang="en-US">
                <a:latin typeface="微软雅黑" charset="0"/>
                <a:ea typeface="微软雅黑" charset="0"/>
                <a:sym typeface="+mn-ea"/>
              </a:rPr>
              <a:t>多模态领域的研究热点。</a:t>
            </a:r>
            <a:endParaRPr lang="en-US" altLang="zh-CN" dirty="0" err="1">
              <a:sym typeface="+mn-ea"/>
            </a:endParaRPr>
          </a:p>
          <a:p>
            <a:endParaRPr lang="en-US" altLang="zh-CN" dirty="0" err="1">
              <a:sym typeface="+mn-ea"/>
            </a:endParaRPr>
          </a:p>
          <a:p>
            <a:r>
              <a:rPr lang="zh-CN" altLang="en-US">
                <a:latin typeface="微软雅黑" charset="0"/>
                <a:ea typeface="微软雅黑" charset="0"/>
                <a:cs typeface="微软雅黑" charset="0"/>
                <a:sym typeface="+mn-ea"/>
              </a:rPr>
              <a:t>通过正则化规则和大模型清理</a:t>
            </a:r>
            <a:r>
              <a:rPr lang="zh-CN" altLang="en-US">
                <a:latin typeface="微软雅黑" charset="0"/>
                <a:ea typeface="微软雅黑" charset="0"/>
                <a:cs typeface="微软雅黑" charset="0"/>
                <a:sym typeface="+mn-ea"/>
              </a:rPr>
              <a:t>LaTeX公式的字符串语法错误、冗余括号和空格，提升公式数据的质量和可用性。</a:t>
            </a:r>
            <a:endParaRPr lang="zh-CN" altLang="en-US">
              <a:latin typeface="微软雅黑" charset="0"/>
              <a:ea typeface="微软雅黑" charset="0"/>
              <a:cs typeface="微软雅黑" charset="0"/>
              <a:sym typeface="+mn-ea"/>
            </a:endParaRPr>
          </a:p>
          <a:p>
            <a:endParaRPr lang="zh-CN" altLang="en-US">
              <a:latin typeface="微软雅黑" charset="0"/>
              <a:ea typeface="微软雅黑" charset="0"/>
              <a:cs typeface="微软雅黑" charset="0"/>
              <a:sym typeface="+mn-ea"/>
            </a:endParaRPr>
          </a:p>
          <a:p>
            <a:r>
              <a:rPr lang="zh-CN" altLang="en-US">
                <a:latin typeface="微软雅黑" charset="0"/>
                <a:ea typeface="微软雅黑" charset="0"/>
                <a:cs typeface="微软雅黑" charset="0"/>
                <a:sym typeface="+mn-ea"/>
              </a:rPr>
              <a:t>从包含LaTeX公式的字符串通过渲染得到公式图片，利用投影法裁切空白部分得到</a:t>
            </a:r>
            <a:r>
              <a:rPr lang="en-US" altLang="zh-CN">
                <a:latin typeface="微软雅黑" charset="0"/>
                <a:ea typeface="微软雅黑" charset="0"/>
                <a:cs typeface="微软雅黑" charset="0"/>
                <a:sym typeface="+mn-ea"/>
              </a:rPr>
              <a:t>316w</a:t>
            </a:r>
            <a:r>
              <a:rPr lang="zh-CN" altLang="en-US">
                <a:latin typeface="微软雅黑" charset="0"/>
                <a:ea typeface="微软雅黑" charset="0"/>
                <a:cs typeface="微软雅黑" charset="0"/>
                <a:sym typeface="+mn-ea"/>
              </a:rPr>
              <a:t>公式图片数据</a:t>
            </a:r>
            <a:r>
              <a:rPr lang="zh-CN" altLang="en-US">
                <a:latin typeface="微软雅黑" charset="0"/>
                <a:ea typeface="微软雅黑" charset="0"/>
                <a:cs typeface="微软雅黑" charset="0"/>
                <a:sym typeface="+mn-ea"/>
              </a:rPr>
              <a:t>对，为模型训练提供了丰富样本。</a:t>
            </a:r>
            <a:endParaRPr lang="zh-CN" altLang="en-US">
              <a:latin typeface="微软雅黑" charset="0"/>
              <a:ea typeface="微软雅黑" charset="0"/>
              <a:cs typeface="微软雅黑" charset="0"/>
              <a:sym typeface="+mn-ea"/>
            </a:endParaRPr>
          </a:p>
          <a:p>
            <a:endParaRPr lang="zh-CN" altLang="en-US">
              <a:latin typeface="微软雅黑" charset="0"/>
              <a:ea typeface="微软雅黑" charset="0"/>
              <a:cs typeface="微软雅黑" charset="0"/>
              <a:sym typeface="+mn-ea"/>
            </a:endParaRPr>
          </a:p>
          <a:p>
            <a:r>
              <a:rPr lang="zh-CN" altLang="en-US">
                <a:latin typeface="微软雅黑" charset="0"/>
                <a:ea typeface="微软雅黑" charset="0"/>
                <a:cs typeface="微软雅黑" charset="0"/>
                <a:sym typeface="+mn-ea"/>
              </a:rPr>
              <a:t>借鉴PosFormer(SOTA)针对手写公式预处理的方案进行数据增强。</a:t>
            </a:r>
            <a:endParaRPr lang="zh-CN" altLang="en-US">
              <a:latin typeface="微软雅黑" charset="0"/>
              <a:ea typeface="微软雅黑" charset="0"/>
              <a:cs typeface="微软雅黑" charset="0"/>
              <a:sym typeface="+mn-ea"/>
            </a:endParaRPr>
          </a:p>
          <a:p>
            <a:r>
              <a:rPr lang="en-US" altLang="zh-CN" dirty="0">
                <a:sym typeface="+mn-ea"/>
              </a:rPr>
              <a:t>1. </a:t>
            </a:r>
            <a:r>
              <a:rPr lang="zh-CN" altLang="en-US" dirty="0">
                <a:sym typeface="+mn-ea"/>
              </a:rPr>
              <a:t>进行随机缩放操作。此变换会将输入的图像按某个随机比例缩放，比例在 0.7 到 1.4 之间。</a:t>
            </a:r>
            <a:endParaRPr lang="zh-CN" altLang="en-US" dirty="0"/>
          </a:p>
          <a:p>
            <a:r>
              <a:rPr lang="en-US" altLang="zh-CN" dirty="0">
                <a:sym typeface="+mn-ea"/>
              </a:rPr>
              <a:t>2. </a:t>
            </a:r>
            <a:r>
              <a:rPr lang="zh-CN" altLang="en-US" dirty="0">
                <a:sym typeface="+mn-ea"/>
              </a:rPr>
              <a:t>删除其他数据增强方案，颜色</a:t>
            </a:r>
            <a:r>
              <a:rPr lang="zh-CN" altLang="en-US" dirty="0">
                <a:sym typeface="+mn-ea"/>
              </a:rPr>
              <a:t>扰动、高斯模糊、随机破坏、随机旋转等。</a:t>
            </a:r>
            <a:endParaRPr lang="zh-CN" altLang="en-US"/>
          </a:p>
          <a:p>
            <a:endParaRPr lang="zh-CN" altLang="en-US" dirty="0" err="1">
              <a:latin typeface="微软雅黑" charset="0"/>
              <a:ea typeface="微软雅黑" charset="0"/>
              <a:cs typeface="微软雅黑" charset="0"/>
              <a:sym typeface="+mn-ea"/>
            </a:endParaRPr>
          </a:p>
          <a:p>
            <a:endParaRPr lang="zh-CN" altLang="en-US" dirty="0" err="1">
              <a:latin typeface="微软雅黑" charset="0"/>
              <a:ea typeface="微软雅黑" charset="0"/>
              <a:cs typeface="微软雅黑" charset="0"/>
              <a:sym typeface="+mn-ea"/>
            </a:endParaRPr>
          </a:p>
          <a:p>
            <a:r>
              <a:rPr lang="en-US" altLang="zh-CN" dirty="0" err="1">
                <a:sym typeface="+mn-ea"/>
              </a:rPr>
              <a:t>Mathhunter</a:t>
            </a:r>
            <a:r>
              <a:rPr lang="zh-CN" altLang="en-US" dirty="0">
                <a:sym typeface="+mn-ea"/>
              </a:rPr>
              <a:t>的模型结构。</a:t>
            </a:r>
            <a:endParaRPr lang="zh-CN" altLang="en-US" dirty="0">
              <a:sym typeface="+mn-ea"/>
            </a:endParaRPr>
          </a:p>
          <a:p>
            <a:r>
              <a:rPr lang="zh-CN" altLang="en-US" dirty="0">
                <a:sym typeface="+mn-ea"/>
              </a:rPr>
              <a:t>经过视觉主干（Swin Transformer）提取图像特征，经过模态链接层（单层</a:t>
            </a:r>
            <a:r>
              <a:rPr lang="en-US" altLang="zh-CN" dirty="0">
                <a:sym typeface="+mn-ea"/>
              </a:rPr>
              <a:t>8</a:t>
            </a:r>
            <a:r>
              <a:rPr lang="zh-CN" altLang="en-US" dirty="0">
                <a:sym typeface="+mn-ea"/>
              </a:rPr>
              <a:t>头</a:t>
            </a:r>
            <a:r>
              <a:rPr lang="en-US" altLang="zh-CN" dirty="0">
                <a:sym typeface="+mn-ea"/>
              </a:rPr>
              <a:t>transformer</a:t>
            </a:r>
            <a:r>
              <a:rPr lang="zh-CN" altLang="en-US" dirty="0">
                <a:sym typeface="+mn-ea"/>
              </a:rPr>
              <a:t>），将图像特征与预训练的LaTeX语法</a:t>
            </a:r>
            <a:r>
              <a:rPr lang="en-US" altLang="zh-CN" dirty="0">
                <a:sym typeface="+mn-ea"/>
              </a:rPr>
              <a:t>decoder</a:t>
            </a:r>
            <a:r>
              <a:rPr lang="zh-CN" altLang="en-US" dirty="0">
                <a:sym typeface="+mn-ea"/>
              </a:rPr>
              <a:t>进行对齐，经过模态连接器处理后的视觉特征，与公式token嵌入（即文本token的embedding，包括特殊的[SOS]、[EOS]、[PAD]等）一起输入到</a:t>
            </a:r>
            <a:r>
              <a:rPr lang="zh-CN" altLang="en-US" dirty="0">
                <a:sym typeface="+mn-ea"/>
              </a:rPr>
              <a:t>预训练的LaTeX语法</a:t>
            </a:r>
            <a:r>
              <a:rPr lang="en-US" altLang="zh-CN" dirty="0">
                <a:sym typeface="+mn-ea"/>
              </a:rPr>
              <a:t>decoder</a:t>
            </a:r>
            <a:r>
              <a:rPr lang="zh-CN" altLang="en-US" dirty="0">
                <a:sym typeface="+mn-ea"/>
              </a:rPr>
              <a:t>（6层Transformer解码器）进行序列建模，最终输出识别序列</a:t>
            </a:r>
            <a:endParaRPr lang="zh-CN" altLang="en-US" dirty="0"/>
          </a:p>
          <a:p>
            <a:endParaRPr lang="zh-CN" altLang="en-US" dirty="0"/>
          </a:p>
          <a:p>
            <a:endParaRPr lang="zh-CN" altLang="en-US" dirty="0"/>
          </a:p>
          <a:p>
            <a:r>
              <a:rPr lang="zh-CN" altLang="en-US">
                <a:latin typeface="微软雅黑" charset="0"/>
                <a:ea typeface="微软雅黑" charset="0"/>
                <a:cs typeface="微软雅黑" charset="0"/>
                <a:sym typeface="+mn-ea"/>
              </a:rPr>
              <a:t>在手写公式公开测试集上，</a:t>
            </a:r>
            <a:r>
              <a:rPr lang="en-US" altLang="zh-CN">
                <a:latin typeface="微软雅黑" charset="0"/>
                <a:ea typeface="微软雅黑" charset="0"/>
                <a:cs typeface="微软雅黑" charset="0"/>
                <a:sym typeface="+mn-ea"/>
              </a:rPr>
              <a:t>ExpRate</a:t>
            </a:r>
            <a:r>
              <a:rPr lang="zh-CN" altLang="en-US">
                <a:latin typeface="微软雅黑" charset="0"/>
                <a:ea typeface="微软雅黑" charset="0"/>
                <a:cs typeface="微软雅黑" charset="0"/>
                <a:sym typeface="+mn-ea"/>
              </a:rPr>
              <a:t>超过</a:t>
            </a:r>
            <a:r>
              <a:rPr lang="en-US" altLang="zh-CN">
                <a:latin typeface="微软雅黑" charset="0"/>
                <a:ea typeface="微软雅黑" charset="0"/>
                <a:cs typeface="微软雅黑" charset="0"/>
                <a:sym typeface="+mn-ea"/>
              </a:rPr>
              <a:t>PosFormer</a:t>
            </a:r>
            <a:r>
              <a:rPr lang="zh-CN" altLang="en-US">
                <a:latin typeface="微软雅黑" charset="0"/>
                <a:ea typeface="微软雅黑" charset="0"/>
                <a:cs typeface="微软雅黑" charset="0"/>
                <a:sym typeface="+mn-ea"/>
              </a:rPr>
              <a:t>，达到</a:t>
            </a:r>
            <a:r>
              <a:rPr lang="zh-CN" altLang="en-US" b="1">
                <a:solidFill>
                  <a:srgbClr val="C00000"/>
                </a:solidFill>
                <a:latin typeface="微软雅黑" charset="0"/>
                <a:ea typeface="微软雅黑" charset="0"/>
                <a:cs typeface="微软雅黑" charset="0"/>
                <a:sym typeface="+mn-ea"/>
              </a:rPr>
              <a:t>SOTA</a:t>
            </a:r>
            <a:r>
              <a:rPr lang="zh-CN" altLang="en-US">
                <a:latin typeface="微软雅黑" charset="0"/>
                <a:ea typeface="微软雅黑" charset="0"/>
                <a:cs typeface="微软雅黑" charset="0"/>
                <a:sym typeface="+mn-ea"/>
              </a:rPr>
              <a:t>水平。在其他广义测试集上均领先UnimerNet。且与</a:t>
            </a:r>
            <a:r>
              <a:rPr lang="zh-CN" altLang="en-US">
                <a:latin typeface="微软雅黑" charset="0"/>
                <a:ea typeface="微软雅黑" charset="0"/>
                <a:cs typeface="微软雅黑" charset="0"/>
                <a:sym typeface="+mn-ea"/>
              </a:rPr>
              <a:t>M17新工作DocTron-Formula相比</a:t>
            </a:r>
            <a:r>
              <a:rPr lang="zh-CN" altLang="en-US" b="1">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自研方法在UniMER测试集SPE、CPE、SCE上分别领先</a:t>
            </a:r>
            <a:r>
              <a:rPr lang="zh-CN" altLang="en-US" b="1">
                <a:solidFill>
                  <a:srgbClr val="C00000"/>
                </a:solidFill>
                <a:latin typeface="微软雅黑" charset="0"/>
                <a:ea typeface="微软雅黑" charset="0"/>
                <a:cs typeface="微软雅黑" charset="0"/>
                <a:sym typeface="+mn-ea"/>
              </a:rPr>
              <a:t>0.069</a:t>
            </a:r>
            <a:r>
              <a:rPr lang="zh-CN" altLang="en-US">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0.075</a:t>
            </a:r>
            <a:r>
              <a:rPr lang="zh-CN" altLang="en-US">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0.124</a:t>
            </a:r>
            <a:r>
              <a:rPr lang="zh-CN" altLang="en-US">
                <a:latin typeface="微软雅黑" charset="0"/>
                <a:ea typeface="微软雅黑" charset="0"/>
                <a:cs typeface="微软雅黑" charset="0"/>
                <a:sym typeface="+mn-ea"/>
              </a:rPr>
              <a:t>。</a:t>
            </a:r>
            <a:endParaRPr lang="zh-CN" altLang="en-US">
              <a:solidFill>
                <a:schemeClr val="tx1"/>
              </a:solidFill>
              <a:latin typeface="微软雅黑" charset="0"/>
              <a:ea typeface="微软雅黑" charset="0"/>
              <a:cs typeface="微软雅黑" charset="0"/>
            </a:endParaRPr>
          </a:p>
          <a:p>
            <a:br>
              <a:rPr lang="zh-CN" altLang="en-US" dirty="0">
                <a:sym typeface="+mn-ea"/>
              </a:rPr>
            </a:b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输入：将文档图像分割为若干patch，做线性投影得到图像patch embedding；文本则由OCR工具解析得到文本内容及2D位置信息，文本embedding为</a:t>
            </a:r>
            <a:r>
              <a:rPr lang="en-US" altLang="zh-CN"/>
              <a:t>Qwen2.5-7b</a:t>
            </a:r>
            <a:r>
              <a:rPr lang="zh-CN" altLang="en-US"/>
              <a:t>的</a:t>
            </a:r>
            <a:r>
              <a:rPr lang="en-US" altLang="zh-CN"/>
              <a:t>embedding</a:t>
            </a:r>
            <a:r>
              <a:rPr lang="zh-CN" altLang="en-US"/>
              <a:t>，但后续Transformer层还是用RoBERTa</a:t>
            </a:r>
            <a:r>
              <a:rPr lang="zh-CN" altLang="en-US"/>
              <a:t>的Encoder结构。包含word embedding、1D/2D位置embedding（1D位置embedding表示序列中每个token的顺序信息。比如在一句话里，第一个词、第二个词等；2D位置embedding表示文本在文档中的空间位置（版面布局），如每个词的bounding box（左上角x、y坐标，右下角x、y坐标）。）。</a:t>
            </a:r>
            <a:endParaRPr lang="zh-CN" altLang="en-US"/>
          </a:p>
          <a:p>
            <a:endParaRPr lang="zh-CN" altLang="en-US"/>
          </a:p>
          <a:p>
            <a:r>
              <a:rPr lang="zh-CN" altLang="en-US"/>
              <a:t>融合：将文本embedding和图像patch embedding拼接后输入多层Transformer。</a:t>
            </a:r>
            <a:endParaRPr lang="zh-CN" altLang="en-US"/>
          </a:p>
          <a:p>
            <a:r>
              <a:rPr lang="zh-CN" altLang="en-US"/>
              <a:t>Transformer主体：标准的多头自注意力和前馈网络结构，文本和图像序列共同编码，最后一层输出融合后的多模态表示。</a:t>
            </a:r>
            <a:endParaRPr lang="zh-CN" altLang="en-US"/>
          </a:p>
          <a:p>
            <a:r>
              <a:rPr lang="zh-CN" altLang="en-US"/>
              <a:t>特殊位置处理：文本采用段级（segment-level）2D位置embedding，图像patch采用1D位置embedding。</a:t>
            </a:r>
            <a:endParaRPr lang="zh-CN" altLang="en-US"/>
          </a:p>
          <a:p>
            <a:r>
              <a:rPr lang="zh-CN" altLang="en-US"/>
              <a:t>相对位置编码：在自注意力中引入1D语义和2D空间相对位置作为bias项，增强空间感知能力。</a:t>
            </a:r>
            <a:endParaRPr lang="zh-CN" altLang="en-US"/>
          </a:p>
          <a:p>
            <a:endParaRPr lang="zh-CN" altLang="en-US"/>
          </a:p>
          <a:p>
            <a:r>
              <a:rPr lang="zh-CN" altLang="en-US"/>
              <a:t>训练</a:t>
            </a:r>
            <a:r>
              <a:rPr lang="zh-CN" altLang="en-US"/>
              <a:t>策略：</a:t>
            </a:r>
            <a:br>
              <a:rPr lang="zh-CN" altLang="en-US"/>
            </a:br>
            <a:r>
              <a:rPr lang="zh-CN" altLang="en-US"/>
              <a:t>Masked Language Modeling (MLM)：类似BERT，对输入文本随机mask 30%，span长度服从Poisson分布，目标是重构被mask的词。</a:t>
            </a:r>
            <a:endParaRPr lang="zh-CN" altLang="en-US"/>
          </a:p>
          <a:p>
            <a:r>
              <a:rPr lang="zh-CN" altLang="en-US"/>
              <a:t>Masked Image Modeling (MIM)：类似BEiT，对输入图像patch随机mask约40%，目标是重构被mask的图像token</a:t>
            </a:r>
            <a:endParaRPr lang="zh-CN" altLang="en-US"/>
          </a:p>
          <a:p>
            <a:r>
              <a:rPr lang="zh-CN" altLang="en-US"/>
              <a:t>Word-Patch Alignment (WPA)：预测每个未mask的文本token对应的图像patch是否也未mask，实现精细跨模态对齐。</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fontAlgn="auto">
              <a:lnSpc>
                <a:spcPct val="150000"/>
              </a:lnSpc>
            </a:pPr>
            <a:r>
              <a:rPr lang="en-US" altLang="zh-CN" b="1">
                <a:solidFill>
                  <a:srgbClr val="C00000"/>
                </a:solidFill>
                <a:latin typeface="微软雅黑" charset="0"/>
                <a:ea typeface="微软雅黑" charset="0"/>
                <a:cs typeface="微软雅黑" charset="0"/>
                <a:sym typeface="+mn-ea"/>
              </a:rPr>
              <a:t>PDFf</a:t>
            </a:r>
            <a:r>
              <a:rPr lang="zh-CN" altLang="en-US" b="1">
                <a:solidFill>
                  <a:srgbClr val="C00000"/>
                </a:solidFill>
                <a:latin typeface="微软雅黑" charset="0"/>
                <a:ea typeface="微软雅黑" charset="0"/>
                <a:cs typeface="微软雅黑" charset="0"/>
                <a:sym typeface="+mn-ea"/>
              </a:rPr>
              <a:t>解析方面我还负责了</a:t>
            </a:r>
            <a:r>
              <a:rPr lang="zh-CN" altLang="en-US" dirty="0">
                <a:solidFill>
                  <a:schemeClr val="accent5">
                    <a:lumMod val="50000"/>
                  </a:schemeClr>
                </a:solidFill>
                <a:latin typeface="微软雅黑" charset="-122"/>
                <a:ea typeface="微软雅黑" charset="-122"/>
                <a:cs typeface="等线 Light" panose="02010600030101010101" charset="-122"/>
                <a:sym typeface="+mn-ea"/>
              </a:rPr>
              <a:t>评测维护：自研数据集与公开数据集</a:t>
            </a:r>
            <a:r>
              <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PDF解析结果端到端评测。</a:t>
            </a: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a:p>
            <a:pPr indent="0" algn="just" fontAlgn="auto">
              <a:lnSpc>
                <a:spcPct val="150000"/>
              </a:lnSpc>
            </a:pPr>
            <a:endParaRPr lang="zh-CN" altLang="en-US" b="1">
              <a:solidFill>
                <a:srgbClr val="C00000"/>
              </a:solidFill>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在自研数据集和</a:t>
            </a:r>
            <a:r>
              <a:rPr i="1">
                <a:solidFill>
                  <a:schemeClr val="tx1">
                    <a:lumMod val="50000"/>
                    <a:lumOff val="50000"/>
                  </a:schemeClr>
                </a:solidFill>
                <a:latin typeface="微软雅黑" charset="0"/>
                <a:ea typeface="微软雅黑" charset="0"/>
                <a:sym typeface="+mn-ea"/>
              </a:rPr>
              <a:t>公开数据集OmniDocBench</a:t>
            </a:r>
            <a:r>
              <a:rPr lang="zh-CN" i="1">
                <a:solidFill>
                  <a:schemeClr val="tx1">
                    <a:lumMod val="50000"/>
                    <a:lumOff val="50000"/>
                  </a:schemeClr>
                </a:solidFill>
                <a:latin typeface="微软雅黑" charset="0"/>
                <a:ea typeface="微软雅黑" charset="0"/>
                <a:sym typeface="+mn-ea"/>
              </a:rPr>
              <a:t>上</a:t>
            </a:r>
            <a:r>
              <a:rPr>
                <a:latin typeface="微软雅黑" charset="0"/>
                <a:ea typeface="微软雅黑" charset="0"/>
                <a:cs typeface="微软雅黑" charset="0"/>
                <a:sym typeface="+mn-ea"/>
              </a:rPr>
              <a:t>公正对比自研方法</a:t>
            </a:r>
            <a:r>
              <a:rPr lang="zh-CN" altLang="en-US">
                <a:latin typeface="微软雅黑" charset="0"/>
                <a:ea typeface="微软雅黑" charset="0"/>
                <a:cs typeface="微软雅黑" charset="0"/>
                <a:sym typeface="+mn-ea"/>
              </a:rPr>
              <a:t>与Pipeline</a:t>
            </a:r>
            <a:r>
              <a:rPr lang="en-US" altLang="zh-CN">
                <a:latin typeface="微软雅黑" charset="0"/>
                <a:ea typeface="微软雅黑" charset="0"/>
                <a:cs typeface="微软雅黑" charset="0"/>
                <a:sym typeface="+mn-ea"/>
              </a:rPr>
              <a:t> </a:t>
            </a:r>
            <a:r>
              <a:rPr lang="zh-CN" altLang="en-US">
                <a:latin typeface="微软雅黑" charset="0"/>
                <a:ea typeface="微软雅黑" charset="0"/>
                <a:cs typeface="微软雅黑" charset="0"/>
                <a:sym typeface="+mn-ea"/>
              </a:rPr>
              <a:t>Tools、Expert</a:t>
            </a:r>
            <a:r>
              <a:rPr lang="en-US" altLang="zh-CN">
                <a:latin typeface="微软雅黑" charset="0"/>
                <a:ea typeface="微软雅黑" charset="0"/>
                <a:cs typeface="微软雅黑" charset="0"/>
                <a:sym typeface="+mn-ea"/>
              </a:rPr>
              <a:t> </a:t>
            </a:r>
            <a:r>
              <a:rPr lang="zh-CN" altLang="en-US">
                <a:latin typeface="微软雅黑" charset="0"/>
                <a:ea typeface="微软雅黑" charset="0"/>
                <a:cs typeface="微软雅黑" charset="0"/>
                <a:sym typeface="+mn-ea"/>
              </a:rPr>
              <a:t>VLMs、General</a:t>
            </a:r>
            <a:r>
              <a:rPr lang="en-US" altLang="zh-CN">
                <a:latin typeface="微软雅黑" charset="0"/>
                <a:ea typeface="微软雅黑" charset="0"/>
                <a:cs typeface="微软雅黑" charset="0"/>
                <a:sym typeface="+mn-ea"/>
              </a:rPr>
              <a:t> </a:t>
            </a:r>
            <a:r>
              <a:rPr lang="zh-CN" altLang="en-US">
                <a:latin typeface="微软雅黑" charset="0"/>
                <a:ea typeface="微软雅黑" charset="0"/>
                <a:cs typeface="微软雅黑" charset="0"/>
                <a:sym typeface="+mn-ea"/>
              </a:rPr>
              <a:t>VLMs等主流方法</a:t>
            </a:r>
            <a:r>
              <a:rPr>
                <a:latin typeface="微软雅黑" charset="0"/>
                <a:ea typeface="微软雅黑" charset="0"/>
                <a:cs typeface="微软雅黑" charset="0"/>
                <a:sym typeface="+mn-ea"/>
              </a:rPr>
              <a:t>，确保评测的透明和客观。</a:t>
            </a:r>
            <a:endParaRPr>
              <a:solidFill>
                <a:schemeClr val="tx1"/>
              </a:solidFill>
              <a:latin typeface="微软雅黑" charset="0"/>
              <a:ea typeface="微软雅黑" charset="0"/>
              <a:cs typeface="微软雅黑" charset="0"/>
            </a:endParaRPr>
          </a:p>
          <a:p>
            <a:pPr indent="0" algn="just" fontAlgn="auto">
              <a:lnSpc>
                <a:spcPct val="150000"/>
              </a:lnSpc>
            </a:pPr>
            <a:endParaRPr lang="zh-CN" altLang="en-US" b="1">
              <a:solidFill>
                <a:srgbClr val="C00000"/>
              </a:solidFill>
              <a:latin typeface="微软雅黑" charset="0"/>
              <a:ea typeface="微软雅黑" charset="0"/>
              <a:cs typeface="微软雅黑" charset="0"/>
              <a:sym typeface="+mn-ea"/>
            </a:endParaRPr>
          </a:p>
          <a:p>
            <a:pPr indent="0" algn="just" fontAlgn="auto">
              <a:lnSpc>
                <a:spcPct val="150000"/>
              </a:lnSpc>
            </a:pPr>
            <a:endParaRPr lang="zh-CN" altLang="en-US" b="1">
              <a:solidFill>
                <a:srgbClr val="C00000"/>
              </a:solidFill>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a:latin typeface="微软雅黑" charset="0"/>
                <a:ea typeface="微软雅黑" charset="0"/>
                <a:cs typeface="微软雅黑" charset="0"/>
                <a:sym typeface="+mn-ea"/>
              </a:rPr>
              <a:t>在多项评估中处于业内领先水平，OmniDocBench为</a:t>
            </a:r>
            <a:r>
              <a:rPr b="1">
                <a:solidFill>
                  <a:srgbClr val="C00000"/>
                </a:solidFill>
                <a:latin typeface="微软雅黑" charset="0"/>
                <a:ea typeface="微软雅黑" charset="0"/>
                <a:cs typeface="微软雅黑" charset="0"/>
                <a:sym typeface="+mn-ea"/>
              </a:rPr>
              <a:t>84.1%</a:t>
            </a:r>
            <a:r>
              <a:rPr>
                <a:latin typeface="微软雅黑" charset="0"/>
                <a:ea typeface="微软雅黑" charset="0"/>
                <a:cs typeface="微软雅黑" charset="0"/>
                <a:sym typeface="+mn-ea"/>
              </a:rPr>
              <a:t>，位居第一；在M17-Adopt自建pdf文档解析Benchmark中1分率</a:t>
            </a:r>
            <a:r>
              <a:rPr b="1">
                <a:solidFill>
                  <a:srgbClr val="C00000"/>
                </a:solidFill>
                <a:latin typeface="微软雅黑" charset="0"/>
                <a:ea typeface="微软雅黑" charset="0"/>
                <a:cs typeface="微软雅黑" charset="0"/>
                <a:sym typeface="+mn-ea"/>
              </a:rPr>
              <a:t>45.1%</a:t>
            </a:r>
            <a:r>
              <a:rPr>
                <a:latin typeface="微软雅黑" charset="0"/>
                <a:ea typeface="微软雅黑" charset="0"/>
                <a:cs typeface="微软雅黑" charset="0"/>
                <a:sym typeface="+mn-ea"/>
              </a:rPr>
              <a:t>，排名第一（超越mo的43.57%， 起始6.27%）</a:t>
            </a:r>
            <a:endParaRPr>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收益：</a:t>
            </a:r>
            <a:r>
              <a:rPr>
                <a:latin typeface="微软雅黑" charset="0"/>
                <a:ea typeface="微软雅黑" charset="0"/>
                <a:cs typeface="微软雅黑" charset="0"/>
                <a:sym typeface="+mn-ea"/>
              </a:rPr>
              <a:t>PDF解析能力覆盖各类文档场景，共支持酒旅/法务/财务/零售/医药等12个业务场景，并已有3个业务方额外接入PDF关键信息提取服务</a:t>
            </a:r>
            <a:r>
              <a:rPr lang="zh-CN">
                <a:latin typeface="微软雅黑" charset="0"/>
                <a:ea typeface="微软雅黑" charset="0"/>
                <a:cs typeface="微软雅黑" charset="0"/>
                <a:sym typeface="+mn-ea"/>
              </a:rPr>
              <a:t>；</a:t>
            </a:r>
            <a:r>
              <a:rPr>
                <a:latin typeface="微软雅黑" charset="0"/>
                <a:ea typeface="微软雅黑" charset="0"/>
                <a:cs typeface="微软雅黑" charset="0"/>
                <a:sym typeface="+mn-ea"/>
              </a:rPr>
              <a:t>在线业务调用量累计约</a:t>
            </a:r>
            <a:r>
              <a:rPr b="1">
                <a:solidFill>
                  <a:srgbClr val="C00000"/>
                </a:solidFill>
                <a:latin typeface="微软雅黑" charset="0"/>
                <a:ea typeface="微软雅黑" charset="0"/>
                <a:cs typeface="微软雅黑" charset="0"/>
                <a:sym typeface="+mn-ea"/>
              </a:rPr>
              <a:t>300</a:t>
            </a:r>
            <a:r>
              <a:rPr>
                <a:latin typeface="微软雅黑" charset="0"/>
                <a:ea typeface="微软雅黑" charset="0"/>
                <a:cs typeface="微软雅黑" charset="0"/>
                <a:sym typeface="+mn-ea"/>
              </a:rPr>
              <a:t>万，总计收益 </a:t>
            </a:r>
            <a:r>
              <a:rPr b="1">
                <a:solidFill>
                  <a:srgbClr val="C00000"/>
                </a:solidFill>
                <a:latin typeface="微软雅黑" charset="0"/>
                <a:ea typeface="微软雅黑" charset="0"/>
                <a:cs typeface="微软雅黑" charset="0"/>
                <a:sym typeface="+mn-ea"/>
              </a:rPr>
              <a:t>120w</a:t>
            </a:r>
            <a:r>
              <a:rPr>
                <a:latin typeface="微软雅黑" charset="0"/>
                <a:ea typeface="微软雅黑" charset="0"/>
                <a:cs typeface="微软雅黑" charset="0"/>
                <a:sym typeface="+mn-ea"/>
              </a:rPr>
              <a:t>（累计节省10个人力）</a:t>
            </a:r>
            <a:r>
              <a:rPr lang="zh-CN">
                <a:latin typeface="微软雅黑" charset="0"/>
                <a:ea typeface="微软雅黑" charset="0"/>
                <a:cs typeface="微软雅黑" charset="0"/>
                <a:sym typeface="+mn-ea"/>
              </a:rPr>
              <a:t>；</a:t>
            </a:r>
            <a:r>
              <a:rPr>
                <a:latin typeface="微软雅黑" charset="0"/>
                <a:ea typeface="微软雅黑" charset="0"/>
                <a:cs typeface="微软雅黑" charset="0"/>
                <a:sym typeface="+mn-ea"/>
              </a:rPr>
              <a:t>离线异步服务重点支持M17数据回扫，离线回扫调用量约</a:t>
            </a:r>
            <a:r>
              <a:rPr b="1">
                <a:solidFill>
                  <a:srgbClr val="C00000"/>
                </a:solidFill>
                <a:latin typeface="微软雅黑" charset="0"/>
                <a:ea typeface="微软雅黑" charset="0"/>
                <a:cs typeface="微软雅黑" charset="0"/>
                <a:sym typeface="+mn-ea"/>
              </a:rPr>
              <a:t>8700万</a:t>
            </a:r>
            <a:r>
              <a:rPr>
                <a:latin typeface="微软雅黑" charset="0"/>
                <a:ea typeface="微软雅黑" charset="0"/>
                <a:cs typeface="微软雅黑" charset="0"/>
                <a:sym typeface="+mn-ea"/>
              </a:rPr>
              <a:t>，共解析约</a:t>
            </a:r>
            <a:r>
              <a:rPr b="1">
                <a:solidFill>
                  <a:srgbClr val="C00000"/>
                </a:solidFill>
                <a:latin typeface="微软雅黑" charset="0"/>
                <a:ea typeface="微软雅黑" charset="0"/>
                <a:cs typeface="微软雅黑" charset="0"/>
                <a:sym typeface="+mn-ea"/>
              </a:rPr>
              <a:t>166万</a:t>
            </a:r>
            <a:r>
              <a:rPr>
                <a:latin typeface="微软雅黑" charset="0"/>
                <a:ea typeface="微软雅黑" charset="0"/>
                <a:cs typeface="微软雅黑" charset="0"/>
                <a:sym typeface="+mn-ea"/>
              </a:rPr>
              <a:t>本pdf，自研单件</a:t>
            </a:r>
            <a:r>
              <a:rPr b="1">
                <a:solidFill>
                  <a:srgbClr val="C00000"/>
                </a:solidFill>
                <a:latin typeface="微软雅黑" charset="0"/>
                <a:ea typeface="微软雅黑" charset="0"/>
                <a:cs typeface="微软雅黑" charset="0"/>
                <a:sym typeface="+mn-ea"/>
              </a:rPr>
              <a:t>0.7</a:t>
            </a:r>
            <a:r>
              <a:rPr>
                <a:latin typeface="微软雅黑" charset="0"/>
                <a:ea typeface="微软雅黑" charset="0"/>
                <a:cs typeface="微软雅黑" charset="0"/>
                <a:sym typeface="+mn-ea"/>
              </a:rPr>
              <a:t>元/千页，mo</a:t>
            </a:r>
            <a:r>
              <a:rPr b="1">
                <a:solidFill>
                  <a:srgbClr val="C00000"/>
                </a:solidFill>
                <a:latin typeface="微软雅黑" charset="0"/>
                <a:ea typeface="微软雅黑" charset="0"/>
                <a:cs typeface="微软雅黑" charset="0"/>
                <a:sym typeface="+mn-ea"/>
              </a:rPr>
              <a:t>2.2</a:t>
            </a:r>
            <a:r>
              <a:rPr>
                <a:latin typeface="微软雅黑" charset="0"/>
                <a:ea typeface="微软雅黑" charset="0"/>
                <a:cs typeface="微软雅黑" charset="0"/>
                <a:sym typeface="+mn-ea"/>
              </a:rPr>
              <a:t>元/千页，共节省</a:t>
            </a:r>
            <a:r>
              <a:rPr b="1">
                <a:solidFill>
                  <a:srgbClr val="C00000"/>
                </a:solidFill>
                <a:latin typeface="微软雅黑" charset="0"/>
                <a:ea typeface="微软雅黑" charset="0"/>
                <a:cs typeface="微软雅黑" charset="0"/>
                <a:sym typeface="+mn-ea"/>
              </a:rPr>
              <a:t>13w</a:t>
            </a:r>
            <a:r>
              <a:rPr>
                <a:latin typeface="微软雅黑" charset="0"/>
                <a:ea typeface="微软雅黑" charset="0"/>
                <a:cs typeface="微软雅黑" charset="0"/>
                <a:sym typeface="+mn-ea"/>
              </a:rPr>
              <a:t>元。</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spcAft>
                <a:spcPts val="800"/>
              </a:spcAft>
            </a:pPr>
            <a:r>
              <a:rPr lang="zh-CN" altLang="en-US">
                <a:sym typeface="+mn-ea"/>
              </a:rPr>
              <a:t>在</a:t>
            </a:r>
            <a:r>
              <a:rPr lang="en-US" altLang="zh-CN">
                <a:sym typeface="+mn-ea"/>
              </a:rPr>
              <a:t>sku</a:t>
            </a:r>
            <a:r>
              <a:rPr lang="zh-CN" altLang="en-US">
                <a:sym typeface="+mn-ea"/>
              </a:rPr>
              <a:t>检测方面，</a:t>
            </a:r>
            <a:r>
              <a:rPr lang="zh-CN" altLang="en-US"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MT-skuYOLO </a:t>
            </a:r>
            <a:r>
              <a:rPr lang="zh-CN" altLang="en-US" dirty="0">
                <a:solidFill>
                  <a:schemeClr val="accent5">
                    <a:lumMod val="50000"/>
                  </a:schemeClr>
                </a:solidFill>
                <a:latin typeface="微软雅黑" charset="-122"/>
                <a:ea typeface="微软雅黑" charset="-122"/>
                <a:cs typeface="等线 Light" panose="02010600030101010101" charset="-122"/>
                <a:sym typeface="+mn-ea"/>
              </a:rPr>
              <a:t>卡片检测模型。</a:t>
            </a: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a:p>
            <a:pPr>
              <a:spcAft>
                <a:spcPts val="800"/>
              </a:spcAft>
            </a:pPr>
            <a:endParaRPr lang="zh-CN" altLang="en-US"/>
          </a:p>
          <a:p>
            <a:pPr>
              <a:spcAft>
                <a:spcPts val="800"/>
              </a:spcAft>
            </a:pPr>
            <a:r>
              <a:rPr lang="zh-CN" altLang="en-US">
                <a:latin typeface="微软雅黑" charset="0"/>
                <a:ea typeface="微软雅黑" charset="0"/>
                <a:sym typeface="+mn-ea"/>
              </a:rPr>
              <a:t>在复杂业务场景下，直接采用开源目标检测方法往往因泛化能力不足、易受广告和页面结构干扰，导致误检和漏检问题突出，难以满足高准确率和高召回率的业务需求。</a:t>
            </a:r>
            <a:endParaRPr lang="zh-CN" altLang="en-US">
              <a:latin typeface="微软雅黑" charset="0"/>
              <a:ea typeface="微软雅黑" charset="0"/>
              <a:sym typeface="+mn-ea"/>
            </a:endParaRPr>
          </a:p>
          <a:p>
            <a:pPr>
              <a:spcAft>
                <a:spcPts val="800"/>
              </a:spcAft>
            </a:pPr>
            <a:endParaRPr lang="zh-CN" altLang="en-US"/>
          </a:p>
          <a:p>
            <a:pPr>
              <a:spcAft>
                <a:spcPts val="800"/>
              </a:spcAft>
            </a:pPr>
            <a:r>
              <a:rPr lang="zh-CN" altLang="en-US">
                <a:latin typeface="微软雅黑" charset="0"/>
                <a:ea typeface="微软雅黑" charset="0"/>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MT-skuYOLO</a:t>
            </a:r>
            <a:r>
              <a:rPr lang="en-US" altLang="zh-CN" b="1">
                <a:solidFill>
                  <a:srgbClr val="C00000"/>
                </a:solidFill>
                <a:latin typeface="微软雅黑" charset="0"/>
                <a:ea typeface="微软雅黑" charset="0"/>
                <a:cs typeface="微软雅黑" charset="0"/>
                <a:sym typeface="+mn-ea"/>
              </a:rPr>
              <a:t> </a:t>
            </a:r>
            <a:r>
              <a:rPr lang="zh-CN" altLang="en-US">
                <a:latin typeface="微软雅黑" charset="0"/>
                <a:ea typeface="微软雅黑" charset="0"/>
                <a:sym typeface="+mn-ea"/>
              </a:rPr>
              <a:t>卡片检测模型，</a:t>
            </a:r>
            <a:r>
              <a:rPr lang="zh-CN" altLang="en-US">
                <a:latin typeface="微软雅黑" charset="0"/>
                <a:ea typeface="微软雅黑" charset="0"/>
                <a:sym typeface="+mn-ea"/>
              </a:rPr>
              <a:t>通过分析各类检测业务</a:t>
            </a:r>
            <a:r>
              <a:rPr lang="en-US" altLang="zh-CN">
                <a:latin typeface="微软雅黑" charset="0"/>
                <a:ea typeface="微软雅黑" charset="0"/>
                <a:sym typeface="+mn-ea"/>
              </a:rPr>
              <a:t>badcase</a:t>
            </a:r>
            <a:r>
              <a:rPr lang="zh-CN" altLang="en-US">
                <a:latin typeface="微软雅黑" charset="0"/>
                <a:ea typeface="微软雅黑" charset="0"/>
                <a:sym typeface="+mn-ea"/>
              </a:rPr>
              <a:t>，引入区域注意力模块</a:t>
            </a:r>
            <a:r>
              <a:rPr lang="en-US" altLang="zh-CN" b="1">
                <a:solidFill>
                  <a:srgbClr val="C00000"/>
                </a:solidFill>
                <a:latin typeface="微软雅黑" charset="0"/>
                <a:ea typeface="微软雅黑" charset="0"/>
                <a:cs typeface="微软雅黑" charset="0"/>
                <a:sym typeface="+mn-ea"/>
              </a:rPr>
              <a:t>Area Attention</a:t>
            </a:r>
            <a:r>
              <a:rPr lang="zh-CN" altLang="en-US">
                <a:latin typeface="微软雅黑" charset="0"/>
                <a:ea typeface="微软雅黑" charset="0"/>
                <a:sym typeface="+mn-ea"/>
              </a:rPr>
              <a:t>，通过将特征图划分为多个区域，降低计算复杂度并且保持较大感受野。并引入</a:t>
            </a:r>
            <a:r>
              <a:rPr lang="en-US" altLang="zh-CN" b="1">
                <a:solidFill>
                  <a:srgbClr val="C00000"/>
                </a:solidFill>
                <a:latin typeface="微软雅黑" charset="0"/>
                <a:ea typeface="微软雅黑" charset="0"/>
                <a:cs typeface="微软雅黑" charset="0"/>
                <a:sym typeface="+mn-ea"/>
              </a:rPr>
              <a:t>R-ELAN</a:t>
            </a:r>
            <a:r>
              <a:rPr lang="zh-CN" altLang="en-US">
                <a:latin typeface="微软雅黑" charset="0"/>
                <a:ea typeface="微软雅黑" charset="0"/>
                <a:sym typeface="+mn-ea"/>
              </a:rPr>
              <a:t>提取不同层次的特征，使模型稳定收敛。</a:t>
            </a:r>
            <a:endParaRPr lang="zh-CN" altLang="en-US">
              <a:solidFill>
                <a:schemeClr val="tx1"/>
              </a:solidFill>
              <a:latin typeface="微软雅黑" charset="0"/>
              <a:ea typeface="微软雅黑" charset="0"/>
            </a:endParaRPr>
          </a:p>
          <a:p>
            <a:pPr>
              <a:spcAft>
                <a:spcPts val="800"/>
              </a:spcAft>
            </a:pPr>
            <a:endParaRPr lang="zh-CN" altLang="en-US"/>
          </a:p>
          <a:p>
            <a:pPr>
              <a:spcAft>
                <a:spcPts val="800"/>
              </a:spcAft>
            </a:pPr>
            <a:r>
              <a:rPr lang="en-US" altLang="zh-CN">
                <a:solidFill>
                  <a:schemeClr val="accent5">
                    <a:lumMod val="75000"/>
                  </a:schemeClr>
                </a:solidFill>
                <a:latin typeface="Comic Sans MS" panose="030F0902030302020204" charset="0"/>
                <a:ea typeface="微软雅黑" charset="0"/>
                <a:cs typeface="Comic Sans MS" panose="030F0902030302020204" charset="0"/>
                <a:sym typeface="+mn-ea"/>
              </a:rPr>
              <a:t>badcase</a:t>
            </a:r>
            <a:r>
              <a:rPr lang="zh-CN" altLang="en-US">
                <a:solidFill>
                  <a:schemeClr val="accent5">
                    <a:lumMod val="75000"/>
                  </a:schemeClr>
                </a:solidFill>
                <a:latin typeface="Comic Sans MS" panose="030F0902030302020204" charset="0"/>
                <a:ea typeface="微软雅黑" charset="0"/>
                <a:cs typeface="Comic Sans MS" panose="030F0902030302020204" charset="0"/>
                <a:sym typeface="+mn-ea"/>
              </a:rPr>
              <a:t>分析：</a:t>
            </a:r>
            <a:r>
              <a:rPr lang="zh-CN" altLang="en-US">
                <a:solidFill>
                  <a:schemeClr val="tx1">
                    <a:lumMod val="50000"/>
                    <a:lumOff val="50000"/>
                  </a:schemeClr>
                </a:solidFill>
                <a:latin typeface="Comic Sans MS" panose="030F0902030302020204" charset="0"/>
                <a:ea typeface="微软雅黑" charset="0"/>
                <a:cs typeface="Comic Sans MS" panose="030F0902030302020204" charset="0"/>
                <a:sym typeface="+mn-ea"/>
              </a:rPr>
              <a:t>部分广告误检为</a:t>
            </a:r>
            <a:r>
              <a:rPr lang="en-US" altLang="zh-CN">
                <a:solidFill>
                  <a:schemeClr val="tx1">
                    <a:lumMod val="50000"/>
                    <a:lumOff val="50000"/>
                  </a:schemeClr>
                </a:solidFill>
                <a:latin typeface="Comic Sans MS" panose="030F0902030302020204" charset="0"/>
                <a:ea typeface="微软雅黑" charset="0"/>
                <a:cs typeface="Comic Sans MS" panose="030F0902030302020204" charset="0"/>
                <a:sym typeface="+mn-ea"/>
              </a:rPr>
              <a:t>sku</a:t>
            </a:r>
            <a:r>
              <a:rPr lang="zh-CN" altLang="en-US">
                <a:solidFill>
                  <a:schemeClr val="tx1">
                    <a:lumMod val="50000"/>
                    <a:lumOff val="50000"/>
                  </a:schemeClr>
                </a:solidFill>
                <a:latin typeface="Comic Sans MS" panose="030F0902030302020204" charset="0"/>
                <a:ea typeface="微软雅黑" charset="0"/>
                <a:cs typeface="Comic Sans MS" panose="030F0902030302020204" charset="0"/>
                <a:sym typeface="+mn-ea"/>
              </a:rPr>
              <a:t>，部分</a:t>
            </a:r>
            <a:r>
              <a:rPr lang="en-US" altLang="zh-CN">
                <a:solidFill>
                  <a:schemeClr val="tx1">
                    <a:lumMod val="50000"/>
                    <a:lumOff val="50000"/>
                  </a:schemeClr>
                </a:solidFill>
                <a:latin typeface="Comic Sans MS" panose="030F0902030302020204" charset="0"/>
                <a:ea typeface="微软雅黑" charset="0"/>
                <a:cs typeface="Comic Sans MS" panose="030F0902030302020204" charset="0"/>
                <a:sym typeface="+mn-ea"/>
              </a:rPr>
              <a:t>sku</a:t>
            </a:r>
            <a:r>
              <a:rPr lang="zh-CN" altLang="en-US">
                <a:solidFill>
                  <a:schemeClr val="tx1">
                    <a:lumMod val="50000"/>
                    <a:lumOff val="50000"/>
                  </a:schemeClr>
                </a:solidFill>
                <a:latin typeface="Comic Sans MS" panose="030F0902030302020204" charset="0"/>
                <a:ea typeface="微软雅黑" charset="0"/>
                <a:cs typeface="Comic Sans MS" panose="030F0902030302020204" charset="0"/>
                <a:sym typeface="+mn-ea"/>
              </a:rPr>
              <a:t>只检测出一半，部分</a:t>
            </a:r>
            <a:r>
              <a:rPr lang="en-US" altLang="zh-CN">
                <a:solidFill>
                  <a:schemeClr val="tx1">
                    <a:lumMod val="50000"/>
                    <a:lumOff val="50000"/>
                  </a:schemeClr>
                </a:solidFill>
                <a:latin typeface="Comic Sans MS" panose="030F0902030302020204" charset="0"/>
                <a:ea typeface="微软雅黑" charset="0"/>
                <a:cs typeface="Comic Sans MS" panose="030F0902030302020204" charset="0"/>
                <a:sym typeface="+mn-ea"/>
              </a:rPr>
              <a:t>sku</a:t>
            </a:r>
            <a:r>
              <a:rPr lang="zh-CN" altLang="en-US">
                <a:solidFill>
                  <a:schemeClr val="tx1">
                    <a:lumMod val="50000"/>
                    <a:lumOff val="50000"/>
                  </a:schemeClr>
                </a:solidFill>
                <a:latin typeface="Comic Sans MS" panose="030F0902030302020204" charset="0"/>
                <a:ea typeface="微软雅黑" charset="0"/>
                <a:cs typeface="Comic Sans MS" panose="030F0902030302020204" charset="0"/>
                <a:sym typeface="+mn-ea"/>
              </a:rPr>
              <a:t>漏检。</a:t>
            </a:r>
            <a:endParaRPr lang="zh-CN" altLang="en-US"/>
          </a:p>
          <a:p>
            <a:pPr>
              <a:spcAft>
                <a:spcPts val="800"/>
              </a:spcAft>
            </a:pPr>
            <a:endParaRPr lang="zh-CN" altLang="en-US"/>
          </a:p>
          <a:p>
            <a:pPr>
              <a:spcAft>
                <a:spcPts val="800"/>
              </a:spcAft>
            </a:pPr>
            <a:r>
              <a:rPr lang="zh-CN" altLang="en-US"/>
              <a:t>首先，</a:t>
            </a:r>
            <a:r>
              <a:rPr lang="zh-CN" altLang="en-US"/>
              <a:t>引入了一个简单而高效的区域注意力模块（</a:t>
            </a:r>
            <a:r>
              <a:rPr lang="en-US" altLang="zh-CN">
                <a:solidFill>
                  <a:schemeClr val="accent6">
                    <a:lumMod val="75000"/>
                  </a:schemeClr>
                </a:solidFill>
                <a:latin typeface="Comic Sans MS" panose="030F0902030302020204" charset="0"/>
                <a:ea typeface="微软雅黑" charset="0"/>
                <a:cs typeface="Comic Sans MS" panose="030F0902030302020204" charset="0"/>
                <a:sym typeface="+mn-ea"/>
              </a:rPr>
              <a:t>Area Attention</a:t>
            </a:r>
            <a:r>
              <a:rPr lang="zh-CN" altLang="en-US"/>
              <a:t>），通过将特征图划分为多个区域，并只在这些区域内进行注意力计算，显著降低了计算复杂度，同时保持了较大的感受野。避免了复杂的窗口划分操作，只需简单的重塑操作，从而提高了速度。</a:t>
            </a:r>
            <a:endParaRPr lang="zh-CN" altLang="en-US"/>
          </a:p>
          <a:p>
            <a:pPr>
              <a:spcAft>
                <a:spcPts val="800"/>
              </a:spcAft>
            </a:pPr>
            <a:endParaRPr lang="zh-CN" altLang="en-US"/>
          </a:p>
          <a:p>
            <a:pPr>
              <a:spcAft>
                <a:spcPts val="800"/>
              </a:spcAft>
            </a:pPr>
            <a:r>
              <a:rPr lang="zh-CN" altLang="en-US"/>
              <a:t>引入了残差高效层聚合网络 （R-ELAN） 来解决注意力带来的优化挑战。R-ELAN 在原始 ELAN的基础上引入了两项改进：</a:t>
            </a:r>
            <a:endParaRPr lang="zh-CN" altLang="en-US"/>
          </a:p>
          <a:p>
            <a:pPr>
              <a:spcAft>
                <a:spcPts val="800"/>
              </a:spcAft>
            </a:pPr>
            <a:r>
              <a:rPr lang="zh-CN" altLang="en-US"/>
              <a:t>（i） 采用缩放技术的块级残差设计，引入残差连接，缓解了注意力机制带来的优化挑战，特别是对于大规模模型。，</a:t>
            </a:r>
            <a:endParaRPr lang="zh-CN" altLang="en-US"/>
          </a:p>
          <a:p>
            <a:pPr>
              <a:spcAft>
                <a:spcPts val="800"/>
              </a:spcAft>
            </a:pPr>
            <a:r>
              <a:rPr lang="zh-CN" altLang="en-US"/>
              <a:t>（ii）设计了特征聚合方法，降低了计算成本，同时保持了性能。 使用缩放技术，进一步稳定训练过程。</a:t>
            </a:r>
            <a:endParaRPr lang="zh-CN" altLang="en-US"/>
          </a:p>
          <a:p>
            <a:pPr>
              <a:spcAft>
                <a:spcPts val="800"/>
              </a:spcAft>
            </a:pPr>
            <a:endParaRPr lang="zh-CN" altLang="en-US"/>
          </a:p>
          <a:p>
            <a:pPr>
              <a:spcAft>
                <a:spcPts val="800"/>
              </a:spcAft>
            </a:pPr>
            <a:r>
              <a:rPr lang="zh-CN" altLang="en-US">
                <a:latin typeface="微软雅黑" charset="0"/>
                <a:ea typeface="微软雅黑" charset="0"/>
                <a:cs typeface="微软雅黑" charset="0"/>
                <a:sym typeface="+mn-ea"/>
              </a:rPr>
              <a:t>实际业务测试显示，</a:t>
            </a:r>
            <a:r>
              <a:rPr>
                <a:latin typeface="微软雅黑" charset="0"/>
                <a:ea typeface="微软雅黑" charset="0"/>
                <a:cs typeface="微软雅黑" charset="0"/>
                <a:sym typeface="+mn-ea"/>
              </a:rPr>
              <a:t>自研</a:t>
            </a:r>
            <a:r>
              <a:rPr lang="en-US">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MT-skuYOLO </a:t>
            </a:r>
            <a:r>
              <a:rPr>
                <a:latin typeface="微软雅黑" charset="0"/>
                <a:ea typeface="微软雅黑" charset="0"/>
                <a:cs typeface="微软雅黑" charset="0"/>
                <a:sym typeface="+mn-ea"/>
              </a:rPr>
              <a:t>卡片检测模型在接入</a:t>
            </a:r>
            <a:r>
              <a:rPr lang="zh-CN">
                <a:latin typeface="微软雅黑" charset="0"/>
                <a:ea typeface="微软雅黑" charset="0"/>
                <a:cs typeface="微软雅黑" charset="0"/>
                <a:sym typeface="+mn-ea"/>
              </a:rPr>
              <a:t>信安</a:t>
            </a:r>
            <a:r>
              <a:rPr lang="en-US" altLang="zh-CN">
                <a:latin typeface="微软雅黑" charset="0"/>
                <a:ea typeface="微软雅黑" charset="0"/>
                <a:cs typeface="微软雅黑" charset="0"/>
                <a:sym typeface="+mn-ea"/>
              </a:rPr>
              <a:t>d+</a:t>
            </a:r>
            <a:r>
              <a:rPr lang="zh-CN" altLang="en-US">
                <a:latin typeface="微软雅黑" charset="0"/>
                <a:ea typeface="微软雅黑" charset="0"/>
                <a:cs typeface="微软雅黑" charset="0"/>
                <a:sym typeface="+mn-ea"/>
              </a:rPr>
              <a:t>、</a:t>
            </a:r>
            <a:r>
              <a:rPr lang="zh-CN">
                <a:latin typeface="微软雅黑" charset="0"/>
                <a:ea typeface="微软雅黑" charset="0"/>
                <a:cs typeface="微软雅黑" charset="0"/>
                <a:sym typeface="+mn-ea"/>
              </a:rPr>
              <a:t>信安</a:t>
            </a:r>
            <a:r>
              <a:rPr lang="en-US" altLang="zh-CN">
                <a:latin typeface="微软雅黑" charset="0"/>
                <a:ea typeface="微软雅黑" charset="0"/>
                <a:cs typeface="微软雅黑" charset="0"/>
                <a:sym typeface="+mn-ea"/>
              </a:rPr>
              <a:t>t+</a:t>
            </a:r>
            <a:r>
              <a:rPr lang="zh-CN" altLang="en-US">
                <a:latin typeface="微软雅黑" charset="0"/>
                <a:ea typeface="微软雅黑" charset="0"/>
                <a:cs typeface="微软雅黑" charset="0"/>
                <a:sym typeface="+mn-ea"/>
              </a:rPr>
              <a:t>、</a:t>
            </a:r>
            <a:r>
              <a:rPr>
                <a:latin typeface="微软雅黑" charset="0"/>
                <a:ea typeface="微软雅黑" charset="0"/>
                <a:cs typeface="微软雅黑" charset="0"/>
                <a:sym typeface="+mn-ea"/>
              </a:rPr>
              <a:t>骑行卡</a:t>
            </a:r>
            <a:r>
              <a:rPr lang="en-US">
                <a:latin typeface="微软雅黑" charset="0"/>
                <a:ea typeface="微软雅黑" charset="0"/>
                <a:cs typeface="微软雅黑" charset="0"/>
                <a:sym typeface="+mn-ea"/>
              </a:rPr>
              <a:t>sku</a:t>
            </a:r>
            <a:r>
              <a:rPr lang="zh-CN" altLang="en-US">
                <a:latin typeface="微软雅黑" charset="0"/>
                <a:ea typeface="微软雅黑" charset="0"/>
                <a:cs typeface="微软雅黑" charset="0"/>
                <a:sym typeface="+mn-ea"/>
              </a:rPr>
              <a:t>检测</a:t>
            </a:r>
            <a:r>
              <a:rPr>
                <a:latin typeface="微软雅黑" charset="0"/>
                <a:ea typeface="微软雅黑" charset="0"/>
                <a:cs typeface="微软雅黑" charset="0"/>
                <a:sym typeface="+mn-ea"/>
              </a:rPr>
              <a:t>、小红书笔记卡片</a:t>
            </a:r>
            <a:r>
              <a:rPr lang="zh-CN">
                <a:latin typeface="微软雅黑" charset="0"/>
                <a:ea typeface="微软雅黑" charset="0"/>
                <a:cs typeface="微软雅黑" charset="0"/>
                <a:sym typeface="+mn-ea"/>
              </a:rPr>
              <a:t>裁切</a:t>
            </a:r>
            <a:r>
              <a:rPr>
                <a:latin typeface="微软雅黑" charset="0"/>
                <a:ea typeface="微软雅黑" charset="0"/>
                <a:cs typeface="微软雅黑" charset="0"/>
                <a:sym typeface="+mn-ea"/>
              </a:rPr>
              <a:t>等多个下游业务场景后，</a:t>
            </a:r>
            <a:r>
              <a:rPr lang="zh-CN" altLang="en-US">
                <a:latin typeface="微软雅黑" charset="0"/>
                <a:ea typeface="微软雅黑" charset="0"/>
                <a:cs typeface="微软雅黑" charset="0"/>
                <a:sym typeface="+mn-ea"/>
              </a:rPr>
              <a:t>模型准确率和召回率均较开源方法有大幅提升，能够稳定支撑各类业务高质量识别需求，助力运营效率和数据质量的持续优化。</a:t>
            </a:r>
            <a:endParaRPr lang="zh-CN" altLang="en-US"/>
          </a:p>
          <a:p>
            <a:pPr>
              <a:spcAft>
                <a:spcPts val="800"/>
              </a:spcAft>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spcAft>
                <a:spcPts val="800"/>
              </a:spcAft>
            </a:pPr>
            <a:r>
              <a:rPr lang="zh-CN" altLang="en-US">
                <a:solidFill>
                  <a:schemeClr val="accent5">
                    <a:lumMod val="50000"/>
                  </a:schemeClr>
                </a:solidFill>
                <a:latin typeface="微软雅黑" charset="0"/>
                <a:ea typeface="微软雅黑" charset="0"/>
                <a:sym typeface="+mn-ea"/>
              </a:rPr>
              <a:t>利用</a:t>
            </a:r>
            <a:r>
              <a:rPr lang="zh-CN" altLang="en-US"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MT-skuYOLO </a:t>
            </a:r>
            <a:r>
              <a:rPr lang="zh-CN" altLang="en-US" dirty="0">
                <a:solidFill>
                  <a:schemeClr val="accent5">
                    <a:lumMod val="50000"/>
                  </a:schemeClr>
                </a:solidFill>
                <a:latin typeface="微软雅黑" charset="-122"/>
                <a:ea typeface="微软雅黑" charset="-122"/>
                <a:cs typeface="等线 Light" panose="02010600030101010101" charset="-122"/>
                <a:sym typeface="+mn-ea"/>
              </a:rPr>
              <a:t>检测模型支持信安d+、t+视频sku提取、骑行卡sku检测、小红书笔记卡片裁切等业务。</a:t>
            </a: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a:p>
            <a:pPr>
              <a:spcAft>
                <a:spcPts val="800"/>
              </a:spcAft>
            </a:pPr>
            <a:endParaRPr lang="zh-CN" altLang="en-US"/>
          </a:p>
          <a:p>
            <a:pPr>
              <a:spcAft>
                <a:spcPts val="800"/>
              </a:spcAft>
            </a:pPr>
            <a:r>
              <a:rPr lang="zh-CN" altLang="en-US" i="1">
                <a:solidFill>
                  <a:schemeClr val="tx1">
                    <a:lumMod val="50000"/>
                    <a:lumOff val="50000"/>
                  </a:schemeClr>
                </a:solidFill>
                <a:latin typeface="微软雅黑" charset="0"/>
                <a:ea typeface="微软雅黑" charset="0"/>
                <a:sym typeface="+mn-ea"/>
              </a:rPr>
              <a:t>信安</a:t>
            </a:r>
            <a:r>
              <a:rPr lang="en-US" altLang="zh-CN" i="1">
                <a:solidFill>
                  <a:schemeClr val="tx1">
                    <a:lumMod val="50000"/>
                    <a:lumOff val="50000"/>
                  </a:schemeClr>
                </a:solidFill>
                <a:latin typeface="微软雅黑" charset="0"/>
                <a:ea typeface="微软雅黑" charset="0"/>
                <a:sym typeface="+mn-ea"/>
              </a:rPr>
              <a:t>d+</a:t>
            </a:r>
            <a:r>
              <a:rPr lang="zh-CN" altLang="en-US" i="1">
                <a:solidFill>
                  <a:schemeClr val="tx1">
                    <a:lumMod val="50000"/>
                    <a:lumOff val="50000"/>
                  </a:schemeClr>
                </a:solidFill>
                <a:latin typeface="微软雅黑" charset="0"/>
                <a:ea typeface="微软雅黑" charset="0"/>
                <a:sym typeface="+mn-ea"/>
              </a:rPr>
              <a:t>长截图</a:t>
            </a:r>
            <a:r>
              <a:rPr lang="en-US" altLang="zh-CN" i="1">
                <a:solidFill>
                  <a:schemeClr val="tx1">
                    <a:lumMod val="50000"/>
                    <a:lumOff val="50000"/>
                  </a:schemeClr>
                </a:solidFill>
                <a:latin typeface="微软雅黑" charset="0"/>
                <a:ea typeface="微软雅黑" charset="0"/>
                <a:sym typeface="+mn-ea"/>
              </a:rPr>
              <a:t>sku</a:t>
            </a:r>
            <a:r>
              <a:rPr lang="zh-CN" altLang="en-US" i="1">
                <a:solidFill>
                  <a:schemeClr val="tx1">
                    <a:lumMod val="50000"/>
                    <a:lumOff val="50000"/>
                  </a:schemeClr>
                </a:solidFill>
                <a:latin typeface="微软雅黑" charset="0"/>
                <a:ea typeface="微软雅黑" charset="0"/>
                <a:sym typeface="+mn-ea"/>
              </a:rPr>
              <a:t>检测：</a:t>
            </a:r>
            <a:r>
              <a:rPr lang="zh-CN" altLang="en-US">
                <a:latin typeface="微软雅黑" charset="0"/>
                <a:ea typeface="微软雅黑" charset="0"/>
                <a:cs typeface="微软雅黑" charset="0"/>
                <a:sym typeface="+mn-ea"/>
              </a:rPr>
              <a:t>显著降低漏检和误检，总体准召为</a:t>
            </a:r>
            <a:r>
              <a:rPr lang="en-US" altLang="zh-CN" b="1">
                <a:solidFill>
                  <a:srgbClr val="C00000"/>
                </a:solidFill>
                <a:latin typeface="微软雅黑" charset="0"/>
                <a:ea typeface="微软雅黑" charset="0"/>
                <a:cs typeface="微软雅黑" charset="0"/>
                <a:sym typeface="+mn-ea"/>
              </a:rPr>
              <a:t>98.6%</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+4</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1</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99.3%</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+6</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7</a:t>
            </a:r>
            <a:r>
              <a:rPr lang="zh-CN" altLang="en-US" b="1">
                <a:solidFill>
                  <a:srgbClr val="C00000"/>
                </a:solidFill>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，所有类别均有不同程度提升。</a:t>
            </a:r>
            <a:r>
              <a:rPr lang="en-US" altLang="zh-CN">
                <a:latin typeface="微软雅黑" charset="0"/>
                <a:ea typeface="微软雅黑" charset="0"/>
                <a:cs typeface="微软雅黑" charset="0"/>
                <a:sym typeface="+mn-ea"/>
              </a:rPr>
              <a:t> </a:t>
            </a:r>
            <a:endParaRPr lang="zh-CN" altLang="en-US">
              <a:solidFill>
                <a:schemeClr val="tx1"/>
              </a:solidFill>
              <a:latin typeface="微软雅黑" charset="0"/>
              <a:ea typeface="微软雅黑" charset="0"/>
              <a:cs typeface="微软雅黑" charset="0"/>
              <a:sym typeface="+mn-ea"/>
            </a:endParaRPr>
          </a:p>
          <a:p>
            <a:pPr>
              <a:spcAft>
                <a:spcPts val="800"/>
              </a:spcAft>
            </a:pPr>
            <a:r>
              <a:rPr lang="zh-CN" altLang="en-US" i="1">
                <a:solidFill>
                  <a:schemeClr val="tx1">
                    <a:lumMod val="50000"/>
                    <a:lumOff val="50000"/>
                  </a:schemeClr>
                </a:solidFill>
                <a:latin typeface="微软雅黑" charset="0"/>
                <a:ea typeface="微软雅黑" charset="0"/>
                <a:sym typeface="+mn-ea"/>
              </a:rPr>
              <a:t>信安</a:t>
            </a:r>
            <a:r>
              <a:rPr lang="en-US" altLang="zh-CN" i="1">
                <a:solidFill>
                  <a:schemeClr val="tx1">
                    <a:lumMod val="50000"/>
                    <a:lumOff val="50000"/>
                  </a:schemeClr>
                </a:solidFill>
                <a:latin typeface="微软雅黑" charset="0"/>
                <a:ea typeface="微软雅黑" charset="0"/>
                <a:sym typeface="+mn-ea"/>
              </a:rPr>
              <a:t>t+</a:t>
            </a:r>
            <a:r>
              <a:rPr lang="zh-CN" altLang="en-US" i="1">
                <a:solidFill>
                  <a:schemeClr val="tx1">
                    <a:lumMod val="50000"/>
                    <a:lumOff val="50000"/>
                  </a:schemeClr>
                </a:solidFill>
                <a:latin typeface="微软雅黑" charset="0"/>
                <a:ea typeface="微软雅黑" charset="0"/>
                <a:sym typeface="+mn-ea"/>
              </a:rPr>
              <a:t>视频</a:t>
            </a:r>
            <a:r>
              <a:rPr lang="en-US" altLang="zh-CN" i="1">
                <a:solidFill>
                  <a:schemeClr val="tx1">
                    <a:lumMod val="50000"/>
                    <a:lumOff val="50000"/>
                  </a:schemeClr>
                </a:solidFill>
                <a:latin typeface="微软雅黑" charset="0"/>
                <a:ea typeface="微软雅黑" charset="0"/>
                <a:sym typeface="+mn-ea"/>
              </a:rPr>
              <a:t>shop</a:t>
            </a:r>
            <a:r>
              <a:rPr lang="zh-CN" altLang="en-US" i="1">
                <a:solidFill>
                  <a:schemeClr val="tx1">
                    <a:lumMod val="50000"/>
                    <a:lumOff val="50000"/>
                  </a:schemeClr>
                </a:solidFill>
                <a:latin typeface="微软雅黑" charset="0"/>
                <a:ea typeface="微软雅黑" charset="0"/>
                <a:sym typeface="+mn-ea"/>
              </a:rPr>
              <a:t>、</a:t>
            </a:r>
            <a:r>
              <a:rPr lang="en-US" altLang="zh-CN" i="1">
                <a:solidFill>
                  <a:schemeClr val="tx1">
                    <a:lumMod val="50000"/>
                    <a:lumOff val="50000"/>
                  </a:schemeClr>
                </a:solidFill>
                <a:latin typeface="微软雅黑" charset="0"/>
                <a:ea typeface="微软雅黑" charset="0"/>
                <a:sym typeface="+mn-ea"/>
              </a:rPr>
              <a:t>sku</a:t>
            </a:r>
            <a:r>
              <a:rPr lang="zh-CN" altLang="en-US" i="1">
                <a:solidFill>
                  <a:schemeClr val="tx1">
                    <a:lumMod val="50000"/>
                    <a:lumOff val="50000"/>
                  </a:schemeClr>
                </a:solidFill>
                <a:latin typeface="微软雅黑" charset="0"/>
                <a:ea typeface="微软雅黑" charset="0"/>
                <a:sym typeface="+mn-ea"/>
              </a:rPr>
              <a:t>、</a:t>
            </a:r>
            <a:r>
              <a:rPr lang="en-US" altLang="zh-CN" i="1">
                <a:solidFill>
                  <a:schemeClr val="tx1">
                    <a:lumMod val="50000"/>
                    <a:lumOff val="50000"/>
                  </a:schemeClr>
                </a:solidFill>
                <a:latin typeface="微软雅黑" charset="0"/>
                <a:ea typeface="微软雅黑" charset="0"/>
                <a:sym typeface="+mn-ea"/>
              </a:rPr>
              <a:t>sort</a:t>
            </a:r>
            <a:r>
              <a:rPr lang="zh-CN" altLang="en-US" i="1">
                <a:solidFill>
                  <a:schemeClr val="tx1">
                    <a:lumMod val="50000"/>
                    <a:lumOff val="50000"/>
                  </a:schemeClr>
                </a:solidFill>
                <a:latin typeface="微软雅黑" charset="0"/>
                <a:ea typeface="微软雅黑" charset="0"/>
                <a:sym typeface="+mn-ea"/>
              </a:rPr>
              <a:t>检测：</a:t>
            </a:r>
            <a:r>
              <a:rPr lang="zh-CN" altLang="en-US">
                <a:latin typeface="微软雅黑" charset="0"/>
                <a:ea typeface="微软雅黑" charset="0"/>
                <a:cs typeface="微软雅黑" charset="0"/>
                <a:sym typeface="+mn-ea"/>
              </a:rPr>
              <a:t>在业务数据集上准确率达</a:t>
            </a:r>
            <a:r>
              <a:rPr lang="zh-CN" altLang="en-US" b="1">
                <a:solidFill>
                  <a:srgbClr val="C00000"/>
                </a:solidFill>
                <a:latin typeface="微软雅黑" charset="0"/>
                <a:ea typeface="微软雅黑" charset="0"/>
                <a:cs typeface="微软雅黑" charset="0"/>
                <a:sym typeface="+mn-ea"/>
              </a:rPr>
              <a:t>9</a:t>
            </a:r>
            <a:r>
              <a:rPr lang="en-US" altLang="zh-CN" b="1">
                <a:solidFill>
                  <a:srgbClr val="C00000"/>
                </a:solidFill>
                <a:latin typeface="微软雅黑" charset="0"/>
                <a:ea typeface="微软雅黑" charset="0"/>
                <a:cs typeface="微软雅黑" charset="0"/>
                <a:sym typeface="+mn-ea"/>
              </a:rPr>
              <a:t>9.2%</a:t>
            </a:r>
            <a:r>
              <a:rPr lang="zh-CN" altLang="en-US">
                <a:latin typeface="微软雅黑" charset="0"/>
                <a:ea typeface="微软雅黑" charset="0"/>
                <a:cs typeface="微软雅黑" charset="0"/>
                <a:sym typeface="+mn-ea"/>
              </a:rPr>
              <a:t>，召回率达</a:t>
            </a:r>
            <a:r>
              <a:rPr lang="zh-CN" altLang="en-US" b="1">
                <a:solidFill>
                  <a:srgbClr val="C00000"/>
                </a:solidFill>
                <a:latin typeface="微软雅黑" charset="0"/>
                <a:ea typeface="微软雅黑" charset="0"/>
                <a:cs typeface="微软雅黑" charset="0"/>
                <a:sym typeface="+mn-ea"/>
              </a:rPr>
              <a:t>99</a:t>
            </a:r>
            <a:r>
              <a:rPr lang="en-US" altLang="zh-CN" b="1">
                <a:solidFill>
                  <a:srgbClr val="C00000"/>
                </a:solidFill>
                <a:latin typeface="微软雅黑" charset="0"/>
                <a:ea typeface="微软雅黑" charset="0"/>
                <a:cs typeface="微软雅黑" charset="0"/>
                <a:sym typeface="+mn-ea"/>
              </a:rPr>
              <a:t>.7%</a:t>
            </a:r>
            <a:r>
              <a:rPr lang="zh-CN" altLang="en-US">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a:p>
            <a:pPr>
              <a:spcAft>
                <a:spcPts val="800"/>
              </a:spcAft>
            </a:pPr>
            <a:r>
              <a:rPr lang="zh-CN" altLang="en-US" i="1">
                <a:solidFill>
                  <a:schemeClr val="tx1">
                    <a:lumMod val="50000"/>
                    <a:lumOff val="50000"/>
                  </a:schemeClr>
                </a:solidFill>
                <a:latin typeface="微软雅黑" charset="0"/>
                <a:ea typeface="微软雅黑" charset="0"/>
                <a:sym typeface="+mn-ea"/>
              </a:rPr>
              <a:t>骑行卡</a:t>
            </a:r>
            <a:r>
              <a:rPr lang="en-US" altLang="zh-CN" i="1">
                <a:solidFill>
                  <a:schemeClr val="tx1">
                    <a:lumMod val="50000"/>
                    <a:lumOff val="50000"/>
                  </a:schemeClr>
                </a:solidFill>
                <a:latin typeface="微软雅黑" charset="0"/>
                <a:ea typeface="微软雅黑" charset="0"/>
                <a:sym typeface="+mn-ea"/>
              </a:rPr>
              <a:t>sku</a:t>
            </a:r>
            <a:r>
              <a:rPr lang="zh-CN" altLang="en-US" i="1">
                <a:solidFill>
                  <a:schemeClr val="tx1">
                    <a:lumMod val="50000"/>
                    <a:lumOff val="50000"/>
                  </a:schemeClr>
                </a:solidFill>
                <a:latin typeface="微软雅黑" charset="0"/>
                <a:ea typeface="微软雅黑" charset="0"/>
                <a:sym typeface="+mn-ea"/>
              </a:rPr>
              <a:t>检测：</a:t>
            </a:r>
            <a:r>
              <a:rPr lang="zh-CN" altLang="en-US" b="1">
                <a:solidFill>
                  <a:srgbClr val="C00000"/>
                </a:solidFill>
                <a:latin typeface="微软雅黑" charset="0"/>
                <a:ea typeface="微软雅黑" charset="0"/>
                <a:cs typeface="微软雅黑" charset="0"/>
                <a:sym typeface="+mn-ea"/>
              </a:rPr>
              <a:t>方法：</a:t>
            </a:r>
            <a:r>
              <a:rPr lang="zh-CN" altLang="en-US">
                <a:latin typeface="微软雅黑" charset="0"/>
                <a:ea typeface="微软雅黑" charset="0"/>
                <a:cs typeface="微软雅黑" charset="0"/>
                <a:sym typeface="+mn-ea"/>
              </a:rPr>
              <a:t>检测模型替换为自研</a:t>
            </a:r>
            <a:r>
              <a:rPr lang="en-US" altLang="zh-CN">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MT-skuYOLO </a:t>
            </a:r>
            <a:r>
              <a:rPr lang="zh-CN" altLang="en-US">
                <a:latin typeface="微软雅黑" charset="0"/>
                <a:ea typeface="微软雅黑" charset="0"/>
                <a:cs typeface="微软雅黑" charset="0"/>
                <a:sym typeface="+mn-ea"/>
              </a:rPr>
              <a:t>模型，优化长截图裁切方案</a:t>
            </a:r>
            <a:r>
              <a:rPr lang="en-US" altLang="zh-CN" baseline="30000">
                <a:latin typeface="微软雅黑" charset="0"/>
                <a:ea typeface="微软雅黑" charset="0"/>
                <a:cs typeface="微软雅黑" charset="0"/>
                <a:sym typeface="+mn-ea"/>
              </a:rPr>
              <a:t>(1)</a:t>
            </a:r>
            <a:r>
              <a:rPr lang="zh-CN" altLang="en-US">
                <a:latin typeface="微软雅黑" charset="0"/>
                <a:ea typeface="微软雅黑" charset="0"/>
                <a:cs typeface="微软雅黑" charset="0"/>
                <a:sym typeface="+mn-ea"/>
              </a:rPr>
              <a:t>，</a:t>
            </a:r>
            <a:r>
              <a:rPr lang="zh-CN">
                <a:latin typeface="微软雅黑" charset="0"/>
                <a:ea typeface="微软雅黑" charset="0"/>
                <a:cs typeface="微软雅黑" charset="0"/>
                <a:sym typeface="+mn-ea"/>
              </a:rPr>
              <a:t>消除</a:t>
            </a:r>
            <a:r>
              <a:rPr>
                <a:latin typeface="微软雅黑" charset="0"/>
                <a:ea typeface="微软雅黑" charset="0"/>
                <a:cs typeface="微软雅黑" charset="0"/>
                <a:sym typeface="+mn-ea"/>
              </a:rPr>
              <a:t>sk</a:t>
            </a:r>
            <a:r>
              <a:rPr lang="en-US" altLang="zh-CN">
                <a:latin typeface="微软雅黑" charset="0"/>
                <a:ea typeface="微软雅黑" charset="0"/>
                <a:cs typeface="微软雅黑" charset="0"/>
                <a:sym typeface="+mn-ea"/>
              </a:rPr>
              <a:t>u</a:t>
            </a:r>
            <a:r>
              <a:rPr lang="zh-CN" altLang="en-US">
                <a:latin typeface="微软雅黑" charset="0"/>
                <a:ea typeface="微软雅黑" charset="0"/>
                <a:cs typeface="微软雅黑" charset="0"/>
                <a:sym typeface="+mn-ea"/>
              </a:rPr>
              <a:t>检测框去重逻辑、添加</a:t>
            </a:r>
            <a:r>
              <a:rPr>
                <a:latin typeface="微软雅黑" charset="0"/>
                <a:ea typeface="微软雅黑" charset="0"/>
                <a:cs typeface="微软雅黑" charset="0"/>
                <a:sym typeface="+mn-ea"/>
              </a:rPr>
              <a:t>广告检测框</a:t>
            </a:r>
            <a:r>
              <a:rPr lang="zh-CN">
                <a:latin typeface="微软雅黑" charset="0"/>
                <a:ea typeface="微软雅黑" charset="0"/>
                <a:cs typeface="微软雅黑" charset="0"/>
                <a:sym typeface="+mn-ea"/>
              </a:rPr>
              <a:t>后</a:t>
            </a:r>
            <a:r>
              <a:rPr>
                <a:latin typeface="微软雅黑" charset="0"/>
                <a:ea typeface="微软雅黑" charset="0"/>
                <a:cs typeface="微软雅黑" charset="0"/>
                <a:sym typeface="+mn-ea"/>
              </a:rPr>
              <a:t>处理，简化流程提升准确性</a:t>
            </a:r>
            <a:r>
              <a:rPr lang="zh-CN" altLang="en-US">
                <a:latin typeface="微软雅黑" charset="0"/>
                <a:ea typeface="微软雅黑" charset="0"/>
                <a:cs typeface="微软雅黑" charset="0"/>
                <a:sym typeface="+mn-ea"/>
              </a:rPr>
              <a:t>。整体线上</a:t>
            </a:r>
            <a:r>
              <a:rPr lang="en-US" altLang="zh-CN" b="1">
                <a:solidFill>
                  <a:srgbClr val="C00000"/>
                </a:solidFill>
                <a:latin typeface="微软雅黑" charset="0"/>
                <a:ea typeface="微软雅黑" charset="0"/>
                <a:cs typeface="微软雅黑" charset="0"/>
                <a:sym typeface="+mn-ea"/>
              </a:rPr>
              <a:t>98.1%</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+5.66%</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99.6%</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+5.41%</a:t>
            </a:r>
            <a:r>
              <a:rPr lang="zh-CN" altLang="en-US" b="1">
                <a:solidFill>
                  <a:srgbClr val="C00000"/>
                </a:solidFill>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每周节省约</a:t>
            </a:r>
            <a:r>
              <a:rPr lang="en-US" altLang="zh-CN" b="1">
                <a:solidFill>
                  <a:srgbClr val="C00000"/>
                </a:solidFill>
                <a:latin typeface="微软雅黑" charset="0"/>
                <a:ea typeface="微软雅黑" charset="0"/>
                <a:cs typeface="微软雅黑" charset="0"/>
                <a:sym typeface="+mn-ea"/>
              </a:rPr>
              <a:t>112.5pd</a:t>
            </a:r>
            <a:r>
              <a:rPr lang="zh-CN" altLang="en-US">
                <a:latin typeface="微软雅黑" charset="0"/>
                <a:ea typeface="微软雅黑" charset="0"/>
                <a:cs typeface="微软雅黑" charset="0"/>
                <a:sym typeface="+mn-ea"/>
              </a:rPr>
              <a:t>工时，大幅提升人工效率。</a:t>
            </a:r>
            <a:endParaRPr lang="zh-CN" altLang="en-US">
              <a:solidFill>
                <a:schemeClr val="tx1"/>
              </a:solidFill>
              <a:latin typeface="微软雅黑" charset="0"/>
              <a:ea typeface="微软雅黑" charset="0"/>
              <a:cs typeface="微软雅黑" charset="0"/>
            </a:endParaRPr>
          </a:p>
          <a:p>
            <a:pPr>
              <a:spcAft>
                <a:spcPts val="800"/>
              </a:spcAft>
            </a:pPr>
            <a:r>
              <a:rPr lang="zh-CN" altLang="en-US" i="1">
                <a:solidFill>
                  <a:schemeClr val="tx1">
                    <a:lumMod val="50000"/>
                    <a:lumOff val="50000"/>
                  </a:schemeClr>
                </a:solidFill>
                <a:latin typeface="微软雅黑" charset="0"/>
                <a:ea typeface="微软雅黑" charset="0"/>
                <a:sym typeface="+mn-ea"/>
              </a:rPr>
              <a:t>小红书笔记卡片裁切：</a:t>
            </a:r>
            <a:r>
              <a:rPr>
                <a:latin typeface="微软雅黑" charset="0"/>
                <a:ea typeface="微软雅黑" charset="0"/>
                <a:cs typeface="微软雅黑" charset="0"/>
                <a:sym typeface="+mn-ea"/>
              </a:rPr>
              <a:t>模型在测试集上准召达到</a:t>
            </a:r>
            <a:r>
              <a:rPr b="1">
                <a:solidFill>
                  <a:srgbClr val="C00000"/>
                </a:solidFill>
                <a:latin typeface="微软雅黑" charset="0"/>
                <a:ea typeface="微软雅黑" charset="0"/>
                <a:cs typeface="微软雅黑" charset="0"/>
                <a:sym typeface="+mn-ea"/>
              </a:rPr>
              <a:t>87</a:t>
            </a:r>
            <a:r>
              <a:rPr 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5</a:t>
            </a:r>
            <a:r>
              <a:rPr lang="en-US" b="1">
                <a:solidFill>
                  <a:srgbClr val="C00000"/>
                </a:solidFill>
                <a:latin typeface="微软雅黑" charset="0"/>
                <a:ea typeface="微软雅黑" charset="0"/>
                <a:cs typeface="微软雅黑" charset="0"/>
                <a:sym typeface="+mn-ea"/>
              </a:rPr>
              <a:t>%</a:t>
            </a:r>
            <a:r>
              <a:rPr>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77</a:t>
            </a:r>
            <a:r>
              <a:rPr 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8</a:t>
            </a:r>
            <a:r>
              <a:rPr lang="en-US" b="1">
                <a:solidFill>
                  <a:srgbClr val="C00000"/>
                </a:solidFill>
                <a:latin typeface="微软雅黑" charset="0"/>
                <a:ea typeface="微软雅黑" charset="0"/>
                <a:cs typeface="微软雅黑" charset="0"/>
                <a:sym typeface="+mn-ea"/>
              </a:rPr>
              <a:t>%</a:t>
            </a:r>
            <a:r>
              <a:rPr>
                <a:latin typeface="微软雅黑" charset="0"/>
                <a:ea typeface="微软雅黑" charset="0"/>
                <a:cs typeface="微软雅黑" charset="0"/>
                <a:sym typeface="+mn-ea"/>
              </a:rPr>
              <a:t>，卡片检测大幅提升运营人效，</a:t>
            </a:r>
            <a:r>
              <a:rPr b="1">
                <a:solidFill>
                  <a:srgbClr val="C00000"/>
                </a:solidFill>
                <a:latin typeface="微软雅黑" charset="0"/>
                <a:ea typeface="微软雅黑" charset="0"/>
                <a:cs typeface="微软雅黑" charset="0"/>
                <a:sym typeface="+mn-ea"/>
              </a:rPr>
              <a:t>2-3</a:t>
            </a:r>
            <a:r>
              <a:rPr>
                <a:latin typeface="微软雅黑" charset="0"/>
                <a:ea typeface="微软雅黑" charset="0"/>
                <a:cs typeface="微软雅黑" charset="0"/>
                <a:sym typeface="+mn-ea"/>
              </a:rPr>
              <a:t>人即可支撑万名创作者团队</a:t>
            </a:r>
            <a:r>
              <a:rPr lang="zh-CN">
                <a:latin typeface="微软雅黑" charset="0"/>
                <a:ea typeface="微软雅黑" charset="0"/>
                <a:cs typeface="微软雅黑" charset="0"/>
                <a:sym typeface="+mn-ea"/>
              </a:rPr>
              <a:t>的笔记审核</a:t>
            </a:r>
            <a:r>
              <a:rPr>
                <a:latin typeface="微软雅黑" charset="0"/>
                <a:ea typeface="微软雅黑" charset="0"/>
                <a:cs typeface="微软雅黑" charset="0"/>
                <a:sym typeface="+mn-ea"/>
              </a:rPr>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今天的汇报大致从</a:t>
            </a:r>
            <a:r>
              <a:rPr lang="zh-CN" altLang="en-US"/>
              <a:t>五个方面展开，自我介绍、</a:t>
            </a:r>
            <a:r>
              <a:rPr lang="zh-CN" altLang="en-US"/>
              <a:t>业务研发、其他工作、科研成果、未来规划</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latin typeface="微软雅黑" charset="-122"/>
                <a:ea typeface="微软雅黑" charset="-122"/>
                <a:cs typeface="等线 Light" panose="02010600030101010101" charset="-122"/>
                <a:sym typeface="等线 Light" panose="02010600030101010101" charset="-122"/>
              </a:rPr>
              <a:t>另外还有</a:t>
            </a:r>
            <a:r>
              <a:rPr lang="en-US" altLang="zh-CN" dirty="0">
                <a:latin typeface="微软雅黑" charset="-122"/>
                <a:ea typeface="微软雅黑" charset="-122"/>
                <a:cs typeface="等线 Light" panose="02010600030101010101" charset="-122"/>
                <a:sym typeface="等线 Light" panose="02010600030101010101" charset="-122"/>
              </a:rPr>
              <a:t> </a:t>
            </a:r>
            <a:r>
              <a:rPr dirty="0">
                <a:latin typeface="微软雅黑" charset="-122"/>
                <a:ea typeface="微软雅黑" charset="-122"/>
                <a:cs typeface="等线 Light" panose="02010600030101010101" charset="-122"/>
                <a:sym typeface="等线 Light" panose="02010600030101010101" charset="-122"/>
              </a:rPr>
              <a:t>玉树GUIAgent-场景化专家</a:t>
            </a:r>
            <a:r>
              <a:rPr lang="zh-CN" dirty="0">
                <a:latin typeface="微软雅黑" charset="-122"/>
                <a:ea typeface="微软雅黑" charset="-122"/>
                <a:cs typeface="等线 Light" panose="02010600030101010101" charset="-122"/>
                <a:sym typeface="等线 Light" panose="02010600030101010101" charset="-122"/>
              </a:rPr>
              <a:t>方面，</a:t>
            </a:r>
            <a:r>
              <a:rPr lang="zh-CN" altLang="en-US"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dirty="0">
                <a:solidFill>
                  <a:schemeClr val="accent5">
                    <a:lumMod val="50000"/>
                  </a:schemeClr>
                </a:solidFill>
                <a:latin typeface="微软雅黑" charset="-122"/>
                <a:ea typeface="微软雅黑" charset="-122"/>
                <a:cs typeface="等线 Light" panose="02010600030101010101" charset="-122"/>
                <a:sym typeface="+mn-ea"/>
              </a:rPr>
              <a:t> </a:t>
            </a:r>
            <a:r>
              <a:rPr lang="en-US" altLang="zh-CN" b="1">
                <a:solidFill>
                  <a:srgbClr val="C00000"/>
                </a:solidFill>
                <a:latin typeface="微软雅黑" charset="0"/>
                <a:ea typeface="微软雅黑" charset="0"/>
                <a:cs typeface="微软雅黑" charset="0"/>
                <a:sym typeface="+mn-ea"/>
              </a:rPr>
              <a:t>MT-iconYOLO </a:t>
            </a:r>
            <a:r>
              <a:rPr lang="zh-CN" altLang="en-US" dirty="0">
                <a:solidFill>
                  <a:schemeClr val="accent5">
                    <a:lumMod val="50000"/>
                  </a:schemeClr>
                </a:solidFill>
                <a:latin typeface="微软雅黑" charset="-122"/>
                <a:ea typeface="微软雅黑" charset="-122"/>
                <a:cs typeface="等线 Light" panose="02010600030101010101" charset="-122"/>
                <a:sym typeface="+mn-ea"/>
              </a:rPr>
              <a:t>模型支持</a:t>
            </a:r>
            <a:r>
              <a:rPr lang="en-US" altLang="zh-CN" dirty="0">
                <a:solidFill>
                  <a:schemeClr val="accent5">
                    <a:lumMod val="50000"/>
                  </a:schemeClr>
                </a:solidFill>
                <a:latin typeface="微软雅黑" charset="-122"/>
                <a:ea typeface="微软雅黑" charset="-122"/>
                <a:cs typeface="等线 Light" panose="02010600030101010101" charset="-122"/>
                <a:sym typeface="+mn-ea"/>
              </a:rPr>
              <a:t>icon detection</a:t>
            </a:r>
            <a:r>
              <a:rPr lang="zh-CN" altLang="en-US" dirty="0">
                <a:solidFill>
                  <a:schemeClr val="accent5">
                    <a:lumMod val="50000"/>
                  </a:schemeClr>
                </a:solidFill>
                <a:latin typeface="微软雅黑" charset="-122"/>
                <a:ea typeface="微软雅黑" charset="-122"/>
                <a:cs typeface="等线 Light" panose="02010600030101010101" charset="-122"/>
                <a:sym typeface="+mn-ea"/>
              </a:rPr>
              <a:t>的能力建设；自研</a:t>
            </a:r>
            <a:r>
              <a:rPr lang="en-US" altLang="zh-CN" dirty="0">
                <a:solidFill>
                  <a:schemeClr val="accent5">
                    <a:lumMod val="50000"/>
                  </a:schemeClr>
                </a:solidFill>
                <a:latin typeface="微软雅黑" charset="-122"/>
                <a:ea typeface="微软雅黑" charset="-122"/>
                <a:cs typeface="等线 Light" panose="02010600030101010101" charset="-122"/>
                <a:sym typeface="+mn-ea"/>
              </a:rPr>
              <a:t> </a:t>
            </a:r>
            <a:r>
              <a:rPr lang="en-US" altLang="zh-CN" b="1">
                <a:solidFill>
                  <a:srgbClr val="C00000"/>
                </a:solidFill>
                <a:latin typeface="微软雅黑" charset="0"/>
                <a:ea typeface="微软雅黑" charset="0"/>
                <a:cs typeface="微软雅黑" charset="0"/>
                <a:sym typeface="+mn-ea"/>
              </a:rPr>
              <a:t>MT-Parser </a:t>
            </a:r>
            <a:r>
              <a:rPr lang="zh-CN" altLang="en-US" dirty="0">
                <a:solidFill>
                  <a:schemeClr val="accent5">
                    <a:lumMod val="50000"/>
                  </a:schemeClr>
                </a:solidFill>
                <a:latin typeface="微软雅黑" charset="-122"/>
                <a:ea typeface="微软雅黑" charset="-122"/>
                <a:cs typeface="等线 Light" panose="02010600030101010101" charset="-122"/>
                <a:sym typeface="+mn-ea"/>
              </a:rPr>
              <a:t>模型支持</a:t>
            </a:r>
            <a:r>
              <a:rPr lang="en-US" altLang="zh-CN" dirty="0">
                <a:solidFill>
                  <a:schemeClr val="accent5">
                    <a:lumMod val="50000"/>
                  </a:schemeClr>
                </a:solidFill>
                <a:latin typeface="微软雅黑" charset="-122"/>
                <a:ea typeface="微软雅黑" charset="-122"/>
                <a:cs typeface="等线 Light" panose="02010600030101010101" charset="-122"/>
                <a:sym typeface="+mn-ea"/>
              </a:rPr>
              <a:t>icon caption</a:t>
            </a:r>
            <a:r>
              <a:rPr lang="zh-CN" altLang="en-US" dirty="0">
                <a:solidFill>
                  <a:schemeClr val="accent5">
                    <a:lumMod val="50000"/>
                  </a:schemeClr>
                </a:solidFill>
                <a:latin typeface="微软雅黑" charset="-122"/>
                <a:ea typeface="微软雅黑" charset="-122"/>
                <a:cs typeface="等线 Light" panose="02010600030101010101" charset="-122"/>
                <a:sym typeface="+mn-ea"/>
              </a:rPr>
              <a:t>的能力建设。</a:t>
            </a: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a:p>
            <a:endParaRPr dirty="0">
              <a:solidFill>
                <a:schemeClr val="tx1"/>
              </a:solidFill>
              <a:latin typeface="微软雅黑" charset="-122"/>
              <a:ea typeface="微软雅黑" charset="-122"/>
              <a:cs typeface="等线 Light" panose="02010600030101010101" charset="-122"/>
              <a:sym typeface="等线 Light" panose="02010600030101010101" charset="-122"/>
            </a:endParaRPr>
          </a:p>
          <a:p>
            <a:endParaRPr dirty="0">
              <a:solidFill>
                <a:schemeClr val="tx1"/>
              </a:solidFill>
              <a:latin typeface="微软雅黑" charset="-122"/>
              <a:ea typeface="微软雅黑" charset="-122"/>
              <a:cs typeface="等线 Light" panose="02010600030101010101" charset="-122"/>
              <a:sym typeface="等线 Light" panose="02010600030101010101" charset="-122"/>
            </a:endParaRPr>
          </a:p>
          <a:p>
            <a:r>
              <a:rPr i="1">
                <a:solidFill>
                  <a:schemeClr val="tx1">
                    <a:lumMod val="50000"/>
                    <a:lumOff val="50000"/>
                  </a:schemeClr>
                </a:solidFill>
                <a:latin typeface="微软雅黑" charset="0"/>
                <a:ea typeface="微软雅黑" charset="0"/>
                <a:sym typeface="+mn-ea"/>
              </a:rPr>
              <a:t>icon detection</a:t>
            </a:r>
            <a:r>
              <a:rPr lang="zh-CN" i="1">
                <a:solidFill>
                  <a:schemeClr val="tx1">
                    <a:lumMod val="50000"/>
                    <a:lumOff val="50000"/>
                  </a:schemeClr>
                </a:solidFill>
                <a:latin typeface="微软雅黑" charset="0"/>
                <a:ea typeface="微软雅黑" charset="0"/>
                <a:sym typeface="+mn-ea"/>
              </a:rPr>
              <a:t>能力建设上，</a:t>
            </a:r>
            <a:r>
              <a:rPr lang="zh-CN" altLang="en-US">
                <a:latin typeface="微软雅黑" charset="0"/>
                <a:ea typeface="微软雅黑" charset="0"/>
                <a:sym typeface="+mn-ea"/>
              </a:rPr>
              <a:t>通过分析badcase，自研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MT-iconYOLO</a:t>
            </a:r>
            <a:r>
              <a:rPr lang="en-US" altLang="zh-CN" b="1">
                <a:solidFill>
                  <a:srgbClr val="C00000"/>
                </a:solidFill>
                <a:latin typeface="微软雅黑" charset="0"/>
                <a:ea typeface="微软雅黑" charset="0"/>
                <a:cs typeface="微软雅黑" charset="0"/>
                <a:sym typeface="+mn-ea"/>
              </a:rPr>
              <a:t> </a:t>
            </a:r>
            <a:r>
              <a:rPr lang="zh-CN" altLang="en-US">
                <a:latin typeface="微软雅黑" charset="0"/>
                <a:ea typeface="微软雅黑" charset="0"/>
                <a:sym typeface="+mn-ea"/>
              </a:rPr>
              <a:t>检测模型（将</a:t>
            </a:r>
            <a:r>
              <a:rPr lang="en-US" altLang="zh-CN" b="1">
                <a:solidFill>
                  <a:srgbClr val="C00000"/>
                </a:solidFill>
                <a:latin typeface="微软雅黑" charset="0"/>
                <a:ea typeface="微软雅黑" charset="0"/>
                <a:cs typeface="微软雅黑" charset="0"/>
                <a:sym typeface="+mn-ea"/>
              </a:rPr>
              <a:t>MT-skuYOLO</a:t>
            </a:r>
            <a:r>
              <a:rPr lang="zh-CN" altLang="en-US" b="1">
                <a:solidFill>
                  <a:srgbClr val="C00000"/>
                </a:solidFill>
                <a:latin typeface="微软雅黑" charset="0"/>
                <a:ea typeface="微软雅黑" charset="0"/>
                <a:cs typeface="微软雅黑" charset="0"/>
                <a:sym typeface="+mn-ea"/>
              </a:rPr>
              <a:t>的</a:t>
            </a:r>
            <a:r>
              <a:rPr lang="zh-CN" altLang="en-US">
                <a:latin typeface="微软雅黑" charset="0"/>
                <a:ea typeface="微软雅黑" charset="0"/>
                <a:sym typeface="+mn-ea"/>
              </a:rPr>
              <a:t>neck中引入MSAA增强多尺度特征融合</a:t>
            </a:r>
            <a:r>
              <a:rPr lang="zh-CN" altLang="en-US">
                <a:latin typeface="微软雅黑" charset="0"/>
                <a:ea typeface="微软雅黑" charset="0"/>
                <a:sym typeface="+mn-ea"/>
              </a:rPr>
              <a:t>），</a:t>
            </a:r>
            <a:r>
              <a:rPr>
                <a:latin typeface="微软雅黑" charset="0"/>
                <a:ea typeface="微软雅黑" charset="0"/>
                <a:cs typeface="微软雅黑" charset="0"/>
                <a:sym typeface="+mn-ea"/>
              </a:rPr>
              <a:t>整合业务数据集</a:t>
            </a:r>
            <a:r>
              <a:rPr lang="zh-CN">
                <a:latin typeface="微软雅黑" charset="0"/>
                <a:ea typeface="微软雅黑" charset="0"/>
                <a:cs typeface="微软雅黑" charset="0"/>
                <a:sym typeface="+mn-ea"/>
              </a:rPr>
              <a:t>与</a:t>
            </a:r>
            <a:r>
              <a:rPr>
                <a:latin typeface="微软雅黑" charset="0"/>
                <a:ea typeface="微软雅黑" charset="0"/>
                <a:cs typeface="微软雅黑" charset="0"/>
                <a:sym typeface="+mn-ea"/>
              </a:rPr>
              <a:t>公开数据集以增强模型泛化能力</a:t>
            </a:r>
            <a:r>
              <a:rPr lang="zh-CN" altLang="en-US">
                <a:latin typeface="微软雅黑" charset="0"/>
                <a:ea typeface="微软雅黑" charset="0"/>
                <a:sym typeface="+mn-ea"/>
              </a:rPr>
              <a:t>。</a:t>
            </a:r>
            <a:endParaRPr lang="zh-CN" altLang="en-US">
              <a:solidFill>
                <a:schemeClr val="tx1"/>
              </a:solidFill>
              <a:latin typeface="微软雅黑" charset="0"/>
              <a:ea typeface="微软雅黑" charset="0"/>
            </a:endParaRPr>
          </a:p>
          <a:p>
            <a:endParaRPr lang="zh-CN" altLang="en-US"/>
          </a:p>
          <a:p>
            <a:r>
              <a:rPr lang="zh-CN" altLang="en-US">
                <a:latin typeface="微软雅黑" charset="0"/>
                <a:ea typeface="微软雅黑" charset="0"/>
                <a:cs typeface="微软雅黑" charset="0"/>
                <a:sym typeface="+mn-ea"/>
              </a:rPr>
              <a:t>在业务测试集上，准召为</a:t>
            </a:r>
            <a:r>
              <a:rPr b="1">
                <a:solidFill>
                  <a:srgbClr val="C00000"/>
                </a:solidFill>
                <a:latin typeface="微软雅黑" charset="0"/>
                <a:ea typeface="微软雅黑" charset="0"/>
                <a:cs typeface="微软雅黑" charset="0"/>
                <a:sym typeface="+mn-ea"/>
              </a:rPr>
              <a:t>92</a:t>
            </a:r>
            <a:r>
              <a:rPr 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0</a:t>
            </a:r>
            <a:r>
              <a:rPr lang="en-US" b="1">
                <a:solidFill>
                  <a:srgbClr val="C00000"/>
                </a:solidFill>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+3</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3</a:t>
            </a:r>
            <a:r>
              <a:rPr lang="zh-CN" alt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87</a:t>
            </a:r>
            <a:r>
              <a:rPr 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6</a:t>
            </a:r>
            <a:r>
              <a:rPr lang="en-US" b="1">
                <a:solidFill>
                  <a:srgbClr val="C00000"/>
                </a:solidFill>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+2</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7</a:t>
            </a:r>
            <a:r>
              <a:rPr lang="zh-CN" altLang="en-US" b="1">
                <a:solidFill>
                  <a:srgbClr val="C00000"/>
                </a:solidFill>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，所有类别均有不同程度提升。</a:t>
            </a:r>
            <a:endParaRPr lang="zh-CN" altLang="en-US">
              <a:latin typeface="微软雅黑" charset="0"/>
              <a:ea typeface="微软雅黑" charset="0"/>
              <a:cs typeface="微软雅黑" charset="0"/>
              <a:sym typeface="+mn-ea"/>
            </a:endParaRPr>
          </a:p>
          <a:p>
            <a:endParaRPr lang="zh-CN" altLang="en-US"/>
          </a:p>
          <a:p>
            <a:r>
              <a:rPr lang="zh-CN" altLang="en-US">
                <a:latin typeface="微软雅黑" charset="0"/>
                <a:ea typeface="微软雅黑" charset="0"/>
                <a:cs typeface="微软雅黑" charset="0"/>
                <a:sym typeface="+mn-ea"/>
              </a:rPr>
              <a:t>UI界面中的icon不仅需要被检测，还需实现语义</a:t>
            </a:r>
            <a:r>
              <a:rPr>
                <a:latin typeface="微软雅黑" charset="0"/>
                <a:ea typeface="微软雅黑" charset="0"/>
                <a:cs typeface="微软雅黑" charset="0"/>
                <a:sym typeface="+mn-ea"/>
              </a:rPr>
              <a:t>描述</a:t>
            </a:r>
            <a:r>
              <a:rPr lang="zh-CN">
                <a:latin typeface="微软雅黑" charset="0"/>
                <a:ea typeface="微软雅黑" charset="0"/>
                <a:cs typeface="微软雅黑" charset="0"/>
                <a:sym typeface="+mn-ea"/>
              </a:rPr>
              <a:t>，在</a:t>
            </a:r>
            <a:r>
              <a:rPr i="1">
                <a:solidFill>
                  <a:schemeClr val="tx1">
                    <a:lumMod val="50000"/>
                    <a:lumOff val="50000"/>
                  </a:schemeClr>
                </a:solidFill>
                <a:latin typeface="微软雅黑" charset="0"/>
                <a:ea typeface="微软雅黑" charset="0"/>
                <a:sym typeface="+mn-ea"/>
              </a:rPr>
              <a:t>icon </a:t>
            </a:r>
            <a:r>
              <a:rPr lang="en-US" i="1">
                <a:solidFill>
                  <a:schemeClr val="tx1">
                    <a:lumMod val="50000"/>
                    <a:lumOff val="50000"/>
                  </a:schemeClr>
                </a:solidFill>
                <a:latin typeface="微软雅黑" charset="0"/>
                <a:ea typeface="微软雅黑" charset="0"/>
                <a:sym typeface="+mn-ea"/>
              </a:rPr>
              <a:t>caption</a:t>
            </a:r>
            <a:r>
              <a:rPr lang="zh-CN" i="1">
                <a:solidFill>
                  <a:schemeClr val="tx1">
                    <a:lumMod val="50000"/>
                    <a:lumOff val="50000"/>
                  </a:schemeClr>
                </a:solidFill>
                <a:latin typeface="微软雅黑" charset="0"/>
                <a:ea typeface="微软雅黑" charset="0"/>
                <a:sym typeface="+mn-ea"/>
              </a:rPr>
              <a:t>能力建设上，</a:t>
            </a:r>
            <a:r>
              <a:rPr>
                <a:latin typeface="微软雅黑" charset="0"/>
                <a:ea typeface="微软雅黑" charset="0"/>
                <a:cs typeface="微软雅黑" charset="0"/>
                <a:sym typeface="+mn-ea"/>
              </a:rPr>
              <a:t>自研</a:t>
            </a:r>
            <a:r>
              <a:rPr lang="en-US" altLang="zh-CN" b="1">
                <a:solidFill>
                  <a:srgbClr val="C00000"/>
                </a:solidFill>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MT-Parser </a:t>
            </a:r>
            <a:r>
              <a:rPr lang="zh-CN">
                <a:latin typeface="微软雅黑" charset="0"/>
                <a:ea typeface="微软雅黑" charset="0"/>
                <a:cs typeface="微软雅黑" charset="0"/>
                <a:sym typeface="+mn-ea"/>
              </a:rPr>
              <a:t>加载预训练的</a:t>
            </a:r>
            <a:r>
              <a:rPr lang="en-US" altLang="zh-CN" b="1">
                <a:solidFill>
                  <a:srgbClr val="C00000"/>
                </a:solidFill>
                <a:latin typeface="微软雅黑" charset="0"/>
                <a:ea typeface="微软雅黑" charset="0"/>
                <a:cs typeface="微软雅黑" charset="0"/>
                <a:sym typeface="+mn-ea"/>
              </a:rPr>
              <a:t>OmniParser</a:t>
            </a:r>
            <a:r>
              <a:rPr>
                <a:latin typeface="微软雅黑" charset="0"/>
                <a:ea typeface="微软雅黑" charset="0"/>
                <a:cs typeface="微软雅黑" charset="0"/>
                <a:sym typeface="+mn-ea"/>
              </a:rPr>
              <a:t>作为核心caption生成模型，</a:t>
            </a:r>
            <a:r>
              <a:rPr lang="en-US">
                <a:latin typeface="微软雅黑" charset="0"/>
                <a:ea typeface="微软雅黑" charset="0"/>
                <a:cs typeface="微软雅黑" charset="0"/>
                <a:sym typeface="+mn-ea"/>
              </a:rPr>
              <a:t>P</a:t>
            </a:r>
            <a:r>
              <a:rPr>
                <a:latin typeface="微软雅黑" charset="0"/>
                <a:ea typeface="微软雅黑" charset="0"/>
                <a:cs typeface="微软雅黑" charset="0"/>
                <a:sym typeface="+mn-ea"/>
              </a:rPr>
              <a:t>rocessor选用</a:t>
            </a:r>
            <a:r>
              <a:rPr lang="en-US" altLang="zh-CN" b="1">
                <a:solidFill>
                  <a:srgbClr val="C00000"/>
                </a:solidFill>
                <a:latin typeface="微软雅黑" charset="0"/>
                <a:ea typeface="微软雅黑" charset="0"/>
                <a:cs typeface="微软雅黑" charset="0"/>
                <a:sym typeface="+mn-ea"/>
              </a:rPr>
              <a:t>Florence</a:t>
            </a:r>
            <a:r>
              <a:rPr>
                <a:latin typeface="微软雅黑" charset="0"/>
                <a:ea typeface="微软雅黑" charset="0"/>
                <a:cs typeface="微软雅黑" charset="0"/>
                <a:sym typeface="+mn-ea"/>
              </a:rPr>
              <a:t>。</a:t>
            </a:r>
            <a:r>
              <a:rPr lang="zh-CN">
                <a:latin typeface="微软雅黑" charset="0"/>
                <a:ea typeface="微软雅黑" charset="0"/>
                <a:cs typeface="微软雅黑" charset="0"/>
                <a:sym typeface="+mn-ea"/>
              </a:rPr>
              <a:t>对比两种输入。</a:t>
            </a:r>
            <a:r>
              <a:rPr>
                <a:latin typeface="微软雅黑" charset="0"/>
                <a:ea typeface="微软雅黑" charset="0"/>
                <a:cs typeface="微软雅黑" charset="0"/>
                <a:sym typeface="+mn-ea"/>
              </a:rPr>
              <a:t>子图输入模型</a:t>
            </a:r>
            <a:r>
              <a:rPr lang="zh-CN">
                <a:latin typeface="微软雅黑" charset="0"/>
                <a:ea typeface="微软雅黑" charset="0"/>
                <a:cs typeface="微软雅黑" charset="0"/>
                <a:sym typeface="+mn-ea"/>
              </a:rPr>
              <a:t>训练</a:t>
            </a:r>
            <a:r>
              <a:rPr>
                <a:latin typeface="微软雅黑" charset="0"/>
                <a:ea typeface="微软雅黑" charset="0"/>
                <a:cs typeface="微软雅黑" charset="0"/>
                <a:sym typeface="+mn-ea"/>
              </a:rPr>
              <a:t>，CIDEr分数显著提升</a:t>
            </a:r>
            <a:r>
              <a:rPr lang="en-US" altLang="zh-CN" b="1">
                <a:solidFill>
                  <a:srgbClr val="C00000"/>
                </a:solidFill>
                <a:latin typeface="微软雅黑" charset="0"/>
                <a:ea typeface="微软雅黑" charset="0"/>
                <a:cs typeface="微软雅黑" charset="0"/>
                <a:sym typeface="+mn-ea"/>
              </a:rPr>
              <a:t>2.6</a:t>
            </a:r>
            <a:r>
              <a:rPr>
                <a:latin typeface="微软雅黑" charset="0"/>
                <a:ea typeface="微软雅黑" charset="0"/>
                <a:cs typeface="微软雅黑" charset="0"/>
                <a:sym typeface="+mn-ea"/>
              </a:rPr>
              <a:t>，证明了分步检测+caption方案的有效性，提升了</a:t>
            </a:r>
            <a:r>
              <a:rPr lang="zh-CN">
                <a:latin typeface="微软雅黑" charset="0"/>
                <a:ea typeface="微软雅黑" charset="0"/>
                <a:cs typeface="微软雅黑" charset="0"/>
                <a:sym typeface="+mn-ea"/>
              </a:rPr>
              <a:t>模型</a:t>
            </a:r>
            <a:r>
              <a:rPr>
                <a:latin typeface="微软雅黑" charset="0"/>
                <a:ea typeface="微软雅黑" charset="0"/>
                <a:cs typeface="微软雅黑" charset="0"/>
                <a:sym typeface="+mn-ea"/>
              </a:rPr>
              <a:t>UI语义</a:t>
            </a:r>
            <a:r>
              <a:rPr lang="zh-CN">
                <a:latin typeface="微软雅黑" charset="0"/>
                <a:ea typeface="微软雅黑" charset="0"/>
                <a:cs typeface="微软雅黑" charset="0"/>
                <a:sym typeface="+mn-ea"/>
              </a:rPr>
              <a:t>描述</a:t>
            </a:r>
            <a:r>
              <a:rPr>
                <a:latin typeface="微软雅黑" charset="0"/>
                <a:ea typeface="微软雅黑" charset="0"/>
                <a:cs typeface="微软雅黑" charset="0"/>
                <a:sym typeface="+mn-ea"/>
              </a:rPr>
              <a:t>能力。</a:t>
            </a:r>
            <a:endParaRPr>
              <a:solidFill>
                <a:schemeClr val="tx1"/>
              </a:solidFill>
              <a:latin typeface="微软雅黑" charset="0"/>
              <a:ea typeface="微软雅黑" charset="0"/>
              <a:cs typeface="微软雅黑" charset="0"/>
              <a:sym typeface="+mn-ea"/>
            </a:endParaRPr>
          </a:p>
          <a:p>
            <a:endParaRPr lang="zh-CN" i="1">
              <a:solidFill>
                <a:schemeClr val="tx1">
                  <a:lumMod val="50000"/>
                  <a:lumOff val="50000"/>
                </a:schemeClr>
              </a:solidFill>
              <a:latin typeface="微软雅黑" charset="0"/>
              <a:ea typeface="微软雅黑" charset="0"/>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a:latin typeface="微软雅黑" charset="0"/>
                <a:ea typeface="微软雅黑" charset="0"/>
                <a:cs typeface="微软雅黑" charset="0"/>
                <a:sym typeface="+mn-ea"/>
              </a:rPr>
              <a:t>Charm</a:t>
            </a:r>
            <a:r>
              <a:rPr lang="zh-CN">
                <a:latin typeface="微软雅黑" charset="0"/>
                <a:ea typeface="微软雅黑" charset="0"/>
                <a:cs typeface="微软雅黑" charset="0"/>
                <a:sym typeface="+mn-ea"/>
              </a:rPr>
              <a:t>模型：数据处理流程：</a:t>
            </a:r>
            <a:r>
              <a:rPr lang="zh-CN" altLang="en-US">
                <a:sym typeface="+mn-ea"/>
              </a:rPr>
              <a:t>图像尺寸调整：所有图片高度统一为32像素。宽度拼接：每批次图片拼接后总宽度不超过12800像素，适配大显存训练。数据增强：宽度随机变化，增强模型泛化能力；随机调整亮度；随机模糊处理；随机反色；字符标签文件指定了所有可能字符，并有偏移量。</a:t>
            </a:r>
            <a:endParaRPr lang="zh-CN" altLang="en-US"/>
          </a:p>
          <a:p>
            <a:r>
              <a:rPr lang="zh-CN" altLang="en-US">
                <a:sym typeface="+mn-ea"/>
              </a:rPr>
              <a:t>图像输入（32高，宽度可变） </a:t>
            </a:r>
            <a:endParaRPr lang="zh-CN" altLang="en-US"/>
          </a:p>
          <a:p>
            <a:r>
              <a:rPr lang="zh-CN" altLang="en-US">
                <a:sym typeface="+mn-ea"/>
              </a:rPr>
              <a:t>   ↓</a:t>
            </a:r>
            <a:endParaRPr lang="zh-CN" altLang="en-US"/>
          </a:p>
          <a:p>
            <a:r>
              <a:rPr lang="zh-CN" altLang="en-US">
                <a:sym typeface="+mn-ea"/>
              </a:rPr>
              <a:t>ResNet18卷积特征提取</a:t>
            </a:r>
            <a:endParaRPr lang="zh-CN" altLang="en-US"/>
          </a:p>
          <a:p>
            <a:r>
              <a:rPr lang="zh-CN" altLang="en-US">
                <a:sym typeface="+mn-ea"/>
              </a:rPr>
              <a:t>   ↓</a:t>
            </a:r>
            <a:endParaRPr lang="zh-CN" altLang="en-US"/>
          </a:p>
          <a:p>
            <a:r>
              <a:rPr lang="zh-CN" altLang="en-US">
                <a:sym typeface="+mn-ea"/>
              </a:rPr>
              <a:t>Transformer编码（多层自注意力）</a:t>
            </a:r>
            <a:endParaRPr lang="zh-CN" altLang="en-US"/>
          </a:p>
          <a:p>
            <a:r>
              <a:rPr lang="zh-CN" altLang="en-US">
                <a:sym typeface="+mn-ea"/>
              </a:rPr>
              <a:t>   ↓</a:t>
            </a:r>
            <a:endParaRPr lang="zh-CN" altLang="en-US"/>
          </a:p>
          <a:p>
            <a:r>
              <a:rPr lang="zh-CN" altLang="en-US">
                <a:sym typeface="+mn-ea"/>
              </a:rPr>
              <a:t>Transformer解码（多层自注意力）</a:t>
            </a:r>
            <a:endParaRPr lang="zh-CN" altLang="en-US"/>
          </a:p>
          <a:p>
            <a:r>
              <a:rPr lang="zh-CN" altLang="en-US">
                <a:sym typeface="+mn-ea"/>
              </a:rPr>
              <a:t>   ↓</a:t>
            </a:r>
            <a:endParaRPr lang="zh-CN" altLang="en-US"/>
          </a:p>
          <a:p>
            <a:r>
              <a:rPr lang="zh-CN" altLang="en-US">
                <a:sym typeface="+mn-ea"/>
              </a:rPr>
              <a:t>联合CTC+交叉熵损失训练</a:t>
            </a:r>
            <a:endParaRPr lang="zh-CN" altLang="en-US"/>
          </a:p>
          <a:p>
            <a:r>
              <a:rPr lang="zh-CN" altLang="en-US">
                <a:sym typeface="+mn-ea"/>
              </a:rPr>
              <a:t>   ↓</a:t>
            </a:r>
            <a:endParaRPr lang="zh-CN" altLang="en-US"/>
          </a:p>
          <a:p>
            <a:r>
              <a:rPr lang="zh-CN" altLang="en-US">
                <a:sym typeface="+mn-ea"/>
              </a:rPr>
              <a:t>贪心解码输出字符序列</a:t>
            </a:r>
            <a:endParaRPr lang="zh-CN" altLang="en-US"/>
          </a:p>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这里是我在美团实习期间的论文与竞赛。</a:t>
            </a:r>
            <a:endParaRPr lang="zh-CN" altLang="en-US"/>
          </a:p>
          <a:p>
            <a:endParaRPr lang="zh-CN" altLang="en-US"/>
          </a:p>
          <a:p>
            <a:endParaRPr lang="zh-CN" altLang="en-US"/>
          </a:p>
          <a:p>
            <a:r>
              <a:rPr lang="zh-CN" altLang="en-US"/>
              <a:t>1. 构建了首个 Token 级别的文本图像数据集（TokenIT）</a:t>
            </a:r>
            <a:endParaRPr lang="zh-CN" altLang="en-US"/>
          </a:p>
          <a:p>
            <a:r>
              <a:rPr lang="zh-CN" altLang="en-US"/>
              <a:t>数据集特点：TokenIT 包含 2000 万张图片和 18 亿个 token-mask 对，每一个 token（由 BPE 分词器切分的子词）都精确地对应于图片中的一个像素级掩码区域。</a:t>
            </a:r>
            <a:endParaRPr lang="zh-CN" altLang="en-US"/>
          </a:p>
          <a:p>
            <a:r>
              <a:rPr lang="zh-CN" altLang="en-US"/>
              <a:t>数据类型：涵盖自然场景文本、文档（PDF、收据、信件、报告、代码等）、表格、图表、截图等多种类型。</a:t>
            </a:r>
            <a:endParaRPr lang="zh-CN" altLang="en-US"/>
          </a:p>
          <a:p>
            <a:r>
              <a:rPr lang="zh-CN" altLang="en-US"/>
              <a:t>标注流程：先提取文本和掩码，再用分词器切分为 token，并定位每个 token 的掩码，最后人工审核和修正，保证标注质量。</a:t>
            </a:r>
            <a:endParaRPr lang="zh-CN" altLang="en-US"/>
          </a:p>
          <a:p>
            <a:endParaRPr lang="zh-CN" altLang="en-US"/>
          </a:p>
          <a:p>
            <a:r>
              <a:rPr lang="zh-CN" altLang="en-US"/>
              <a:t>2. 提出了首个 Token 级别文本图像基础模型（TokenFD）</a:t>
            </a:r>
            <a:endParaRPr lang="zh-CN" altLang="en-US"/>
          </a:p>
          <a:p>
            <a:r>
              <a:rPr lang="zh-CN" altLang="en-US"/>
              <a:t>模型架构：采用 ViT（Vision Transformer）作为视觉编码器，经过上采样和线性映射后，得到与语言 token embedding 相同维度的视觉特征。</a:t>
            </a:r>
            <a:endParaRPr lang="zh-CN" altLang="en-US"/>
          </a:p>
          <a:p>
            <a:r>
              <a:rPr lang="zh-CN" altLang="en-US"/>
              <a:t>核心思想：通过均值池化，将每个 token 的掩码区域内的视觉特征聚合为一个 token-level 视觉 embedding。与语言 token embedding 进行对齐（image-as-text 对齐），即让视觉 token embedding 与语言 token embedding 在语义空间中尽可能一致。</a:t>
            </a:r>
            <a:endParaRPr lang="zh-CN" altLang="en-US"/>
          </a:p>
          <a:p>
            <a:r>
              <a:rPr lang="zh-CN" altLang="en-US"/>
              <a:t>损失函数：采用距离损失、相似度损失和 Sigmoid 损失三种方式，分别约束视觉与语言 token embedding 的距离和相似性，并区分正负样本对。</a:t>
            </a:r>
            <a:endParaRPr lang="zh-CN" altLang="en-US"/>
          </a:p>
          <a:p>
            <a:endParaRPr lang="zh-CN" altLang="en-US"/>
          </a:p>
          <a:p>
            <a:r>
              <a:rPr lang="zh-CN" altLang="en-US">
                <a:sym typeface="+mn-ea"/>
              </a:rPr>
              <a:t>每个 token 的掩码定位是通过分词后，把每个 token 在图片上的像素区域用唯一像素值标注出来，并在 JSON 文件中记录对应关系。这样，模型训练时能直接获取每个 token 的空间位置信息，掩码区域会通过双线性插值（bilinear interpolation）对齐到特征图的分辨率，然后对掩码区域内的视觉特征做平均池化，得到每个 token 的视觉 embedding。实现视觉与文本的精细对齐。</a:t>
            </a:r>
            <a:endParaRPr lang="zh-CN" altLang="en-US"/>
          </a:p>
          <a:p>
            <a:endParaRPr lang="zh-CN" altLang="en-US"/>
          </a:p>
          <a:p>
            <a:endParaRPr lang="zh-CN" altLang="en-US"/>
          </a:p>
          <a:p>
            <a:r>
              <a:rPr lang="en-US" altLang="zh-CN"/>
              <a:t>3. </a:t>
            </a:r>
            <a:r>
              <a:rPr lang="zh-CN" altLang="en-US"/>
              <a:t>TokenVL 的设计：以 TokenFD 作为视觉基础模型，结合大语言模型（LLM），用于文档视觉问答（VQA）等任务。</a:t>
            </a:r>
            <a:endParaRPr lang="zh-CN" altLang="en-US"/>
          </a:p>
          <a:p>
            <a:r>
              <a:rPr lang="zh-CN" altLang="en-US"/>
              <a:t>训练流程：</a:t>
            </a:r>
            <a:endParaRPr lang="zh-CN" altLang="en-US"/>
          </a:p>
          <a:p>
            <a:r>
              <a:rPr lang="zh-CN" altLang="en-US"/>
              <a:t>LLM 引导的 Token 对齐：将图片分块（多尺度裁剪），每块提取视觉特征，加入特殊 token 进行自适应抽象，显式地将语言 token 与对应的视觉 token 进行空间对齐。</a:t>
            </a:r>
            <a:endParaRPr lang="zh-CN" altLang="en-US"/>
          </a:p>
          <a:p>
            <a:r>
              <a:rPr lang="zh-CN" altLang="en-US"/>
              <a:t>SFT：在大量 VQA 数据集上进行指令微调，包括文档、表格、图表、公式、自然场景文本等多种类型。</a:t>
            </a:r>
            <a:endParaRPr lang="zh-CN" altLang="en-US"/>
          </a:p>
          <a:p>
            <a:r>
              <a:rPr lang="zh-CN" altLang="en-US"/>
              <a:t>关键创新：不仅实现了语义上的对齐，还通过 BPE token mask 明确实现了空间上的一一对应，使模型在理解密集小文本、复杂文档结构时表现更优。</a:t>
            </a:r>
            <a:endParaRPr lang="zh-CN" altLang="en-US"/>
          </a:p>
          <a:p>
            <a:endParaRPr lang="zh-CN" altLang="en-US"/>
          </a:p>
          <a:p>
            <a:endParaRPr lang="zh-CN" altLang="en-US"/>
          </a:p>
          <a:p>
            <a:endParaRPr lang="zh-CN" altLang="en-US"/>
          </a:p>
          <a:p>
            <a:r>
              <a:rPr lang="zh-CN" altLang="en-US"/>
              <a:t>文本编码器</a:t>
            </a:r>
            <a:endParaRPr lang="zh-CN" altLang="en-US"/>
          </a:p>
          <a:p>
            <a:r>
              <a:rPr lang="zh-CN" altLang="en-US"/>
              <a:t>文本通过 OCR 工具解析得到内容和二维布局位置信息。</a:t>
            </a:r>
            <a:endParaRPr lang="zh-CN" altLang="en-US"/>
          </a:p>
          <a:p>
            <a:endParaRPr lang="zh-CN" altLang="en-US"/>
          </a:p>
          <a:p>
            <a:r>
              <a:rPr lang="zh-CN" altLang="en-US"/>
              <a:t>图像</a:t>
            </a:r>
            <a:r>
              <a:rPr lang="zh-CN" altLang="en-US">
                <a:sym typeface="+mn-ea"/>
              </a:rPr>
              <a:t>编码器</a:t>
            </a:r>
            <a:endParaRPr lang="zh-CN" altLang="en-US"/>
          </a:p>
          <a:p>
            <a:endParaRPr lang="zh-CN" altLang="en-US"/>
          </a:p>
          <a:p>
            <a:r>
              <a:rPr lang="zh-CN" altLang="en-US"/>
              <a:t>图像被统一 resize（如 224x224），然后分割为固定大小的 patch（如 16x16）。</a:t>
            </a:r>
            <a:endParaRPr lang="zh-CN" altLang="en-US"/>
          </a:p>
          <a:p>
            <a:r>
              <a:rPr lang="zh-CN" altLang="en-US"/>
              <a:t>每个 patch 通过线性投影嵌入为向量，并加上一维位置嵌入。</a:t>
            </a:r>
            <a:endParaRPr lang="zh-CN" altLang="en-US"/>
          </a:p>
          <a:p>
            <a:r>
              <a:rPr lang="zh-CN" altLang="en-US"/>
              <a:t>预训练目标</a:t>
            </a:r>
            <a:endParaRPr lang="zh-CN" altLang="en-US"/>
          </a:p>
          <a:p>
            <a:endParaRPr lang="zh-CN" altLang="en-US"/>
          </a:p>
          <a:p>
            <a:r>
              <a:rPr lang="zh-CN" altLang="en-US"/>
              <a:t>MLM（Masked Language Modeling）：对30%文本进行掩码，模型需预测原始词。</a:t>
            </a:r>
            <a:endParaRPr lang="zh-CN" altLang="en-US"/>
          </a:p>
          <a:p>
            <a:r>
              <a:rPr lang="zh-CN" altLang="en-US"/>
              <a:t>MIM（Masked Image Modeling）：对40%图像 patch 进行掩码，模型需预测离散的图像 token（由离散 VAE 生成）。</a:t>
            </a:r>
            <a:endParaRPr lang="zh-CN" altLang="en-US"/>
          </a:p>
          <a:p>
            <a:r>
              <a:rPr lang="zh-CN" altLang="en-US"/>
              <a:t>WPA（Word-Patch Alignment）：判别每个未掩码文本 token 对应的图像 patch 是否也未被掩码，实现细粒度文本-图像对齐。</a:t>
            </a:r>
            <a:endParaRPr lang="zh-CN" altLang="en-US"/>
          </a:p>
          <a:p>
            <a:endParaRPr lang="zh-CN" altLang="en-US"/>
          </a:p>
          <a:p>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是基本情况介绍，我叫郭振涛，本科就读于南京农业大学，综合成绩专业第三，保研至北京理工大学自动化学院，并且读研期间的综合成绩为专业第一。曾获得过研究生国家奖学金，北京理工大学优秀学生标兵等荣誉，共有</a:t>
            </a:r>
            <a:r>
              <a:rPr lang="en-US" altLang="zh-CN"/>
              <a:t>41</a:t>
            </a:r>
            <a:r>
              <a:rPr lang="zh-CN" altLang="en-US"/>
              <a:t>项竞赛</a:t>
            </a:r>
            <a:r>
              <a:rPr lang="zh-CN" altLang="en-US"/>
              <a:t>获奖，包括</a:t>
            </a:r>
            <a:r>
              <a:rPr lang="en-US" altLang="zh-CN"/>
              <a:t>AI</a:t>
            </a:r>
            <a:r>
              <a:rPr lang="zh-CN" altLang="en-US"/>
              <a:t>挑战赛、数学建模比赛、机器人类比赛、创新创业比赛</a:t>
            </a:r>
            <a:r>
              <a:rPr lang="zh-CN" altLang="en-US"/>
              <a:t>等。</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最后是未来规划：</a:t>
            </a:r>
            <a:br>
              <a:rPr lang="zh-CN" altLang="en-US"/>
            </a:b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我的汇报到此结束，期待各位来说批评指正</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微软雅黑" charset="-122"/>
                <a:ea typeface="微软雅黑" charset="-122"/>
                <a:sym typeface="+mn-ea"/>
              </a:rPr>
              <a:t>曾获得</a:t>
            </a:r>
            <a:r>
              <a:rPr lang="zh-CN" altLang="en-US" b="1">
                <a:solidFill>
                  <a:srgbClr val="C00000"/>
                </a:solidFill>
                <a:latin typeface="微软雅黑" charset="-122"/>
                <a:ea typeface="微软雅黑" charset="-122"/>
                <a:sym typeface="+mn-ea"/>
              </a:rPr>
              <a:t>两项</a:t>
            </a:r>
            <a:r>
              <a:rPr lang="zh-CN" altLang="en-US">
                <a:latin typeface="微软雅黑" charset="-122"/>
                <a:ea typeface="微软雅黑" charset="-122"/>
                <a:sym typeface="+mn-ea"/>
              </a:rPr>
              <a:t>软件著作权授权、</a:t>
            </a:r>
            <a:r>
              <a:rPr lang="zh-CN" altLang="en-US" b="1">
                <a:solidFill>
                  <a:srgbClr val="C00000"/>
                </a:solidFill>
                <a:latin typeface="微软雅黑" charset="-122"/>
                <a:ea typeface="微软雅黑" charset="-122"/>
                <a:sym typeface="+mn-ea"/>
              </a:rPr>
              <a:t>一项</a:t>
            </a:r>
            <a:r>
              <a:rPr lang="zh-CN" altLang="en-US">
                <a:latin typeface="微软雅黑" charset="-122"/>
                <a:ea typeface="微软雅黑" charset="-122"/>
                <a:sym typeface="+mn-ea"/>
              </a:rPr>
              <a:t>实用新型专利授权、</a:t>
            </a:r>
            <a:r>
              <a:rPr lang="zh-CN" altLang="en-US" b="1">
                <a:solidFill>
                  <a:srgbClr val="C00000"/>
                </a:solidFill>
                <a:latin typeface="微软雅黑" charset="-122"/>
                <a:ea typeface="微软雅黑" charset="-122"/>
                <a:sym typeface="+mn-ea"/>
              </a:rPr>
              <a:t>一项</a:t>
            </a:r>
            <a:r>
              <a:rPr lang="zh-CN" altLang="en-US">
                <a:latin typeface="微软雅黑" charset="-122"/>
                <a:ea typeface="微软雅黑" charset="-122"/>
                <a:sym typeface="+mn-ea"/>
              </a:rPr>
              <a:t>发明专利受理。</a:t>
            </a:r>
            <a:endParaRPr kumimoji="0" lang="zh-CN" altLang="en-US" kern="1200" cap="none" spc="0" normalizeH="0" baseline="0">
              <a:solidFill>
                <a:schemeClr val="tx1"/>
              </a:solidFill>
              <a:latin typeface="微软雅黑" charset="-122"/>
              <a:ea typeface="微软雅黑" charset="-122"/>
              <a:sym typeface="+mn-ea"/>
            </a:endParaRPr>
          </a:p>
          <a:p>
            <a:endParaRPr lang="zh-CN" altLang="en-US">
              <a:solidFill>
                <a:srgbClr val="C00000"/>
              </a:solidFill>
              <a:latin typeface="微软雅黑"/>
              <a:ea typeface="微软雅黑"/>
              <a:sym typeface="+mn-ea"/>
            </a:endParaRPr>
          </a:p>
          <a:p>
            <a:r>
              <a:rPr lang="zh-CN" altLang="en-US">
                <a:solidFill>
                  <a:srgbClr val="C00000"/>
                </a:solidFill>
                <a:latin typeface="微软雅黑"/>
                <a:ea typeface="微软雅黑"/>
                <a:sym typeface="+mn-ea"/>
              </a:rPr>
              <a:t>参与</a:t>
            </a:r>
            <a:r>
              <a:rPr lang="zh-CN" altLang="en-US" b="1">
                <a:solidFill>
                  <a:srgbClr val="2F5597"/>
                </a:solidFill>
                <a:latin typeface="微软雅黑"/>
                <a:ea typeface="微软雅黑"/>
                <a:sym typeface="+mn-ea"/>
              </a:rPr>
              <a:t>《</a:t>
            </a:r>
            <a:r>
              <a:rPr lang="zh-CN" altLang="en-US" b="1">
                <a:solidFill>
                  <a:srgbClr val="2F55A5"/>
                </a:solidFill>
                <a:latin typeface="微软雅黑"/>
                <a:ea typeface="微软雅黑"/>
                <a:sym typeface="+mn-ea"/>
              </a:rPr>
              <a:t>无人机巡航检测水电站河道垃圾项目</a:t>
            </a:r>
            <a:r>
              <a:rPr lang="zh-CN" altLang="en-US" b="1">
                <a:solidFill>
                  <a:srgbClr val="2F5597"/>
                </a:solidFill>
                <a:latin typeface="微软雅黑"/>
                <a:ea typeface="微软雅黑"/>
                <a:sym typeface="+mn-ea"/>
              </a:rPr>
              <a:t>》</a:t>
            </a:r>
            <a:endParaRPr lang="en-US" altLang="zh-CN" b="1">
              <a:solidFill>
                <a:srgbClr val="2F5597"/>
              </a:solidFill>
              <a:latin typeface="微软雅黑"/>
              <a:ea typeface="微软雅黑"/>
            </a:endParaRPr>
          </a:p>
          <a:p>
            <a:r>
              <a:rPr lang="zh-CN" altLang="en-US"/>
              <a:t>（1）困难：甲方提供的数据集中河面几乎不含垃圾，属于小目标少样本检测问题。</a:t>
            </a:r>
            <a:endParaRPr lang="zh-CN" altLang="en-US"/>
          </a:p>
          <a:p>
            <a:r>
              <a:rPr lang="zh-CN" altLang="en-US"/>
              <a:t>（2）工作：拓展数据集中的垃圾样本（包括种类、数量、位置）；使用自适应阈值法采样河面上的点，引导SAM-Track分割得到航拍视频中的河面部分；在网络上爬取垃圾图片并分割前景，使用泊松融合将垃圾合成到河面作为训练集；优化YOLOX模型，加入GIou Loss，加入河面分割等后处理方法过滤误检结果，准确率达到90%，召回率98%。使用TensorRT部署模型。</a:t>
            </a:r>
            <a:endParaRPr lang="zh-CN" altLang="en-US"/>
          </a:p>
          <a:p>
            <a:endParaRPr lang="zh-CN" altLang="en-US"/>
          </a:p>
          <a:p>
            <a:r>
              <a:rPr lang="zh-CN" altLang="en-US">
                <a:solidFill>
                  <a:srgbClr val="C00000"/>
                </a:solidFill>
                <a:latin typeface="微软雅黑"/>
                <a:ea typeface="微软雅黑"/>
                <a:sym typeface="+mn-ea"/>
              </a:rPr>
              <a:t>参与</a:t>
            </a:r>
            <a:r>
              <a:rPr lang="zh-CN" altLang="en-US" b="1">
                <a:solidFill>
                  <a:srgbClr val="2F5597"/>
                </a:solidFill>
                <a:latin typeface="微软雅黑"/>
                <a:ea typeface="微软雅黑"/>
                <a:sym typeface="+mn-ea"/>
              </a:rPr>
              <a:t>《</a:t>
            </a:r>
            <a:r>
              <a:rPr lang="zh-CN" altLang="en-US" b="1">
                <a:solidFill>
                  <a:srgbClr val="2F55A5"/>
                </a:solidFill>
                <a:latin typeface="微软雅黑"/>
                <a:ea typeface="微软雅黑"/>
                <a:sym typeface="+mn-ea"/>
              </a:rPr>
              <a:t>基于机器视觉的打磨机器人区域检测与定位</a:t>
            </a:r>
            <a:r>
              <a:rPr lang="zh-CN" altLang="en-US" b="1">
                <a:solidFill>
                  <a:srgbClr val="2F5597"/>
                </a:solidFill>
                <a:latin typeface="微软雅黑"/>
                <a:ea typeface="微软雅黑"/>
                <a:sym typeface="+mn-ea"/>
              </a:rPr>
              <a:t>》</a:t>
            </a:r>
            <a:endParaRPr lang="en-US" altLang="zh-CN" b="1">
              <a:solidFill>
                <a:srgbClr val="2F5597"/>
              </a:solidFill>
              <a:latin typeface="微软雅黑"/>
              <a:ea typeface="微软雅黑"/>
            </a:endParaRPr>
          </a:p>
          <a:p>
            <a:r>
              <a:rPr lang="zh-CN" altLang="en-US"/>
              <a:t>（1）困难：打磨机器人相关资料较少，此类项目没有完整的技术方案；现有的打磨机器人主要是离线编程轨迹，缺乏识别打磨区域的自主性；甲方工厂大多为曝光量大的黑暗场景中，工件打磨区域的检测和定位问题难以解决。</a:t>
            </a:r>
            <a:endParaRPr lang="zh-CN" altLang="en-US"/>
          </a:p>
          <a:p>
            <a:r>
              <a:rPr lang="zh-CN" altLang="en-US"/>
              <a:t>（2）工作：提出了一种融合图像预处理和YOLOv7（加入SimAM注意力机制）目标检测的pipeline，在大曝光的黑暗场景中检测打磨区域的标签，准确率达到77.6%，召回率76.2%；创新性地采用MLR预测同一打磨区域缺失标签的坐标；并且融合了一种基于点云数据处理和坐标系变换的打磨区域定位方法；对于逐点打磨，在基于Laplace约束的点云收缩算法使用了离散化的拉普拉斯算子，有效提高了打磨关键点的检测效果。将图中的最短路径转移到三维空间，建立点云八邻域图，利用最小生成树对图进行简化，进行轨迹排序和端点定位。</a:t>
            </a:r>
            <a:endParaRPr lang="zh-CN" altLang="en-US"/>
          </a:p>
          <a:p>
            <a:endParaRPr lang="zh-CN" altLang="en-US"/>
          </a:p>
          <a:p>
            <a:r>
              <a:rPr lang="zh-CN" altLang="en-US" b="1">
                <a:solidFill>
                  <a:srgbClr val="C00000"/>
                </a:solidFill>
                <a:latin typeface="微软雅黑"/>
                <a:ea typeface="微软雅黑"/>
                <a:sym typeface="+mn-ea"/>
              </a:rPr>
              <a:t>负责</a:t>
            </a:r>
            <a:r>
              <a:rPr lang="zh-CN" altLang="en-US" b="1">
                <a:solidFill>
                  <a:srgbClr val="2F5597"/>
                </a:solidFill>
                <a:latin typeface="微软雅黑"/>
                <a:ea typeface="微软雅黑"/>
                <a:sym typeface="+mn-ea"/>
              </a:rPr>
              <a:t>《</a:t>
            </a:r>
            <a:r>
              <a:rPr lang="en-US" altLang="zh-CN" b="1">
                <a:solidFill>
                  <a:srgbClr val="2F55A5"/>
                </a:solidFill>
                <a:latin typeface="微软雅黑"/>
                <a:ea typeface="微软雅黑"/>
                <a:sym typeface="+mn-ea"/>
              </a:rPr>
              <a:t>SuperRobot</a:t>
            </a:r>
            <a:r>
              <a:rPr lang="zh-CN" altLang="en-US" b="1">
                <a:solidFill>
                  <a:srgbClr val="2F55A5"/>
                </a:solidFill>
                <a:latin typeface="微软雅黑"/>
                <a:ea typeface="微软雅黑"/>
                <a:sym typeface="+mn-ea"/>
              </a:rPr>
              <a:t>智能消杀巡检机器人</a:t>
            </a:r>
            <a:r>
              <a:rPr lang="zh-CN" altLang="en-US" b="1">
                <a:solidFill>
                  <a:srgbClr val="2F5597"/>
                </a:solidFill>
                <a:latin typeface="微软雅黑"/>
                <a:ea typeface="微软雅黑"/>
                <a:sym typeface="+mn-ea"/>
              </a:rPr>
              <a:t>》</a:t>
            </a:r>
            <a:endParaRPr lang="zh-CN" altLang="en-US"/>
          </a:p>
          <a:p>
            <a:r>
              <a:rPr lang="zh-CN" altLang="en-US"/>
              <a:t>（1）困难：如何在养殖场复杂环境下快速准确识别出病鸡；如何使得机器人可以自主在不同区域实现不同高度差的环境消毒。</a:t>
            </a:r>
            <a:endParaRPr lang="zh-CN" altLang="en-US"/>
          </a:p>
          <a:p>
            <a:r>
              <a:rPr lang="zh-CN" altLang="en-US"/>
              <a:t>（2）工作：对于病鸡的目标检测使用YOLOv5，并加入CBAM模块，通过全局平均池化和最大池化得到通道注意力，然后通过卷积操作得到空间注意力，准确率通过加权处理从75%提高到92%；在ROS系统中通过LeGO-LOAM算法（地面车辆SLAM），使用ICP的点对线和点对面变体来执行扫描点云数据的匹配里程计；使用Dijkstra广度优先算法实现机器人路径规划。</a:t>
            </a:r>
            <a:endParaRPr lang="zh-CN" altLang="en-US"/>
          </a:p>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latin typeface="微软雅黑" charset="-122"/>
                <a:ea typeface="微软雅黑" charset="-122"/>
                <a:sym typeface="+mn-ea"/>
              </a:rPr>
              <a:t>硕士期间：以学生一作发表</a:t>
            </a:r>
            <a:r>
              <a:rPr lang="en-US" altLang="zh-CN" b="1" dirty="0">
                <a:solidFill>
                  <a:srgbClr val="C00000"/>
                </a:solidFill>
                <a:latin typeface="微软雅黑" charset="-122"/>
                <a:ea typeface="微软雅黑" charset="-122"/>
                <a:sym typeface="+mn-ea"/>
              </a:rPr>
              <a:t>SCI</a:t>
            </a:r>
            <a:r>
              <a:rPr lang="zh-CN" altLang="en-US" b="1" dirty="0">
                <a:solidFill>
                  <a:srgbClr val="C00000"/>
                </a:solidFill>
                <a:latin typeface="微软雅黑" charset="-122"/>
                <a:ea typeface="微软雅黑" charset="-122"/>
                <a:sym typeface="+mn-ea"/>
              </a:rPr>
              <a:t>一区</a:t>
            </a:r>
            <a:r>
              <a:rPr lang="zh-CN" altLang="en-US" b="1" dirty="0">
                <a:latin typeface="微软雅黑" charset="-122"/>
                <a:ea typeface="微软雅黑" charset="-122"/>
                <a:sym typeface="+mn-ea"/>
              </a:rPr>
              <a:t>论文</a:t>
            </a:r>
            <a:r>
              <a:rPr lang="en-US" altLang="zh-CN" b="1" dirty="0">
                <a:solidFill>
                  <a:srgbClr val="C00000"/>
                </a:solidFill>
                <a:latin typeface="微软雅黑" charset="-122"/>
                <a:ea typeface="微软雅黑" charset="-122"/>
                <a:sym typeface="+mn-ea"/>
              </a:rPr>
              <a:t>1</a:t>
            </a:r>
            <a:r>
              <a:rPr lang="zh-CN" altLang="en-US" b="1" dirty="0">
                <a:latin typeface="微软雅黑" charset="-122"/>
                <a:ea typeface="微软雅黑" charset="-122"/>
                <a:sym typeface="+mn-ea"/>
              </a:rPr>
              <a:t>篇、共同一作发表</a:t>
            </a:r>
            <a:r>
              <a:rPr lang="en-US" altLang="zh-CN" b="1" dirty="0">
                <a:solidFill>
                  <a:srgbClr val="C00000"/>
                </a:solidFill>
                <a:latin typeface="微软雅黑" charset="-122"/>
                <a:ea typeface="微软雅黑" charset="-122"/>
                <a:sym typeface="+mn-ea"/>
              </a:rPr>
              <a:t>AAAI2025</a:t>
            </a:r>
            <a:r>
              <a:rPr lang="zh-CN" altLang="en-US" b="1" dirty="0">
                <a:solidFill>
                  <a:srgbClr val="C00000"/>
                </a:solidFill>
                <a:latin typeface="微软雅黑" charset="-122"/>
                <a:ea typeface="微软雅黑" charset="-122"/>
                <a:sym typeface="+mn-ea"/>
              </a:rPr>
              <a:t>（</a:t>
            </a:r>
            <a:r>
              <a:rPr lang="en-US" altLang="zh-CN" b="1" dirty="0">
                <a:solidFill>
                  <a:srgbClr val="C00000"/>
                </a:solidFill>
                <a:latin typeface="微软雅黑" charset="-122"/>
                <a:ea typeface="微软雅黑" charset="-122"/>
                <a:sym typeface="+mn-ea"/>
              </a:rPr>
              <a:t>CCF-A</a:t>
            </a:r>
            <a:r>
              <a:rPr lang="zh-CN" altLang="en-US" b="1" dirty="0">
                <a:solidFill>
                  <a:srgbClr val="C00000"/>
                </a:solidFill>
                <a:latin typeface="微软雅黑" charset="-122"/>
                <a:ea typeface="微软雅黑" charset="-122"/>
                <a:sym typeface="+mn-ea"/>
              </a:rPr>
              <a:t>）</a:t>
            </a:r>
            <a:r>
              <a:rPr lang="zh-CN" altLang="en-US" b="1" dirty="0">
                <a:latin typeface="微软雅黑" charset="-122"/>
                <a:ea typeface="微软雅黑" charset="-122"/>
                <a:sym typeface="+mn-ea"/>
              </a:rPr>
              <a:t>论文</a:t>
            </a:r>
            <a:r>
              <a:rPr lang="en-US" altLang="zh-CN" b="1" dirty="0">
                <a:solidFill>
                  <a:srgbClr val="C00000"/>
                </a:solidFill>
                <a:latin typeface="微软雅黑" charset="-122"/>
                <a:ea typeface="微软雅黑" charset="-122"/>
                <a:sym typeface="+mn-ea"/>
              </a:rPr>
              <a:t>1</a:t>
            </a:r>
            <a:r>
              <a:rPr lang="zh-CN" altLang="en-US" b="1" dirty="0">
                <a:latin typeface="微软雅黑" charset="-122"/>
                <a:ea typeface="微软雅黑" charset="-122"/>
                <a:sym typeface="+mn-ea"/>
              </a:rPr>
              <a:t>篇。在</a:t>
            </a:r>
            <a:r>
              <a:rPr lang="zh-CN" altLang="en-US" b="1" dirty="0">
                <a:solidFill>
                  <a:srgbClr val="C00000"/>
                </a:solidFill>
                <a:latin typeface="微软雅黑" charset="-122"/>
                <a:ea typeface="微软雅黑" charset="-122"/>
                <a:sym typeface="+mn-ea"/>
              </a:rPr>
              <a:t>CVPR</a:t>
            </a:r>
            <a:r>
              <a:rPr lang="en-US" altLang="zh-CN" b="1" dirty="0">
                <a:solidFill>
                  <a:srgbClr val="C00000"/>
                </a:solidFill>
                <a:latin typeface="微软雅黑" charset="-122"/>
                <a:ea typeface="微软雅黑" charset="-122"/>
                <a:sym typeface="+mn-ea"/>
              </a:rPr>
              <a:t>2025</a:t>
            </a:r>
            <a:r>
              <a:rPr lang="zh-CN" altLang="en-US" b="1" dirty="0">
                <a:solidFill>
                  <a:srgbClr val="C00000"/>
                </a:solidFill>
                <a:latin typeface="微软雅黑" charset="-122"/>
                <a:ea typeface="微软雅黑" charset="-122"/>
                <a:sym typeface="+mn-ea"/>
              </a:rPr>
              <a:t>、ICC</a:t>
            </a:r>
            <a:r>
              <a:rPr lang="en-US" altLang="zh-CN" b="1" dirty="0">
                <a:solidFill>
                  <a:srgbClr val="C00000"/>
                </a:solidFill>
                <a:latin typeface="微软雅黑" charset="-122"/>
                <a:ea typeface="微软雅黑" charset="-122"/>
                <a:sym typeface="+mn-ea"/>
              </a:rPr>
              <a:t>V202</a:t>
            </a:r>
            <a:r>
              <a:rPr lang="zh-CN" altLang="en-US" b="1" dirty="0">
                <a:solidFill>
                  <a:srgbClr val="C00000"/>
                </a:solidFill>
                <a:latin typeface="微软雅黑" charset="-122"/>
                <a:ea typeface="微软雅黑" charset="-122"/>
                <a:sym typeface="+mn-ea"/>
              </a:rPr>
              <a:t>5、ACL2</a:t>
            </a:r>
            <a:r>
              <a:rPr lang="en-US" altLang="zh-CN" b="1" dirty="0">
                <a:solidFill>
                  <a:srgbClr val="C00000"/>
                </a:solidFill>
                <a:latin typeface="微软雅黑" charset="-122"/>
                <a:ea typeface="微软雅黑" charset="-122"/>
                <a:sym typeface="+mn-ea"/>
              </a:rPr>
              <a:t>02</a:t>
            </a:r>
            <a:r>
              <a:rPr lang="zh-CN" altLang="en-US" b="1" dirty="0">
                <a:solidFill>
                  <a:srgbClr val="C00000"/>
                </a:solidFill>
                <a:latin typeface="微软雅黑" charset="-122"/>
                <a:ea typeface="微软雅黑" charset="-122"/>
                <a:sym typeface="+mn-ea"/>
              </a:rPr>
              <a:t>5、ICME2</a:t>
            </a:r>
            <a:r>
              <a:rPr lang="en-US" altLang="zh-CN" b="1" dirty="0">
                <a:solidFill>
                  <a:srgbClr val="C00000"/>
                </a:solidFill>
                <a:latin typeface="微软雅黑" charset="-122"/>
                <a:ea typeface="微软雅黑" charset="-122"/>
                <a:sym typeface="+mn-ea"/>
              </a:rPr>
              <a:t>02</a:t>
            </a:r>
            <a:r>
              <a:rPr lang="zh-CN" altLang="en-US" b="1" dirty="0">
                <a:solidFill>
                  <a:srgbClr val="C00000"/>
                </a:solidFill>
                <a:latin typeface="微软雅黑" charset="-122"/>
                <a:ea typeface="微软雅黑" charset="-122"/>
                <a:sym typeface="+mn-ea"/>
              </a:rPr>
              <a:t>4、IROS2</a:t>
            </a:r>
            <a:r>
              <a:rPr lang="en-US" altLang="zh-CN" b="1" dirty="0">
                <a:solidFill>
                  <a:srgbClr val="C00000"/>
                </a:solidFill>
                <a:latin typeface="微软雅黑" charset="-122"/>
                <a:ea typeface="微软雅黑" charset="-122"/>
                <a:sym typeface="+mn-ea"/>
              </a:rPr>
              <a:t>02</a:t>
            </a:r>
            <a:r>
              <a:rPr lang="zh-CN" altLang="en-US" b="1" dirty="0">
                <a:solidFill>
                  <a:srgbClr val="C00000"/>
                </a:solidFill>
                <a:latin typeface="微软雅黑" charset="-122"/>
                <a:ea typeface="微软雅黑" charset="-122"/>
                <a:sym typeface="+mn-ea"/>
              </a:rPr>
              <a:t>3、IEEE TGRS、IEEE T</a:t>
            </a:r>
            <a:r>
              <a:rPr lang="en-US" altLang="zh-CN" b="1" dirty="0">
                <a:solidFill>
                  <a:srgbClr val="C00000"/>
                </a:solidFill>
                <a:latin typeface="微软雅黑" charset="-122"/>
                <a:ea typeface="微软雅黑" charset="-122"/>
                <a:sym typeface="+mn-ea"/>
              </a:rPr>
              <a:t>IM</a:t>
            </a:r>
            <a:r>
              <a:rPr lang="zh-CN" altLang="en-US" b="1" dirty="0">
                <a:latin typeface="微软雅黑" charset="-122"/>
                <a:ea typeface="微软雅黑" charset="-122"/>
                <a:sym typeface="+mn-ea"/>
              </a:rPr>
              <a:t>等国际顶级会议和期刊发表及录用论文共</a:t>
            </a:r>
            <a:r>
              <a:rPr lang="zh-CN" altLang="en-US" b="1" dirty="0">
                <a:solidFill>
                  <a:srgbClr val="C00000"/>
                </a:solidFill>
                <a:latin typeface="微软雅黑" charset="-122"/>
                <a:ea typeface="微软雅黑" charset="-122"/>
                <a:sym typeface="+mn-ea"/>
              </a:rPr>
              <a:t>9</a:t>
            </a:r>
            <a:r>
              <a:rPr lang="zh-CN" altLang="en-US" b="1" dirty="0">
                <a:latin typeface="微软雅黑" charset="-122"/>
                <a:ea typeface="微软雅黑" charset="-122"/>
                <a:sym typeface="+mn-ea"/>
              </a:rPr>
              <a:t>篇。</a:t>
            </a:r>
            <a:endParaRPr lang="zh-CN" altLang="en-US" b="1" dirty="0">
              <a:solidFill>
                <a:schemeClr val="tx1"/>
              </a:solidFill>
              <a:latin typeface="微软雅黑" charset="-122"/>
              <a:ea typeface="微软雅黑" charset="-122"/>
              <a:sym typeface="+mn-ea"/>
            </a:endParaRPr>
          </a:p>
          <a:p>
            <a:endParaRPr lang="zh-CN" altLang="en-US"/>
          </a:p>
          <a:p>
            <a:r>
              <a:rPr lang="zh-CN" altLang="en-US" b="1">
                <a:solidFill>
                  <a:srgbClr val="2F5597"/>
                </a:solidFill>
                <a:latin typeface="微软雅黑"/>
                <a:ea typeface="微软雅黑"/>
                <a:sym typeface="+mn-ea"/>
              </a:rPr>
              <a:t>《一个鲁棒的跨源点云配准框架》</a:t>
            </a:r>
            <a:r>
              <a:rPr lang="en-US" altLang="zh-CN" b="1">
                <a:solidFill>
                  <a:srgbClr val="2F5597"/>
                </a:solidFill>
                <a:latin typeface="微软雅黑"/>
                <a:ea typeface="微软雅黑"/>
                <a:sym typeface="+mn-ea"/>
              </a:rPr>
              <a:t>AAAI25</a:t>
            </a:r>
            <a:r>
              <a:rPr lang="zh-CN" altLang="en-US" b="1">
                <a:solidFill>
                  <a:srgbClr val="2F5597"/>
                </a:solidFill>
                <a:latin typeface="微软雅黑"/>
                <a:ea typeface="微软雅黑"/>
                <a:sym typeface="+mn-ea"/>
              </a:rPr>
              <a:t>。</a:t>
            </a:r>
            <a:r>
              <a:rPr lang="zh-CN" altLang="en-US"/>
              <a:t>本论文针对跨源点云（如不同传感器采集的点云）配准任务，提出了一个鲁棒、高效的特征匹配与配准框架Cross-PCR。论文主要解决了由于不同传感器采集方式带来的点云分布和密度差异，以及噪声和异常点等问题，导致传统同源点云配准方法在跨源场景下效果大幅下降。</a:t>
            </a:r>
            <a:endParaRPr lang="zh-CN" altLang="en-US"/>
          </a:p>
          <a:p>
            <a:r>
              <a:rPr lang="zh-CN" altLang="en-US"/>
              <a:t>难点：不同传感器（如LiDAR和深度摄像头）采集的点云在空间分布和点密度上有显著差异。这导致同一位置的点在不同点云中难以提取到相似特征，匹配困难。跨源点云特征差异大，传统最近邻匹配策略往往无法获得有效的对应关系，导致配准失败。</a:t>
            </a:r>
            <a:endParaRPr lang="zh-CN" altLang="en-US"/>
          </a:p>
          <a:p>
            <a:r>
              <a:rPr lang="zh-CN" altLang="en-US"/>
              <a:t>创新点：</a:t>
            </a:r>
            <a:endParaRPr lang="zh-CN" altLang="en-US"/>
          </a:p>
          <a:p>
            <a:r>
              <a:rPr lang="en-US" altLang="zh-CN"/>
              <a:t>1.</a:t>
            </a:r>
            <a:r>
              <a:rPr lang="zh-CN" altLang="en-US"/>
              <a:t>密度鲁棒特征提取。论文提出了密度鲁棒编码器，通过多密度融合模块，在特征提取过程中融合不同密度（上采样、原采样、下采样）下的点云特征，实现了对点云密度变化的适应和鲁棒性，大幅缓解了跨源点云分布不一致带来的特征提取难题。</a:t>
            </a:r>
            <a:endParaRPr lang="zh-CN" altLang="en-US"/>
          </a:p>
          <a:p>
            <a:r>
              <a:rPr lang="en-US" altLang="zh-CN"/>
              <a:t>2.</a:t>
            </a:r>
            <a:r>
              <a:rPr lang="zh-CN" altLang="en-US"/>
              <a:t>“宽松生成，严格筛选”两阶段匹配策略。针对特征匹配难题，提出了“宽松生成，严格筛选”思想。具体做法是，先采用一对多策略宽松地生成大量初始对应关系（包括正确和错误的），然后利用一致性筛选机制（基于距离一致性（距离一致性评分主要是衡量两个点对之间的空间距离关系是否一致。）和二阶一致性（二阶一致性评分进一步考虑了点对之间的相对空间结构的一致性。它不仅仅看单个点对之间的距离，还综合考虑多个点对间的角度、邻域结构）评分）严格筛选出高质量的对应点对。该方法显著提升了正确对应点的召回率和配准鲁棒性。</a:t>
            </a:r>
            <a:endParaRPr lang="zh-CN" altLang="en-US"/>
          </a:p>
          <a:p>
            <a:r>
              <a:rPr lang="en-US" altLang="zh-CN"/>
              <a:t>3.</a:t>
            </a:r>
            <a:r>
              <a:rPr lang="zh-CN" altLang="en-US"/>
              <a:t>先验引导的全局密集匹配。在稀疏匹配基础上，进一步提出了利用稀疏高质量对应点作为先验，进行全局一致性引导的密集匹配，避免了局部最优和错误传播问题，提升了配准的准确率。</a:t>
            </a:r>
            <a:endParaRPr lang="zh-CN" altLang="en-US"/>
          </a:p>
          <a:p>
            <a:endParaRPr lang="zh-CN" altLang="en-US"/>
          </a:p>
          <a:p>
            <a:endParaRPr lang="zh-CN" altLang="en-US"/>
          </a:p>
          <a:p>
            <a:r>
              <a:rPr lang="zh-CN" altLang="en-US"/>
              <a:t>《基于自适应分组动态拓扑空间的多智能体强化学习框架》</a:t>
            </a:r>
            <a:r>
              <a:rPr lang="en-US" altLang="zh-CN"/>
              <a:t>INS</a:t>
            </a:r>
            <a:r>
              <a:rPr lang="zh-CN" altLang="en-US"/>
              <a:t>。多智能体系统中，智能体的独立探索导致环境动态性增强，部分可观测性使得单一智能体难以获得全局信息，导致训练不稳定和收敛困难。多智能体共享奖励时，如何合理分解总奖励到各个智能体成为难题，传统方法容易导致价值低估和协作策略不理想。</a:t>
            </a:r>
            <a:endParaRPr lang="zh-CN" altLang="en-US"/>
          </a:p>
          <a:p>
            <a:r>
              <a:rPr lang="zh-CN" altLang="en-US"/>
              <a:t>创新点：</a:t>
            </a:r>
            <a:endParaRPr lang="zh-CN" altLang="en-US"/>
          </a:p>
          <a:p>
            <a:r>
              <a:rPr lang="en-US" altLang="zh-CN"/>
              <a:t>1.自适应分组与动态拓扑建模</a:t>
            </a:r>
            <a:r>
              <a:rPr lang="zh-CN" altLang="en-US"/>
              <a:t>。</a:t>
            </a:r>
            <a:r>
              <a:rPr lang="en-US" altLang="zh-CN"/>
              <a:t>首次在MARL中引入动态分组与网格拓扑结构，将多智能体系统建模为一个网格拓扑结构，每个智能体作为一个节点，节点之间的边表示智能体之间的关系强度</a:t>
            </a:r>
            <a:r>
              <a:rPr lang="zh-CN" altLang="en-US"/>
              <a:t>，每个节点的标量信息（即价值函数输出）通过一个拓扑隐藏层和图聚合操作生成全局状态-动作价值函数</a:t>
            </a:r>
            <a:r>
              <a:rPr lang="en-US" altLang="zh-CN"/>
              <a:t>。</a:t>
            </a:r>
            <a:endParaRPr lang="en-US" altLang="zh-CN"/>
          </a:p>
          <a:p>
            <a:r>
              <a:rPr lang="en-US" altLang="zh-CN"/>
              <a:t>智能体之间的分组与连接随环境变化自适应调整，显著提升了协作效率和泛化能力。分组后，同组智能体共享参数，并生成分组状态-动作价值函数。最终通过 softmax 选择分组价值最大的分组作为最终分组方案</a:t>
            </a:r>
            <a:endParaRPr lang="en-US" altLang="zh-CN"/>
          </a:p>
          <a:p>
            <a:r>
              <a:rPr lang="en-US" altLang="zh-CN"/>
              <a:t>*总结流程</a:t>
            </a:r>
            <a:endParaRPr lang="en-US" altLang="zh-CN"/>
          </a:p>
          <a:p>
            <a:r>
              <a:rPr lang="en-US" altLang="zh-CN"/>
              <a:t>每个智能体编码自身历史信息为特征向量；</a:t>
            </a:r>
            <a:endParaRPr lang="en-US" altLang="zh-CN"/>
          </a:p>
          <a:p>
            <a:r>
              <a:rPr lang="en-US" altLang="zh-CN"/>
              <a:t>通过自注意力机制计算智能体间边权，形成动态拓扑图；</a:t>
            </a:r>
            <a:endParaRPr lang="en-US" altLang="zh-CN"/>
          </a:p>
          <a:p>
            <a:r>
              <a:rPr lang="en-US" altLang="zh-CN"/>
              <a:t>用MLP对边权进行分组分类，动态调整分组方案；</a:t>
            </a:r>
            <a:endParaRPr lang="en-US" altLang="zh-CN"/>
          </a:p>
          <a:p>
            <a:r>
              <a:rPr lang="en-US" altLang="zh-CN"/>
              <a:t>分组内智能体共享参数，分别计算分组价值函数和全局价值函数；</a:t>
            </a:r>
            <a:endParaRPr lang="en-US" altLang="zh-CN"/>
          </a:p>
          <a:p>
            <a:r>
              <a:rPr lang="en-US" altLang="zh-CN"/>
              <a:t>引入分组权重、局部权重，突破单调性限制，多维度联合训练；</a:t>
            </a:r>
            <a:endParaRPr lang="en-US" altLang="zh-CN"/>
          </a:p>
          <a:p>
            <a:r>
              <a:rPr lang="en-US" altLang="zh-CN"/>
              <a:t>根据环境特性动态调整分组数量和分组结构，实现自适应分组与拓扑建模。</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接下来我将介绍在实习期间的业务研发，首先是</a:t>
            </a:r>
            <a:r>
              <a:rPr lang="zh-CN" altLang="en-US" dirty="0">
                <a:latin typeface="微软雅黑" charset="-122"/>
                <a:ea typeface="微软雅黑" charset="-122"/>
                <a:cs typeface="等线 Light" panose="02010600030101010101" charset="-122"/>
                <a:sym typeface="等线 Light" panose="02010600030101010101" charset="-122"/>
              </a:rPr>
              <a:t>视频</a:t>
            </a:r>
            <a:r>
              <a:rPr lang="en-US" altLang="zh-CN" dirty="0">
                <a:latin typeface="微软雅黑" charset="-122"/>
                <a:ea typeface="微软雅黑" charset="-122"/>
                <a:cs typeface="等线 Light" panose="02010600030101010101" charset="-122"/>
                <a:sym typeface="等线 Light" panose="02010600030101010101" charset="-122"/>
              </a:rPr>
              <a:t>OCR</a:t>
            </a:r>
            <a:r>
              <a:rPr lang="zh-CN" altLang="en-US" dirty="0">
                <a:latin typeface="微软雅黑" charset="-122"/>
                <a:ea typeface="微软雅黑" charset="-122"/>
                <a:cs typeface="等线 Light" panose="02010600030101010101" charset="-122"/>
                <a:sym typeface="等线 Light" panose="02010600030101010101" charset="-122"/>
              </a:rPr>
              <a:t>大语言模型方面</a:t>
            </a:r>
            <a:r>
              <a:rPr lang="zh-CN" altLang="en-US"/>
              <a:t>，主要</a:t>
            </a:r>
            <a:r>
              <a:rPr lang="zh-CN" altLang="en-US" i="1">
                <a:solidFill>
                  <a:schemeClr val="tx1">
                    <a:lumMod val="50000"/>
                    <a:lumOff val="50000"/>
                  </a:schemeClr>
                </a:solidFill>
                <a:latin typeface="微软雅黑" charset="0"/>
                <a:ea typeface="微软雅黑" charset="0"/>
                <a:sym typeface="+mn-ea"/>
              </a:rPr>
              <a:t>构建视频OCR解析能力，重点支持信安sku采集和到家换电审核业务。</a:t>
            </a:r>
            <a:endParaRPr lang="zh-CN" altLang="en-US" i="1">
              <a:solidFill>
                <a:schemeClr val="tx1">
                  <a:lumMod val="50000"/>
                  <a:lumOff val="50000"/>
                </a:schemeClr>
              </a:solidFill>
              <a:latin typeface="微软雅黑" charset="0"/>
              <a:ea typeface="微软雅黑" charset="0"/>
              <a:sym typeface="+mn-ea"/>
            </a:endParaRPr>
          </a:p>
          <a:p>
            <a:endParaRPr lang="zh-CN" altLang="en-US"/>
          </a:p>
          <a:p>
            <a:pPr indent="0" algn="just" fontAlgn="auto">
              <a:lnSpc>
                <a:spcPct val="150000"/>
              </a:lnSpc>
            </a:pPr>
            <a:r>
              <a:rPr lang="zh-CN" altLang="en-US">
                <a:latin typeface="微软雅黑" charset="0"/>
                <a:ea typeface="微软雅黑" charset="0"/>
                <a:cs typeface="微软雅黑" charset="0"/>
                <a:sym typeface="+mn-ea"/>
              </a:rPr>
              <a:t>随着视频内容复杂度提升，传统图片OCR无法满足多帧、多场景的信息提取要求。结合前沿</a:t>
            </a:r>
            <a:r>
              <a:rPr lang="en-US" altLang="zh-CN">
                <a:latin typeface="微软雅黑" charset="0"/>
                <a:ea typeface="微软雅黑" charset="0"/>
                <a:cs typeface="微软雅黑" charset="0"/>
                <a:sym typeface="+mn-ea"/>
              </a:rPr>
              <a:t>VLM</a:t>
            </a:r>
            <a:r>
              <a:rPr lang="zh-CN" altLang="en-US">
                <a:latin typeface="微软雅黑" charset="0"/>
                <a:ea typeface="微软雅黑" charset="0"/>
                <a:cs typeface="微软雅黑" charset="0"/>
                <a:sym typeface="+mn-ea"/>
              </a:rPr>
              <a:t>技术和真实业务数据，自研</a:t>
            </a:r>
            <a:r>
              <a:rPr lang="zh-CN" altLang="en-US" dirty="0">
                <a:latin typeface="微软雅黑" charset="-122"/>
                <a:ea typeface="微软雅黑" charset="-122"/>
                <a:cs typeface="等线 Light" panose="02010600030101010101" charset="-122"/>
                <a:sym typeface="等线 Light" panose="02010600030101010101" charset="-122"/>
              </a:rPr>
              <a:t>视频</a:t>
            </a:r>
            <a:r>
              <a:rPr lang="en-US" altLang="zh-CN" b="1">
                <a:solidFill>
                  <a:srgbClr val="C00000"/>
                </a:solidFill>
                <a:latin typeface="微软雅黑" charset="0"/>
                <a:ea typeface="微软雅黑" charset="0"/>
                <a:cs typeface="微软雅黑" charset="0"/>
                <a:sym typeface="+mn-ea"/>
              </a:rPr>
              <a:t>VideoText </a:t>
            </a:r>
            <a:r>
              <a:rPr lang="en-US" altLang="zh-CN">
                <a:latin typeface="微软雅黑" charset="0"/>
                <a:ea typeface="微软雅黑" charset="0"/>
                <a:sym typeface="+mn-ea"/>
              </a:rPr>
              <a:t>OCR</a:t>
            </a:r>
            <a:r>
              <a:rPr lang="zh-CN" altLang="en-US">
                <a:latin typeface="微软雅黑" charset="0"/>
                <a:ea typeface="微软雅黑" charset="0"/>
                <a:sym typeface="+mn-ea"/>
              </a:rPr>
              <a:t>大语言模型，业务视频数据先通过自适应动态</a:t>
            </a:r>
            <a:r>
              <a:rPr lang="en-US" altLang="zh-CN">
                <a:latin typeface="微软雅黑" charset="0"/>
                <a:ea typeface="微软雅黑" charset="0"/>
                <a:sym typeface="+mn-ea"/>
              </a:rPr>
              <a:t>FPS</a:t>
            </a:r>
            <a:r>
              <a:rPr lang="zh-CN" altLang="en-US">
                <a:latin typeface="微软雅黑" charset="0"/>
                <a:ea typeface="微软雅黑" charset="0"/>
                <a:sym typeface="+mn-ea"/>
              </a:rPr>
              <a:t>采样，输入视觉编码器</a:t>
            </a:r>
            <a:r>
              <a:rPr lang="en-US" altLang="zh-CN">
                <a:latin typeface="微软雅黑" charset="0"/>
                <a:ea typeface="微软雅黑" charset="0"/>
                <a:sym typeface="+mn-ea"/>
              </a:rPr>
              <a:t>(</a:t>
            </a:r>
            <a:r>
              <a:rPr lang="en-US" altLang="zh-CN">
                <a:latin typeface="微软雅黑" charset="0"/>
                <a:ea typeface="微软雅黑" charset="0"/>
                <a:sym typeface="+mn-ea"/>
              </a:rPr>
              <a:t>vit</a:t>
            </a:r>
            <a:r>
              <a:rPr lang="zh-CN" altLang="en-US">
                <a:latin typeface="微软雅黑" charset="0"/>
                <a:ea typeface="微软雅黑" charset="0"/>
                <a:sym typeface="+mn-ea"/>
              </a:rPr>
              <a:t>架构的</a:t>
            </a:r>
            <a:r>
              <a:rPr lang="zh-CN" altLang="en-US">
                <a:latin typeface="微软雅黑" charset="0"/>
                <a:ea typeface="微软雅黑" charset="0"/>
                <a:sym typeface="+mn-ea"/>
              </a:rPr>
              <a:t>SigLIP-400M预训练模型</a:t>
            </a:r>
            <a:r>
              <a:rPr lang="en-US" altLang="zh-CN">
                <a:latin typeface="微软雅黑" charset="0"/>
                <a:ea typeface="微软雅黑" charset="0"/>
                <a:sym typeface="+mn-ea"/>
              </a:rPr>
              <a:t>)</a:t>
            </a:r>
            <a:r>
              <a:rPr lang="zh-CN" altLang="en-US">
                <a:latin typeface="微软雅黑" charset="0"/>
                <a:ea typeface="微软雅黑" charset="0"/>
                <a:sym typeface="+mn-ea"/>
              </a:rPr>
              <a:t>，再通过</a:t>
            </a:r>
            <a:r>
              <a:rPr lang="en-US" altLang="zh-CN">
                <a:latin typeface="微软雅黑" charset="0"/>
                <a:ea typeface="微软雅黑" charset="0"/>
                <a:sym typeface="+mn-ea"/>
              </a:rPr>
              <a:t>MLP</a:t>
            </a:r>
            <a:r>
              <a:rPr lang="zh-CN" altLang="en-US">
                <a:latin typeface="微软雅黑" charset="0"/>
                <a:ea typeface="微软雅黑" charset="0"/>
                <a:sym typeface="+mn-ea"/>
              </a:rPr>
              <a:t>与文本特征</a:t>
            </a:r>
            <a:r>
              <a:rPr lang="zh-CN" altLang="en-US">
                <a:latin typeface="微软雅黑" charset="0"/>
                <a:ea typeface="微软雅黑" charset="0"/>
                <a:sym typeface="+mn-ea"/>
              </a:rPr>
              <a:t>对齐，</a:t>
            </a:r>
            <a:endParaRPr lang="zh-CN" altLang="en-US">
              <a:latin typeface="微软雅黑" charset="0"/>
              <a:ea typeface="微软雅黑" charset="0"/>
              <a:sym typeface="+mn-ea"/>
            </a:endParaRPr>
          </a:p>
          <a:p>
            <a:pPr indent="0" algn="just" fontAlgn="auto">
              <a:lnSpc>
                <a:spcPct val="150000"/>
              </a:lnSpc>
            </a:pPr>
            <a:r>
              <a:rPr lang="zh-CN" altLang="en-US">
                <a:latin typeface="微软雅黑" charset="0"/>
                <a:ea typeface="微软雅黑" charset="0"/>
                <a:cs typeface="微软雅黑" charset="0"/>
                <a:sym typeface="+mn-ea"/>
              </a:rPr>
              <a:t>数据方面</a:t>
            </a:r>
            <a:r>
              <a:rPr lang="zh-CN" altLang="en-US">
                <a:latin typeface="微软雅黑" charset="0"/>
                <a:ea typeface="微软雅黑" charset="0"/>
                <a:cs typeface="微软雅黑" charset="0"/>
                <a:sym typeface="+mn-ea"/>
              </a:rPr>
              <a:t>使用，公开数据集LLaVA-Video-178K、TimeIT-Instruct-104k、NeXT-QA、信安业务视频数据。</a:t>
            </a:r>
            <a:endParaRPr lang="zh-CN" altLang="en-US">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训练策略：</a:t>
            </a:r>
            <a:r>
              <a:rPr lang="zh-CN" altLang="en-US">
                <a:latin typeface="微软雅黑" charset="0"/>
                <a:ea typeface="微软雅黑" charset="0"/>
                <a:cs typeface="微软雅黑" charset="0"/>
                <a:sym typeface="+mn-ea"/>
              </a:rPr>
              <a:t>两阶段训练。第一阶段 冻结视觉编码器和LLM，利用公开数据与业务数据优化映射层MLP目标为最小化文本token的交叉熵损失；第二阶段</a:t>
            </a:r>
            <a:r>
              <a:rPr lang="en-US" altLang="zh-CN">
                <a:latin typeface="微软雅黑" charset="0"/>
                <a:ea typeface="微软雅黑" charset="0"/>
                <a:cs typeface="微软雅黑" charset="0"/>
                <a:sym typeface="+mn-ea"/>
              </a:rPr>
              <a:t> 用高质量</a:t>
            </a:r>
            <a:r>
              <a:rPr lang="zh-CN" altLang="en-US">
                <a:latin typeface="微软雅黑" charset="0"/>
                <a:ea typeface="微软雅黑" charset="0"/>
                <a:cs typeface="微软雅黑" charset="0"/>
                <a:sym typeface="+mn-ea"/>
              </a:rPr>
              <a:t>业务</a:t>
            </a:r>
            <a:r>
              <a:rPr lang="en-US" altLang="zh-CN">
                <a:latin typeface="微软雅黑" charset="0"/>
                <a:ea typeface="微软雅黑" charset="0"/>
                <a:cs typeface="微软雅黑" charset="0"/>
                <a:sym typeface="+mn-ea"/>
              </a:rPr>
              <a:t>标注数据</a:t>
            </a:r>
            <a:r>
              <a:rPr lang="zh-CN" altLang="en-US">
                <a:latin typeface="微软雅黑" charset="0"/>
                <a:ea typeface="微软雅黑" charset="0"/>
                <a:cs typeface="微软雅黑" charset="0"/>
                <a:sym typeface="+mn-ea"/>
              </a:rPr>
              <a:t>微调</a:t>
            </a:r>
            <a:r>
              <a:rPr lang="en-US" altLang="zh-CN">
                <a:latin typeface="微软雅黑" charset="0"/>
                <a:ea typeface="微软雅黑" charset="0"/>
                <a:cs typeface="微软雅黑" charset="0"/>
                <a:sym typeface="+mn-ea"/>
              </a:rPr>
              <a:t>，冻结视觉编码器，优化LLM和</a:t>
            </a:r>
            <a:r>
              <a:rPr lang="zh-CN" altLang="en-US">
                <a:latin typeface="微软雅黑" charset="0"/>
                <a:ea typeface="微软雅黑" charset="0"/>
                <a:cs typeface="微软雅黑" charset="0"/>
                <a:sym typeface="+mn-ea"/>
              </a:rPr>
              <a:t>映射层MLP</a:t>
            </a:r>
            <a:r>
              <a:rPr lang="en-US" altLang="zh-CN">
                <a:latin typeface="微软雅黑" charset="0"/>
                <a:ea typeface="微软雅黑" charset="0"/>
                <a:cs typeface="微软雅黑" charset="0"/>
                <a:sym typeface="+mn-ea"/>
              </a:rPr>
              <a:t>。</a:t>
            </a:r>
            <a:endParaRPr lang="en-US" altLang="zh-CN">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lang="zh-CN" altLang="en-US">
                <a:latin typeface="微软雅黑" charset="0"/>
                <a:ea typeface="微软雅黑" charset="0"/>
                <a:cs typeface="微软雅黑" charset="0"/>
                <a:sym typeface="+mn-ea"/>
              </a:rPr>
              <a:t>自研</a:t>
            </a:r>
            <a:r>
              <a:rPr lang="en-US" altLang="zh-CN">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VideoText </a:t>
            </a:r>
            <a:r>
              <a:rPr lang="en-US" altLang="zh-CN" dirty="0">
                <a:latin typeface="微软雅黑" charset="-122"/>
                <a:ea typeface="微软雅黑" charset="-122"/>
                <a:cs typeface="等线 Light" panose="02010600030101010101" charset="-122"/>
                <a:sym typeface="等线 Light" panose="02010600030101010101" charset="-122"/>
              </a:rPr>
              <a:t>OCR</a:t>
            </a:r>
            <a:r>
              <a:rPr lang="zh-CN" altLang="en-US" dirty="0">
                <a:latin typeface="微软雅黑" charset="-122"/>
                <a:ea typeface="微软雅黑" charset="-122"/>
                <a:cs typeface="等线 Light" panose="02010600030101010101" charset="-122"/>
                <a:sym typeface="等线 Light" panose="02010600030101010101" charset="-122"/>
              </a:rPr>
              <a:t>大语言模型</a:t>
            </a:r>
            <a:r>
              <a:rPr lang="zh-CN" altLang="en-US">
                <a:latin typeface="微软雅黑" charset="0"/>
                <a:ea typeface="微软雅黑" charset="0"/>
                <a:cs typeface="微软雅黑" charset="0"/>
                <a:sym typeface="+mn-ea"/>
              </a:rPr>
              <a:t>训练完成后，具备强大的多帧视频内容识别与信息提取能力，可广泛应用于各类下游视频解析相关任务。该模型为视频解析、自动化审核及内容理解等场景提供了高效、可靠的技术支撑。</a:t>
            </a:r>
            <a:endParaRPr lang="zh-CN" altLang="en-US">
              <a:latin typeface="微软雅黑" charset="0"/>
              <a:ea typeface="微软雅黑" charset="0"/>
              <a:cs typeface="微软雅黑" charset="0"/>
              <a:sym typeface="+mn-ea"/>
            </a:endParaRPr>
          </a:p>
          <a:p>
            <a:pPr indent="0" algn="just" fontAlgn="auto">
              <a:lnSpc>
                <a:spcPct val="150000"/>
              </a:lnSpc>
            </a:pPr>
            <a:endParaRPr lang="zh-CN" altLang="en-US">
              <a:latin typeface="微软雅黑" charset="0"/>
              <a:ea typeface="微软雅黑" charset="0"/>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接下来我将介绍在实习期间的业务研发，首先是</a:t>
            </a:r>
            <a:r>
              <a:rPr lang="zh-CN" altLang="en-US" dirty="0">
                <a:latin typeface="微软雅黑" charset="-122"/>
                <a:ea typeface="微软雅黑" charset="-122"/>
                <a:cs typeface="等线 Light" panose="02010600030101010101" charset="-122"/>
                <a:sym typeface="等线 Light" panose="02010600030101010101" charset="-122"/>
              </a:rPr>
              <a:t>视频</a:t>
            </a:r>
            <a:r>
              <a:rPr lang="en-US" altLang="zh-CN" dirty="0">
                <a:latin typeface="微软雅黑" charset="-122"/>
                <a:ea typeface="微软雅黑" charset="-122"/>
                <a:cs typeface="等线 Light" panose="02010600030101010101" charset="-122"/>
                <a:sym typeface="等线 Light" panose="02010600030101010101" charset="-122"/>
              </a:rPr>
              <a:t>OCR</a:t>
            </a:r>
            <a:r>
              <a:rPr lang="zh-CN" altLang="en-US" dirty="0">
                <a:latin typeface="微软雅黑" charset="-122"/>
                <a:ea typeface="微软雅黑" charset="-122"/>
                <a:cs typeface="等线 Light" panose="02010600030101010101" charset="-122"/>
                <a:sym typeface="等线 Light" panose="02010600030101010101" charset="-122"/>
              </a:rPr>
              <a:t>大语言模型方面</a:t>
            </a:r>
            <a:r>
              <a:rPr lang="zh-CN" altLang="en-US"/>
              <a:t>，主要</a:t>
            </a:r>
            <a:r>
              <a:rPr lang="zh-CN" altLang="en-US" i="1">
                <a:solidFill>
                  <a:schemeClr val="tx1">
                    <a:lumMod val="50000"/>
                    <a:lumOff val="50000"/>
                  </a:schemeClr>
                </a:solidFill>
                <a:latin typeface="微软雅黑" charset="0"/>
                <a:ea typeface="微软雅黑" charset="0"/>
                <a:sym typeface="+mn-ea"/>
              </a:rPr>
              <a:t>构建视频OCR解析能力，重点支持信安sku采集和到家换电审核业务。</a:t>
            </a:r>
            <a:endParaRPr lang="zh-CN" altLang="en-US" i="1">
              <a:solidFill>
                <a:schemeClr val="tx1">
                  <a:lumMod val="50000"/>
                  <a:lumOff val="50000"/>
                </a:schemeClr>
              </a:solidFill>
              <a:latin typeface="微软雅黑" charset="0"/>
              <a:ea typeface="微软雅黑" charset="0"/>
              <a:sym typeface="+mn-ea"/>
            </a:endParaRPr>
          </a:p>
          <a:p>
            <a:endParaRPr lang="zh-CN" altLang="en-US"/>
          </a:p>
          <a:p>
            <a:pPr indent="0" algn="just" fontAlgn="auto">
              <a:lnSpc>
                <a:spcPct val="150000"/>
              </a:lnSpc>
            </a:pPr>
            <a:r>
              <a:rPr lang="zh-CN" altLang="en-US">
                <a:latin typeface="微软雅黑" charset="0"/>
                <a:ea typeface="微软雅黑" charset="0"/>
                <a:cs typeface="微软雅黑" charset="0"/>
                <a:sym typeface="+mn-ea"/>
              </a:rPr>
              <a:t>随着视频内容复杂度提升，传统图片OCR无法满足多帧、多场景的信息提取要求。结合前沿</a:t>
            </a:r>
            <a:r>
              <a:rPr lang="en-US" altLang="zh-CN">
                <a:latin typeface="微软雅黑" charset="0"/>
                <a:ea typeface="微软雅黑" charset="0"/>
                <a:cs typeface="微软雅黑" charset="0"/>
                <a:sym typeface="+mn-ea"/>
              </a:rPr>
              <a:t>VLM</a:t>
            </a:r>
            <a:r>
              <a:rPr lang="zh-CN" altLang="en-US">
                <a:latin typeface="微软雅黑" charset="0"/>
                <a:ea typeface="微软雅黑" charset="0"/>
                <a:cs typeface="微软雅黑" charset="0"/>
                <a:sym typeface="+mn-ea"/>
              </a:rPr>
              <a:t>技术和真实业务数据，自研</a:t>
            </a:r>
            <a:r>
              <a:rPr lang="zh-CN" altLang="en-US" dirty="0">
                <a:latin typeface="微软雅黑" charset="-122"/>
                <a:ea typeface="微软雅黑" charset="-122"/>
                <a:cs typeface="等线 Light" panose="02010600030101010101" charset="-122"/>
                <a:sym typeface="等线 Light" panose="02010600030101010101" charset="-122"/>
              </a:rPr>
              <a:t>视频</a:t>
            </a:r>
            <a:r>
              <a:rPr lang="en-US" altLang="zh-CN" b="1">
                <a:solidFill>
                  <a:srgbClr val="C00000"/>
                </a:solidFill>
                <a:latin typeface="微软雅黑" charset="0"/>
                <a:ea typeface="微软雅黑" charset="0"/>
                <a:cs typeface="微软雅黑" charset="0"/>
                <a:sym typeface="+mn-ea"/>
              </a:rPr>
              <a:t>VideoText </a:t>
            </a:r>
            <a:r>
              <a:rPr lang="en-US" altLang="zh-CN">
                <a:latin typeface="微软雅黑" charset="0"/>
                <a:ea typeface="微软雅黑" charset="0"/>
                <a:sym typeface="+mn-ea"/>
              </a:rPr>
              <a:t>OCR</a:t>
            </a:r>
            <a:r>
              <a:rPr lang="zh-CN" altLang="en-US">
                <a:latin typeface="微软雅黑" charset="0"/>
                <a:ea typeface="微软雅黑" charset="0"/>
                <a:sym typeface="+mn-ea"/>
              </a:rPr>
              <a:t>大语言模型，业务视频数据先通过自适应动态</a:t>
            </a:r>
            <a:r>
              <a:rPr lang="en-US" altLang="zh-CN">
                <a:latin typeface="微软雅黑" charset="0"/>
                <a:ea typeface="微软雅黑" charset="0"/>
                <a:sym typeface="+mn-ea"/>
              </a:rPr>
              <a:t>FPS</a:t>
            </a:r>
            <a:r>
              <a:rPr lang="zh-CN" altLang="en-US">
                <a:latin typeface="微软雅黑" charset="0"/>
                <a:ea typeface="微软雅黑" charset="0"/>
                <a:sym typeface="+mn-ea"/>
              </a:rPr>
              <a:t>采样，输入视觉编码器</a:t>
            </a:r>
            <a:r>
              <a:rPr lang="en-US" altLang="zh-CN">
                <a:latin typeface="微软雅黑" charset="0"/>
                <a:ea typeface="微软雅黑" charset="0"/>
                <a:sym typeface="+mn-ea"/>
              </a:rPr>
              <a:t>(</a:t>
            </a:r>
            <a:r>
              <a:rPr lang="en-US" altLang="zh-CN">
                <a:latin typeface="微软雅黑" charset="0"/>
                <a:ea typeface="微软雅黑" charset="0"/>
                <a:sym typeface="+mn-ea"/>
              </a:rPr>
              <a:t>vit</a:t>
            </a:r>
            <a:r>
              <a:rPr lang="zh-CN" altLang="en-US">
                <a:latin typeface="微软雅黑" charset="0"/>
                <a:ea typeface="微软雅黑" charset="0"/>
                <a:sym typeface="+mn-ea"/>
              </a:rPr>
              <a:t>架构的</a:t>
            </a:r>
            <a:r>
              <a:rPr lang="zh-CN" altLang="en-US">
                <a:latin typeface="微软雅黑" charset="0"/>
                <a:ea typeface="微软雅黑" charset="0"/>
                <a:sym typeface="+mn-ea"/>
              </a:rPr>
              <a:t>SigLIP-400M预训练模型</a:t>
            </a:r>
            <a:r>
              <a:rPr lang="en-US" altLang="zh-CN">
                <a:latin typeface="微软雅黑" charset="0"/>
                <a:ea typeface="微软雅黑" charset="0"/>
                <a:sym typeface="+mn-ea"/>
              </a:rPr>
              <a:t>)</a:t>
            </a:r>
            <a:r>
              <a:rPr lang="zh-CN" altLang="en-US">
                <a:latin typeface="微软雅黑" charset="0"/>
                <a:ea typeface="微软雅黑" charset="0"/>
                <a:sym typeface="+mn-ea"/>
              </a:rPr>
              <a:t>，再通过</a:t>
            </a:r>
            <a:r>
              <a:rPr lang="en-US" altLang="zh-CN">
                <a:latin typeface="微软雅黑" charset="0"/>
                <a:ea typeface="微软雅黑" charset="0"/>
                <a:sym typeface="+mn-ea"/>
              </a:rPr>
              <a:t>MLP</a:t>
            </a:r>
            <a:r>
              <a:rPr lang="zh-CN" altLang="en-US">
                <a:latin typeface="微软雅黑" charset="0"/>
                <a:ea typeface="微软雅黑" charset="0"/>
                <a:sym typeface="+mn-ea"/>
              </a:rPr>
              <a:t>与文本特征</a:t>
            </a:r>
            <a:r>
              <a:rPr lang="zh-CN" altLang="en-US">
                <a:latin typeface="微软雅黑" charset="0"/>
                <a:ea typeface="微软雅黑" charset="0"/>
                <a:sym typeface="+mn-ea"/>
              </a:rPr>
              <a:t>对齐，</a:t>
            </a:r>
            <a:endParaRPr lang="zh-CN" altLang="en-US">
              <a:latin typeface="微软雅黑" charset="0"/>
              <a:ea typeface="微软雅黑" charset="0"/>
              <a:sym typeface="+mn-ea"/>
            </a:endParaRPr>
          </a:p>
          <a:p>
            <a:pPr indent="0" algn="just" fontAlgn="auto">
              <a:lnSpc>
                <a:spcPct val="150000"/>
              </a:lnSpc>
            </a:pPr>
            <a:r>
              <a:rPr lang="zh-CN" altLang="en-US">
                <a:latin typeface="微软雅黑" charset="0"/>
                <a:ea typeface="微软雅黑" charset="0"/>
                <a:cs typeface="微软雅黑" charset="0"/>
                <a:sym typeface="+mn-ea"/>
              </a:rPr>
              <a:t>数据方面</a:t>
            </a:r>
            <a:r>
              <a:rPr lang="zh-CN" altLang="en-US">
                <a:latin typeface="微软雅黑" charset="0"/>
                <a:ea typeface="微软雅黑" charset="0"/>
                <a:cs typeface="微软雅黑" charset="0"/>
                <a:sym typeface="+mn-ea"/>
              </a:rPr>
              <a:t>使用，公开数据集LLaVA-Video-178K、TimeIT-Instruct-104k、NeXT-QA、信安业务视频数据。</a:t>
            </a:r>
            <a:endParaRPr lang="zh-CN" altLang="en-US">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训练策略：</a:t>
            </a:r>
            <a:r>
              <a:rPr lang="zh-CN" altLang="en-US">
                <a:latin typeface="微软雅黑" charset="0"/>
                <a:ea typeface="微软雅黑" charset="0"/>
                <a:cs typeface="微软雅黑" charset="0"/>
                <a:sym typeface="+mn-ea"/>
              </a:rPr>
              <a:t>两阶段训练。第一阶段 冻结视觉编码器和LLM，利用公开数据与业务数据优化映射层MLP目标为最小化文本token的交叉熵损失；第二阶段</a:t>
            </a:r>
            <a:r>
              <a:rPr lang="en-US" altLang="zh-CN">
                <a:latin typeface="微软雅黑" charset="0"/>
                <a:ea typeface="微软雅黑" charset="0"/>
                <a:cs typeface="微软雅黑" charset="0"/>
                <a:sym typeface="+mn-ea"/>
              </a:rPr>
              <a:t> 用高质量</a:t>
            </a:r>
            <a:r>
              <a:rPr lang="zh-CN" altLang="en-US">
                <a:latin typeface="微软雅黑" charset="0"/>
                <a:ea typeface="微软雅黑" charset="0"/>
                <a:cs typeface="微软雅黑" charset="0"/>
                <a:sym typeface="+mn-ea"/>
              </a:rPr>
              <a:t>业务</a:t>
            </a:r>
            <a:r>
              <a:rPr lang="en-US" altLang="zh-CN">
                <a:latin typeface="微软雅黑" charset="0"/>
                <a:ea typeface="微软雅黑" charset="0"/>
                <a:cs typeface="微软雅黑" charset="0"/>
                <a:sym typeface="+mn-ea"/>
              </a:rPr>
              <a:t>标注数据</a:t>
            </a:r>
            <a:r>
              <a:rPr lang="zh-CN" altLang="en-US">
                <a:latin typeface="微软雅黑" charset="0"/>
                <a:ea typeface="微软雅黑" charset="0"/>
                <a:cs typeface="微软雅黑" charset="0"/>
                <a:sym typeface="+mn-ea"/>
              </a:rPr>
              <a:t>微调</a:t>
            </a:r>
            <a:r>
              <a:rPr lang="en-US" altLang="zh-CN">
                <a:latin typeface="微软雅黑" charset="0"/>
                <a:ea typeface="微软雅黑" charset="0"/>
                <a:cs typeface="微软雅黑" charset="0"/>
                <a:sym typeface="+mn-ea"/>
              </a:rPr>
              <a:t>，冻结视觉编码器，优化LLM和</a:t>
            </a:r>
            <a:r>
              <a:rPr lang="zh-CN" altLang="en-US">
                <a:latin typeface="微软雅黑" charset="0"/>
                <a:ea typeface="微软雅黑" charset="0"/>
                <a:cs typeface="微软雅黑" charset="0"/>
                <a:sym typeface="+mn-ea"/>
              </a:rPr>
              <a:t>映射层MLP</a:t>
            </a:r>
            <a:r>
              <a:rPr lang="en-US" altLang="zh-CN">
                <a:latin typeface="微软雅黑" charset="0"/>
                <a:ea typeface="微软雅黑" charset="0"/>
                <a:cs typeface="微软雅黑" charset="0"/>
                <a:sym typeface="+mn-ea"/>
              </a:rPr>
              <a:t>。</a:t>
            </a:r>
            <a:endParaRPr lang="en-US" altLang="zh-CN">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lang="zh-CN" altLang="en-US">
                <a:latin typeface="微软雅黑" charset="0"/>
                <a:ea typeface="微软雅黑" charset="0"/>
                <a:cs typeface="微软雅黑" charset="0"/>
                <a:sym typeface="+mn-ea"/>
              </a:rPr>
              <a:t>自研</a:t>
            </a:r>
            <a:r>
              <a:rPr lang="en-US" altLang="zh-CN">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VideoText </a:t>
            </a:r>
            <a:r>
              <a:rPr lang="en-US" altLang="zh-CN" dirty="0">
                <a:latin typeface="微软雅黑" charset="-122"/>
                <a:ea typeface="微软雅黑" charset="-122"/>
                <a:cs typeface="等线 Light" panose="02010600030101010101" charset="-122"/>
                <a:sym typeface="等线 Light" panose="02010600030101010101" charset="-122"/>
              </a:rPr>
              <a:t>OCR</a:t>
            </a:r>
            <a:r>
              <a:rPr lang="zh-CN" altLang="en-US" dirty="0">
                <a:latin typeface="微软雅黑" charset="-122"/>
                <a:ea typeface="微软雅黑" charset="-122"/>
                <a:cs typeface="等线 Light" panose="02010600030101010101" charset="-122"/>
                <a:sym typeface="等线 Light" panose="02010600030101010101" charset="-122"/>
              </a:rPr>
              <a:t>大语言模型</a:t>
            </a:r>
            <a:r>
              <a:rPr lang="zh-CN" altLang="en-US">
                <a:latin typeface="微软雅黑" charset="0"/>
                <a:ea typeface="微软雅黑" charset="0"/>
                <a:cs typeface="微软雅黑" charset="0"/>
                <a:sym typeface="+mn-ea"/>
              </a:rPr>
              <a:t>训练完成后，具备强大的多帧视频内容识别与信息提取能力，可广泛应用于各类下游视频解析相关任务。该模型为视频解析、自动化审核及内容理解等场景提供了高效、可靠的技术支撑。</a:t>
            </a:r>
            <a:endParaRPr lang="zh-CN" altLang="en-US">
              <a:latin typeface="微软雅黑" charset="0"/>
              <a:ea typeface="微软雅黑" charset="0"/>
              <a:cs typeface="微软雅黑" charset="0"/>
              <a:sym typeface="+mn-ea"/>
            </a:endParaRPr>
          </a:p>
          <a:p>
            <a:pPr indent="0" algn="just" fontAlgn="auto">
              <a:lnSpc>
                <a:spcPct val="150000"/>
              </a:lnSpc>
            </a:pPr>
            <a:endParaRPr lang="zh-CN" altLang="en-US">
              <a:latin typeface="微软雅黑" charset="0"/>
              <a:ea typeface="微软雅黑" charset="0"/>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接下来我将介绍在实习期间的业务研发，首先是</a:t>
            </a:r>
            <a:r>
              <a:rPr lang="zh-CN" altLang="en-US" dirty="0">
                <a:latin typeface="微软雅黑" charset="-122"/>
                <a:ea typeface="微软雅黑" charset="-122"/>
                <a:cs typeface="等线 Light" panose="02010600030101010101" charset="-122"/>
                <a:sym typeface="等线 Light" panose="02010600030101010101" charset="-122"/>
              </a:rPr>
              <a:t>视频</a:t>
            </a:r>
            <a:r>
              <a:rPr lang="en-US" altLang="zh-CN" dirty="0">
                <a:latin typeface="微软雅黑" charset="-122"/>
                <a:ea typeface="微软雅黑" charset="-122"/>
                <a:cs typeface="等线 Light" panose="02010600030101010101" charset="-122"/>
                <a:sym typeface="等线 Light" panose="02010600030101010101" charset="-122"/>
              </a:rPr>
              <a:t>OCR</a:t>
            </a:r>
            <a:r>
              <a:rPr lang="zh-CN" altLang="en-US" dirty="0">
                <a:latin typeface="微软雅黑" charset="-122"/>
                <a:ea typeface="微软雅黑" charset="-122"/>
                <a:cs typeface="等线 Light" panose="02010600030101010101" charset="-122"/>
                <a:sym typeface="等线 Light" panose="02010600030101010101" charset="-122"/>
              </a:rPr>
              <a:t>大语言模型方面</a:t>
            </a:r>
            <a:r>
              <a:rPr lang="zh-CN" altLang="en-US"/>
              <a:t>，主要</a:t>
            </a:r>
            <a:r>
              <a:rPr lang="zh-CN" altLang="en-US" i="1">
                <a:solidFill>
                  <a:schemeClr val="tx1">
                    <a:lumMod val="50000"/>
                    <a:lumOff val="50000"/>
                  </a:schemeClr>
                </a:solidFill>
                <a:latin typeface="微软雅黑" charset="0"/>
                <a:ea typeface="微软雅黑" charset="0"/>
                <a:sym typeface="+mn-ea"/>
              </a:rPr>
              <a:t>构建视频OCR解析能力，重点支持信安sku采集和到家换电审核业务。</a:t>
            </a:r>
            <a:endParaRPr lang="zh-CN" altLang="en-US" i="1">
              <a:solidFill>
                <a:schemeClr val="tx1">
                  <a:lumMod val="50000"/>
                  <a:lumOff val="50000"/>
                </a:schemeClr>
              </a:solidFill>
              <a:latin typeface="微软雅黑" charset="0"/>
              <a:ea typeface="微软雅黑" charset="0"/>
              <a:sym typeface="+mn-ea"/>
            </a:endParaRPr>
          </a:p>
          <a:p>
            <a:endParaRPr lang="zh-CN" altLang="en-US"/>
          </a:p>
          <a:p>
            <a:pPr indent="0" algn="just" fontAlgn="auto">
              <a:lnSpc>
                <a:spcPct val="150000"/>
              </a:lnSpc>
            </a:pPr>
            <a:r>
              <a:rPr lang="zh-CN" altLang="en-US">
                <a:latin typeface="微软雅黑" charset="0"/>
                <a:ea typeface="微软雅黑" charset="0"/>
                <a:cs typeface="微软雅黑" charset="0"/>
                <a:sym typeface="+mn-ea"/>
              </a:rPr>
              <a:t>随着视频内容复杂度提升，传统图片OCR无法满足多帧、多场景的信息提取要求。结合前沿</a:t>
            </a:r>
            <a:r>
              <a:rPr lang="en-US" altLang="zh-CN">
                <a:latin typeface="微软雅黑" charset="0"/>
                <a:ea typeface="微软雅黑" charset="0"/>
                <a:cs typeface="微软雅黑" charset="0"/>
                <a:sym typeface="+mn-ea"/>
              </a:rPr>
              <a:t>VLM</a:t>
            </a:r>
            <a:r>
              <a:rPr lang="zh-CN" altLang="en-US">
                <a:latin typeface="微软雅黑" charset="0"/>
                <a:ea typeface="微软雅黑" charset="0"/>
                <a:cs typeface="微软雅黑" charset="0"/>
                <a:sym typeface="+mn-ea"/>
              </a:rPr>
              <a:t>技术和真实业务数据，自研</a:t>
            </a:r>
            <a:r>
              <a:rPr lang="zh-CN" altLang="en-US" dirty="0">
                <a:latin typeface="微软雅黑" charset="-122"/>
                <a:ea typeface="微软雅黑" charset="-122"/>
                <a:cs typeface="等线 Light" panose="02010600030101010101" charset="-122"/>
                <a:sym typeface="等线 Light" panose="02010600030101010101" charset="-122"/>
              </a:rPr>
              <a:t>视频</a:t>
            </a:r>
            <a:r>
              <a:rPr lang="en-US" altLang="zh-CN" b="1">
                <a:solidFill>
                  <a:srgbClr val="C00000"/>
                </a:solidFill>
                <a:latin typeface="微软雅黑" charset="0"/>
                <a:ea typeface="微软雅黑" charset="0"/>
                <a:cs typeface="微软雅黑" charset="0"/>
                <a:sym typeface="+mn-ea"/>
              </a:rPr>
              <a:t>VideoText </a:t>
            </a:r>
            <a:r>
              <a:rPr lang="en-US" altLang="zh-CN">
                <a:latin typeface="微软雅黑" charset="0"/>
                <a:ea typeface="微软雅黑" charset="0"/>
                <a:sym typeface="+mn-ea"/>
              </a:rPr>
              <a:t>OCR</a:t>
            </a:r>
            <a:r>
              <a:rPr lang="zh-CN" altLang="en-US">
                <a:latin typeface="微软雅黑" charset="0"/>
                <a:ea typeface="微软雅黑" charset="0"/>
                <a:sym typeface="+mn-ea"/>
              </a:rPr>
              <a:t>大语言模型，业务视频数据先通过自适应动态</a:t>
            </a:r>
            <a:r>
              <a:rPr lang="en-US" altLang="zh-CN">
                <a:latin typeface="微软雅黑" charset="0"/>
                <a:ea typeface="微软雅黑" charset="0"/>
                <a:sym typeface="+mn-ea"/>
              </a:rPr>
              <a:t>FPS</a:t>
            </a:r>
            <a:r>
              <a:rPr lang="zh-CN" altLang="en-US">
                <a:latin typeface="微软雅黑" charset="0"/>
                <a:ea typeface="微软雅黑" charset="0"/>
                <a:sym typeface="+mn-ea"/>
              </a:rPr>
              <a:t>采样，输入视觉编码器</a:t>
            </a:r>
            <a:r>
              <a:rPr lang="en-US" altLang="zh-CN">
                <a:latin typeface="微软雅黑" charset="0"/>
                <a:ea typeface="微软雅黑" charset="0"/>
                <a:sym typeface="+mn-ea"/>
              </a:rPr>
              <a:t>(</a:t>
            </a:r>
            <a:r>
              <a:rPr lang="en-US" altLang="zh-CN">
                <a:latin typeface="微软雅黑" charset="0"/>
                <a:ea typeface="微软雅黑" charset="0"/>
                <a:sym typeface="+mn-ea"/>
              </a:rPr>
              <a:t>vit</a:t>
            </a:r>
            <a:r>
              <a:rPr lang="zh-CN" altLang="en-US">
                <a:latin typeface="微软雅黑" charset="0"/>
                <a:ea typeface="微软雅黑" charset="0"/>
                <a:sym typeface="+mn-ea"/>
              </a:rPr>
              <a:t>架构的</a:t>
            </a:r>
            <a:r>
              <a:rPr lang="zh-CN" altLang="en-US">
                <a:latin typeface="微软雅黑" charset="0"/>
                <a:ea typeface="微软雅黑" charset="0"/>
                <a:sym typeface="+mn-ea"/>
              </a:rPr>
              <a:t>SigLIP-400M预训练模型</a:t>
            </a:r>
            <a:r>
              <a:rPr lang="en-US" altLang="zh-CN">
                <a:latin typeface="微软雅黑" charset="0"/>
                <a:ea typeface="微软雅黑" charset="0"/>
                <a:sym typeface="+mn-ea"/>
              </a:rPr>
              <a:t>)</a:t>
            </a:r>
            <a:r>
              <a:rPr lang="zh-CN" altLang="en-US">
                <a:latin typeface="微软雅黑" charset="0"/>
                <a:ea typeface="微软雅黑" charset="0"/>
                <a:sym typeface="+mn-ea"/>
              </a:rPr>
              <a:t>，再通过</a:t>
            </a:r>
            <a:r>
              <a:rPr lang="en-US" altLang="zh-CN">
                <a:latin typeface="微软雅黑" charset="0"/>
                <a:ea typeface="微软雅黑" charset="0"/>
                <a:sym typeface="+mn-ea"/>
              </a:rPr>
              <a:t>MLP</a:t>
            </a:r>
            <a:r>
              <a:rPr lang="zh-CN" altLang="en-US">
                <a:latin typeface="微软雅黑" charset="0"/>
                <a:ea typeface="微软雅黑" charset="0"/>
                <a:sym typeface="+mn-ea"/>
              </a:rPr>
              <a:t>与文本特征</a:t>
            </a:r>
            <a:r>
              <a:rPr lang="zh-CN" altLang="en-US">
                <a:latin typeface="微软雅黑" charset="0"/>
                <a:ea typeface="微软雅黑" charset="0"/>
                <a:sym typeface="+mn-ea"/>
              </a:rPr>
              <a:t>对齐，</a:t>
            </a:r>
            <a:endParaRPr lang="zh-CN" altLang="en-US">
              <a:latin typeface="微软雅黑" charset="0"/>
              <a:ea typeface="微软雅黑" charset="0"/>
              <a:sym typeface="+mn-ea"/>
            </a:endParaRPr>
          </a:p>
          <a:p>
            <a:pPr indent="0" algn="just" fontAlgn="auto">
              <a:lnSpc>
                <a:spcPct val="150000"/>
              </a:lnSpc>
            </a:pPr>
            <a:r>
              <a:rPr lang="zh-CN" altLang="en-US">
                <a:latin typeface="微软雅黑" charset="0"/>
                <a:ea typeface="微软雅黑" charset="0"/>
                <a:cs typeface="微软雅黑" charset="0"/>
                <a:sym typeface="+mn-ea"/>
              </a:rPr>
              <a:t>数据方面</a:t>
            </a:r>
            <a:r>
              <a:rPr lang="zh-CN" altLang="en-US">
                <a:latin typeface="微软雅黑" charset="0"/>
                <a:ea typeface="微软雅黑" charset="0"/>
                <a:cs typeface="微软雅黑" charset="0"/>
                <a:sym typeface="+mn-ea"/>
              </a:rPr>
              <a:t>使用，公开数据集LLaVA-Video-178K、TimeIT-Instruct-104k、NeXT-QA、信安业务视频数据。</a:t>
            </a:r>
            <a:endParaRPr lang="zh-CN" altLang="en-US">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训练策略：</a:t>
            </a:r>
            <a:r>
              <a:rPr lang="zh-CN" altLang="en-US">
                <a:latin typeface="微软雅黑" charset="0"/>
                <a:ea typeface="微软雅黑" charset="0"/>
                <a:cs typeface="微软雅黑" charset="0"/>
                <a:sym typeface="+mn-ea"/>
              </a:rPr>
              <a:t>两阶段训练。第一阶段 冻结视觉编码器和LLM，利用公开数据与业务数据优化映射层MLP目标为最小化文本token的交叉熵损失；第二阶段</a:t>
            </a:r>
            <a:r>
              <a:rPr lang="en-US" altLang="zh-CN">
                <a:latin typeface="微软雅黑" charset="0"/>
                <a:ea typeface="微软雅黑" charset="0"/>
                <a:cs typeface="微软雅黑" charset="0"/>
                <a:sym typeface="+mn-ea"/>
              </a:rPr>
              <a:t> 用高质量</a:t>
            </a:r>
            <a:r>
              <a:rPr lang="zh-CN" altLang="en-US">
                <a:latin typeface="微软雅黑" charset="0"/>
                <a:ea typeface="微软雅黑" charset="0"/>
                <a:cs typeface="微软雅黑" charset="0"/>
                <a:sym typeface="+mn-ea"/>
              </a:rPr>
              <a:t>业务</a:t>
            </a:r>
            <a:r>
              <a:rPr lang="en-US" altLang="zh-CN">
                <a:latin typeface="微软雅黑" charset="0"/>
                <a:ea typeface="微软雅黑" charset="0"/>
                <a:cs typeface="微软雅黑" charset="0"/>
                <a:sym typeface="+mn-ea"/>
              </a:rPr>
              <a:t>标注数据</a:t>
            </a:r>
            <a:r>
              <a:rPr lang="zh-CN" altLang="en-US">
                <a:latin typeface="微软雅黑" charset="0"/>
                <a:ea typeface="微软雅黑" charset="0"/>
                <a:cs typeface="微软雅黑" charset="0"/>
                <a:sym typeface="+mn-ea"/>
              </a:rPr>
              <a:t>微调</a:t>
            </a:r>
            <a:r>
              <a:rPr lang="en-US" altLang="zh-CN">
                <a:latin typeface="微软雅黑" charset="0"/>
                <a:ea typeface="微软雅黑" charset="0"/>
                <a:cs typeface="微软雅黑" charset="0"/>
                <a:sym typeface="+mn-ea"/>
              </a:rPr>
              <a:t>，冻结视觉编码器，优化LLM和</a:t>
            </a:r>
            <a:r>
              <a:rPr lang="zh-CN" altLang="en-US">
                <a:latin typeface="微软雅黑" charset="0"/>
                <a:ea typeface="微软雅黑" charset="0"/>
                <a:cs typeface="微软雅黑" charset="0"/>
                <a:sym typeface="+mn-ea"/>
              </a:rPr>
              <a:t>映射层MLP</a:t>
            </a:r>
            <a:r>
              <a:rPr lang="en-US" altLang="zh-CN">
                <a:latin typeface="微软雅黑" charset="0"/>
                <a:ea typeface="微软雅黑" charset="0"/>
                <a:cs typeface="微软雅黑" charset="0"/>
                <a:sym typeface="+mn-ea"/>
              </a:rPr>
              <a:t>。</a:t>
            </a:r>
            <a:endParaRPr lang="en-US" altLang="zh-CN">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lang="zh-CN" altLang="en-US">
                <a:latin typeface="微软雅黑" charset="0"/>
                <a:ea typeface="微软雅黑" charset="0"/>
                <a:cs typeface="微软雅黑" charset="0"/>
                <a:sym typeface="+mn-ea"/>
              </a:rPr>
              <a:t>自研</a:t>
            </a:r>
            <a:r>
              <a:rPr lang="en-US" altLang="zh-CN">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VideoText </a:t>
            </a:r>
            <a:r>
              <a:rPr lang="en-US" altLang="zh-CN" dirty="0">
                <a:latin typeface="微软雅黑" charset="-122"/>
                <a:ea typeface="微软雅黑" charset="-122"/>
                <a:cs typeface="等线 Light" panose="02010600030101010101" charset="-122"/>
                <a:sym typeface="等线 Light" panose="02010600030101010101" charset="-122"/>
              </a:rPr>
              <a:t>OCR</a:t>
            </a:r>
            <a:r>
              <a:rPr lang="zh-CN" altLang="en-US" dirty="0">
                <a:latin typeface="微软雅黑" charset="-122"/>
                <a:ea typeface="微软雅黑" charset="-122"/>
                <a:cs typeface="等线 Light" panose="02010600030101010101" charset="-122"/>
                <a:sym typeface="等线 Light" panose="02010600030101010101" charset="-122"/>
              </a:rPr>
              <a:t>大语言模型</a:t>
            </a:r>
            <a:r>
              <a:rPr lang="zh-CN" altLang="en-US">
                <a:latin typeface="微软雅黑" charset="0"/>
                <a:ea typeface="微软雅黑" charset="0"/>
                <a:cs typeface="微软雅黑" charset="0"/>
                <a:sym typeface="+mn-ea"/>
              </a:rPr>
              <a:t>训练完成后，具备强大的多帧视频内容识别与信息提取能力，可广泛应用于各类下游视频解析相关任务。该模型为视频解析、自动化审核及内容理解等场景提供了高效、可靠的技术支撑。</a:t>
            </a:r>
            <a:endParaRPr lang="zh-CN" altLang="en-US">
              <a:latin typeface="微软雅黑" charset="0"/>
              <a:ea typeface="微软雅黑" charset="0"/>
              <a:cs typeface="微软雅黑" charset="0"/>
              <a:sym typeface="+mn-ea"/>
            </a:endParaRPr>
          </a:p>
          <a:p>
            <a:pPr indent="0" algn="just" fontAlgn="auto">
              <a:lnSpc>
                <a:spcPct val="150000"/>
              </a:lnSpc>
            </a:pPr>
            <a:endParaRPr lang="zh-CN" altLang="en-US">
              <a:latin typeface="微软雅黑" charset="0"/>
              <a:ea typeface="微软雅黑" charset="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1.emf"/><Relationship Id="rId3"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image" Target="../media/image2.png"/><Relationship Id="rId4" Type="http://schemas.openxmlformats.org/officeDocument/2006/relationships/image" Target="../media/image1.emf"/><Relationship Id="rId3"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image" Target="../media/image1.emf"/><Relationship Id="rId3" Type="http://schemas.openxmlformats.org/officeDocument/2006/relationships/oleObject" Target="../embeddings/oleObject4.bin"/><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1.emf"/><Relationship Id="rId3" Type="http://schemas.openxmlformats.org/officeDocument/2006/relationships/oleObject" Target="../embeddings/oleObject5.bin"/><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image" Target="../media/image1.emf"/><Relationship Id="rId3" Type="http://schemas.openxmlformats.org/officeDocument/2006/relationships/oleObject" Target="../embeddings/oleObject6.bin"/><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image" Target="../media/image1.emf"/><Relationship Id="rId3" Type="http://schemas.openxmlformats.org/officeDocument/2006/relationships/oleObject" Target="../embeddings/oleObject7.bin"/><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image" Target="../media/image1.emf"/><Relationship Id="rId3" Type="http://schemas.openxmlformats.org/officeDocument/2006/relationships/oleObject" Target="../embeddings/oleObject8.bin"/><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image" Target="../media/image1.emf"/><Relationship Id="rId3" Type="http://schemas.openxmlformats.org/officeDocument/2006/relationships/oleObject" Target="../embeddings/oleObject9.bin"/><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image" Target="../media/image1.emf"/><Relationship Id="rId3" Type="http://schemas.openxmlformats.org/officeDocument/2006/relationships/oleObject" Target="../embeddings/oleObject10.bin"/><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image" Target="../media/image1.emf"/><Relationship Id="rId3" Type="http://schemas.openxmlformats.org/officeDocument/2006/relationships/oleObject" Target="../embeddings/oleObject11.bin"/><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image" Target="../media/image1.emf"/><Relationship Id="rId3" Type="http://schemas.openxmlformats.org/officeDocument/2006/relationships/oleObject" Target="../embeddings/oleObject12.bin"/><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image" Target="../media/image1.emf"/><Relationship Id="rId3" Type="http://schemas.openxmlformats.org/officeDocument/2006/relationships/oleObject" Target="../embeddings/oleObject13.bin"/><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image" Target="../media/image1.emf"/><Relationship Id="rId3" Type="http://schemas.openxmlformats.org/officeDocument/2006/relationships/oleObject" Target="../embeddings/oleObject14.bin"/><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image" Target="../media/image1.emf"/><Relationship Id="rId3" Type="http://schemas.openxmlformats.org/officeDocument/2006/relationships/oleObject" Target="../embeddings/oleObject15.bin"/><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nvPr>
        </p:nvGraphicFramePr>
        <p:xfrm>
          <a:off x="2120"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4" hidden="1"/>
                      <p:cNvPicPr/>
                      <p:nvPr/>
                    </p:nvPicPr>
                    <p:blipFill>
                      <a:blip r:embed="rId4"/>
                      <a:stretch>
                        <a:fillRect/>
                      </a:stretch>
                    </p:blipFill>
                    <p:spPr>
                      <a:xfrm>
                        <a:off x="2120" y="2117"/>
                        <a:ext cx="2117" cy="2117"/>
                      </a:xfrm>
                      <a:prstGeom prst="rect">
                        <a:avLst/>
                      </a:prstGeom>
                    </p:spPr>
                  </p:pic>
                </p:oleObj>
              </mc:Fallback>
            </mc:AlternateContent>
          </a:graphicData>
        </a:graphic>
      </p:graphicFrame>
      <p:sp>
        <p:nvSpPr>
          <p:cNvPr id="10" name="矩形"/>
          <p:cNvSpPr/>
          <p:nvPr/>
        </p:nvSpPr>
        <p:spPr>
          <a:xfrm>
            <a:off x="-6736" y="5415820"/>
            <a:ext cx="12198736" cy="1442180"/>
          </a:xfrm>
          <a:prstGeom prst="rect">
            <a:avLst/>
          </a:prstGeom>
          <a:solidFill>
            <a:schemeClr val="bg1"/>
          </a:solidFill>
          <a:ln w="12700">
            <a:solidFill>
              <a:schemeClr val="bg1"/>
            </a:solid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4265" dirty="0">
              <a:latin typeface="+mn-lt"/>
              <a:ea typeface="+mn-ea"/>
              <a:cs typeface="+mn-cs"/>
              <a:sym typeface="+mn-lt"/>
            </a:endParaRPr>
          </a:p>
        </p:txBody>
      </p:sp>
      <p:sp>
        <p:nvSpPr>
          <p:cNvPr id="8" name="矩形"/>
          <p:cNvSpPr/>
          <p:nvPr/>
        </p:nvSpPr>
        <p:spPr>
          <a:xfrm>
            <a:off x="-6736" y="-5821"/>
            <a:ext cx="12198736" cy="5421641"/>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4265" dirty="0">
              <a:latin typeface="+mn-lt"/>
              <a:ea typeface="+mn-ea"/>
              <a:cs typeface="+mn-cs"/>
              <a:sym typeface="+mn-lt"/>
            </a:endParaRPr>
          </a:p>
        </p:txBody>
      </p:sp>
      <p:sp>
        <p:nvSpPr>
          <p:cNvPr id="2" name="文本占位符 1"/>
          <p:cNvSpPr>
            <a:spLocks noGrp="1"/>
          </p:cNvSpPr>
          <p:nvPr>
            <p:ph type="body" sz="quarter" idx="13" hasCustomPrompt="1"/>
          </p:nvPr>
        </p:nvSpPr>
        <p:spPr>
          <a:xfrm>
            <a:off x="872065" y="1198321"/>
            <a:ext cx="10560000" cy="831633"/>
          </a:xfrm>
          <a:prstGeom prst="rect">
            <a:avLst/>
          </a:prstGeom>
        </p:spPr>
        <p:txBody>
          <a:bodyPr anchor="ctr">
            <a:normAutofit/>
          </a:bodyPr>
          <a:lstStyle>
            <a:lvl1pPr marL="0" indent="0" algn="l">
              <a:buNone/>
              <a:defRPr sz="4800" b="1" i="0">
                <a:latin typeface="+mj-ea"/>
                <a:ea typeface="+mj-ea"/>
                <a:cs typeface="+mn-cs"/>
                <a:sym typeface="+mn-lt"/>
              </a:defRPr>
            </a:lvl1pPr>
          </a:lstStyle>
          <a:p>
            <a:r>
              <a:rPr kumimoji="1" lang="zh-CN" altLang="en-US" dirty="0"/>
              <a:t>单击此处添加封面标题</a:t>
            </a:r>
            <a:endParaRPr kumimoji="1" lang="zh-CN" altLang="en-US" dirty="0"/>
          </a:p>
        </p:txBody>
      </p:sp>
      <p:sp>
        <p:nvSpPr>
          <p:cNvPr id="12" name="文本占位符 11"/>
          <p:cNvSpPr>
            <a:spLocks noGrp="1"/>
          </p:cNvSpPr>
          <p:nvPr>
            <p:ph type="body" sz="quarter" idx="14" hasCustomPrompt="1"/>
          </p:nvPr>
        </p:nvSpPr>
        <p:spPr>
          <a:xfrm>
            <a:off x="872065" y="2218267"/>
            <a:ext cx="10560000" cy="692151"/>
          </a:xfrm>
          <a:prstGeom prst="rect">
            <a:avLst/>
          </a:prstGeom>
        </p:spPr>
        <p:txBody>
          <a:bodyPr anchor="ctr">
            <a:normAutofit/>
          </a:bodyPr>
          <a:lstStyle>
            <a:lvl1pPr marL="0" indent="0">
              <a:buNone/>
              <a:defRPr sz="3200" b="0" i="0">
                <a:latin typeface="+mj-ea"/>
                <a:ea typeface="+mj-ea"/>
                <a:cs typeface="+mn-cs"/>
                <a:sym typeface="+mn-lt"/>
              </a:defRPr>
            </a:lvl1pPr>
          </a:lstStyle>
          <a:p>
            <a:r>
              <a:rPr kumimoji="1" lang="zh-CN" altLang="en-US" dirty="0"/>
              <a:t>单击此处添加副标题信息</a:t>
            </a:r>
            <a:endParaRPr kumimoji="1" lang="zh-CN" altLang="en-US" dirty="0"/>
          </a:p>
        </p:txBody>
      </p:sp>
      <p:sp>
        <p:nvSpPr>
          <p:cNvPr id="15" name="文本占位符 11"/>
          <p:cNvSpPr>
            <a:spLocks noGrp="1"/>
          </p:cNvSpPr>
          <p:nvPr>
            <p:ph type="body" sz="quarter" idx="15" hasCustomPrompt="1"/>
          </p:nvPr>
        </p:nvSpPr>
        <p:spPr>
          <a:xfrm>
            <a:off x="872067" y="4104060"/>
            <a:ext cx="1438596" cy="335748"/>
          </a:xfrm>
          <a:prstGeom prst="rect">
            <a:avLst/>
          </a:prstGeom>
        </p:spPr>
        <p:txBody>
          <a:bodyPr wrap="none" anchor="ctr"/>
          <a:lstStyle>
            <a:lvl1pPr marL="0" indent="0">
              <a:buNone/>
              <a:defRPr sz="1335" b="0" i="0">
                <a:latin typeface="+mn-lt"/>
                <a:ea typeface="+mn-ea"/>
                <a:cs typeface="+mn-cs"/>
                <a:sym typeface="+mn-lt"/>
              </a:defRPr>
            </a:lvl1pPr>
          </a:lstStyle>
          <a:p>
            <a:r>
              <a:rPr kumimoji="1" lang="zh-CN" altLang="en-US" dirty="0"/>
              <a:t>部门 </a:t>
            </a:r>
            <a:r>
              <a:rPr kumimoji="1" lang="en-US" altLang="zh-CN" dirty="0"/>
              <a:t>/</a:t>
            </a:r>
            <a:r>
              <a:rPr kumimoji="1" lang="zh-CN" altLang="en-US" dirty="0"/>
              <a:t> 编者信息</a:t>
            </a:r>
            <a:endParaRPr kumimoji="1" lang="zh-CN" altLang="en-US" dirty="0"/>
          </a:p>
        </p:txBody>
      </p:sp>
      <p:sp>
        <p:nvSpPr>
          <p:cNvPr id="14" name="文本框 13"/>
          <p:cNvSpPr txBox="1"/>
          <p:nvPr/>
        </p:nvSpPr>
        <p:spPr>
          <a:xfrm>
            <a:off x="872064" y="4593408"/>
            <a:ext cx="1438599" cy="297180"/>
          </a:xfrm>
          <a:prstGeom prst="rect">
            <a:avLst/>
          </a:prstGeom>
          <a:noFill/>
        </p:spPr>
        <p:txBody>
          <a:bodyPr wrap="square" rtlCol="0">
            <a:spAutoFit/>
          </a:bodyPr>
          <a:lstStyle/>
          <a:p>
            <a:fld id="{93878A7F-CB55-4139-A1D2-DD4F5B126B66}" type="datetime6">
              <a:rPr kumimoji="1" lang="zh-CN" altLang="en-US" sz="1335" b="0" i="0" kern="1200" smtClean="0">
                <a:solidFill>
                  <a:schemeClr val="tx1"/>
                </a:solidFill>
                <a:latin typeface="+mn-lt"/>
                <a:ea typeface="+mn-ea"/>
                <a:cs typeface="+mn-cs"/>
                <a:sym typeface="+mn-lt"/>
              </a:rPr>
            </a:fld>
            <a:endParaRPr kumimoji="1" lang="zh-CN" altLang="en-US" sz="1335" b="0" i="0" kern="1200" dirty="0">
              <a:solidFill>
                <a:schemeClr val="tx1"/>
              </a:solidFill>
              <a:latin typeface="+mn-lt"/>
              <a:ea typeface="+mn-ea"/>
              <a:cs typeface="+mn-cs"/>
              <a:sym typeface="+mn-lt"/>
            </a:endParaRPr>
          </a:p>
        </p:txBody>
      </p:sp>
      <p:pic>
        <p:nvPicPr>
          <p:cNvPr id="17" name="图片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2061" y="5922104"/>
            <a:ext cx="1185655" cy="429612"/>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单标题_默认">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p:custDataLst>
              <p:tags r:id="rId2"/>
            </p:custDataLst>
          </p:nvPr>
        </p:nvGraphicFramePr>
        <p:xfrm>
          <a:off x="2120"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9" hidden="1"/>
                      <p:cNvPicPr/>
                      <p:nvPr/>
                    </p:nvPicPr>
                    <p:blipFill>
                      <a:blip r:embed="rId4"/>
                      <a:stretch>
                        <a:fillRect/>
                      </a:stretch>
                    </p:blipFill>
                    <p:spPr>
                      <a:xfrm>
                        <a:off x="2120" y="2117"/>
                        <a:ext cx="2117" cy="2117"/>
                      </a:xfrm>
                      <a:prstGeom prst="rect">
                        <a:avLst/>
                      </a:prstGeom>
                    </p:spPr>
                  </p:pic>
                </p:oleObj>
              </mc:Fallback>
            </mc:AlternateContent>
          </a:graphicData>
        </a:graphic>
      </p:graphicFrame>
      <p:sp>
        <p:nvSpPr>
          <p:cNvPr id="13"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4265">
              <a:latin typeface="+mn-lt"/>
              <a:ea typeface="+mn-ea"/>
              <a:cs typeface="+mn-cs"/>
              <a:sym typeface="+mn-lt"/>
            </a:endParaRPr>
          </a:p>
        </p:txBody>
      </p:sp>
      <p:sp>
        <p:nvSpPr>
          <p:cNvPr id="15"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ea"/>
                <a:ea typeface="+mj-ea"/>
                <a:cs typeface="+mj-cs"/>
                <a:sym typeface="+mj-lt"/>
              </a:defRPr>
            </a:lvl1pPr>
          </a:lstStyle>
          <a:p>
            <a:r>
              <a:rPr lang="zh-CN" altLang="en-US"/>
              <a:t>单击此处编辑母版标题样式</a:t>
            </a:r>
            <a:endParaRPr lang="zh-CN" altLang="en-US" dirty="0"/>
          </a:p>
        </p:txBody>
      </p:sp>
      <p:sp>
        <p:nvSpPr>
          <p:cNvPr id="2" name="内容占位符 1"/>
          <p:cNvSpPr>
            <a:spLocks noGrp="1"/>
          </p:cNvSpPr>
          <p:nvPr>
            <p:ph sz="quarter" idx="23" hasCustomPrompt="1"/>
          </p:nvPr>
        </p:nvSpPr>
        <p:spPr>
          <a:xfrm>
            <a:off x="336275" y="1162304"/>
            <a:ext cx="11519451" cy="5035296"/>
          </a:xfrm>
          <a:prstGeom prst="rect">
            <a:avLst/>
          </a:prstGeom>
          <a:noFill/>
          <a:ln>
            <a:noFill/>
          </a:ln>
        </p:spPr>
        <p:txBody>
          <a:bodyPr/>
          <a:lstStyle>
            <a:lvl1pPr>
              <a:lnSpc>
                <a:spcPct val="120000"/>
              </a:lnSpc>
              <a:defRPr sz="1865"/>
            </a:lvl1pPr>
            <a:lvl2pPr>
              <a:lnSpc>
                <a:spcPct val="120000"/>
              </a:lnSpc>
              <a:defRPr sz="1600"/>
            </a:lvl2pPr>
            <a:lvl3pPr>
              <a:lnSpc>
                <a:spcPct val="120000"/>
              </a:lnSpc>
              <a:defRPr sz="1400"/>
            </a:lvl3pPr>
            <a:lvl4pPr>
              <a:lnSpc>
                <a:spcPct val="120000"/>
              </a:lnSpc>
              <a:defRPr sz="1400"/>
            </a:lvl4pPr>
            <a:lvl5pPr>
              <a:lnSpc>
                <a:spcPct val="120000"/>
              </a:lnSpc>
              <a:defRPr sz="1400"/>
            </a:lvl5pPr>
          </a:lstStyle>
          <a:p>
            <a:pPr lvl="0"/>
            <a:r>
              <a:rPr lang="zh-CN" altLang="en-US"/>
              <a:t>编辑母版文本样式</a:t>
            </a:r>
            <a:endParaRPr lang="zh-CN" alt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nvPr>
        </p:nvGraphicFramePr>
        <p:xfrm>
          <a:off x="2120"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4" hidden="1"/>
                      <p:cNvPicPr/>
                      <p:nvPr/>
                    </p:nvPicPr>
                    <p:blipFill>
                      <a:blip r:embed="rId4"/>
                      <a:stretch>
                        <a:fillRect/>
                      </a:stretch>
                    </p:blipFill>
                    <p:spPr>
                      <a:xfrm>
                        <a:off x="2120" y="2117"/>
                        <a:ext cx="2117" cy="2117"/>
                      </a:xfrm>
                      <a:prstGeom prst="rect">
                        <a:avLst/>
                      </a:prstGeom>
                    </p:spPr>
                  </p:pic>
                </p:oleObj>
              </mc:Fallback>
            </mc:AlternateContent>
          </a:graphicData>
        </a:graphic>
      </p:graphicFrame>
      <p:sp>
        <p:nvSpPr>
          <p:cNvPr id="10" name="矩形"/>
          <p:cNvSpPr/>
          <p:nvPr/>
        </p:nvSpPr>
        <p:spPr>
          <a:xfrm>
            <a:off x="-6736" y="5415820"/>
            <a:ext cx="12198736" cy="1442180"/>
          </a:xfrm>
          <a:prstGeom prst="rect">
            <a:avLst/>
          </a:prstGeom>
          <a:solidFill>
            <a:schemeClr val="bg1"/>
          </a:solidFill>
          <a:ln w="12700">
            <a:solidFill>
              <a:schemeClr val="bg1"/>
            </a:solid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dirty="0">
              <a:latin typeface="+mn-lt"/>
              <a:ea typeface="+mn-ea"/>
              <a:cs typeface="+mn-cs"/>
              <a:sym typeface="+mn-lt"/>
            </a:endParaRPr>
          </a:p>
        </p:txBody>
      </p:sp>
      <p:sp>
        <p:nvSpPr>
          <p:cNvPr id="8" name="矩形"/>
          <p:cNvSpPr/>
          <p:nvPr/>
        </p:nvSpPr>
        <p:spPr>
          <a:xfrm>
            <a:off x="-6736" y="-5821"/>
            <a:ext cx="12198736" cy="5421641"/>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dirty="0">
              <a:latin typeface="+mn-lt"/>
              <a:ea typeface="+mn-ea"/>
              <a:cs typeface="+mn-cs"/>
              <a:sym typeface="+mn-lt"/>
            </a:endParaRPr>
          </a:p>
        </p:txBody>
      </p:sp>
      <p:sp>
        <p:nvSpPr>
          <p:cNvPr id="2" name="文本占位符 1"/>
          <p:cNvSpPr>
            <a:spLocks noGrp="1"/>
          </p:cNvSpPr>
          <p:nvPr>
            <p:ph type="body" sz="quarter" idx="13" hasCustomPrompt="1"/>
          </p:nvPr>
        </p:nvSpPr>
        <p:spPr>
          <a:xfrm>
            <a:off x="872065" y="1198321"/>
            <a:ext cx="10560000" cy="831633"/>
          </a:xfrm>
          <a:prstGeom prst="rect">
            <a:avLst/>
          </a:prstGeom>
        </p:spPr>
        <p:txBody>
          <a:bodyPr anchor="ctr">
            <a:normAutofit/>
          </a:bodyPr>
          <a:lstStyle>
            <a:lvl1pPr marL="0" indent="0" algn="l">
              <a:buNone/>
              <a:defRPr sz="4800" b="1" i="0">
                <a:latin typeface="+mj-ea"/>
                <a:ea typeface="+mj-ea"/>
                <a:cs typeface="+mn-cs"/>
                <a:sym typeface="+mn-lt"/>
              </a:defRPr>
            </a:lvl1pPr>
          </a:lstStyle>
          <a:p>
            <a:r>
              <a:rPr kumimoji="1" lang="zh-CN" altLang="en-US" dirty="0"/>
              <a:t>单击此处添加封面标题</a:t>
            </a:r>
            <a:endParaRPr kumimoji="1" lang="zh-CN" altLang="en-US" dirty="0"/>
          </a:p>
        </p:txBody>
      </p:sp>
      <p:sp>
        <p:nvSpPr>
          <p:cNvPr id="12" name="文本占位符 11"/>
          <p:cNvSpPr>
            <a:spLocks noGrp="1"/>
          </p:cNvSpPr>
          <p:nvPr>
            <p:ph type="body" sz="quarter" idx="14" hasCustomPrompt="1"/>
          </p:nvPr>
        </p:nvSpPr>
        <p:spPr>
          <a:xfrm>
            <a:off x="872065" y="2218267"/>
            <a:ext cx="10560000" cy="692151"/>
          </a:xfrm>
          <a:prstGeom prst="rect">
            <a:avLst/>
          </a:prstGeom>
        </p:spPr>
        <p:txBody>
          <a:bodyPr anchor="ctr">
            <a:normAutofit/>
          </a:bodyPr>
          <a:lstStyle>
            <a:lvl1pPr marL="0" indent="0">
              <a:buNone/>
              <a:defRPr sz="3200" b="0" i="0">
                <a:latin typeface="+mj-ea"/>
                <a:ea typeface="+mj-ea"/>
                <a:cs typeface="+mn-cs"/>
                <a:sym typeface="+mn-lt"/>
              </a:defRPr>
            </a:lvl1pPr>
          </a:lstStyle>
          <a:p>
            <a:r>
              <a:rPr kumimoji="1" lang="zh-CN" altLang="en-US" dirty="0"/>
              <a:t>单击此处添加副标题信息</a:t>
            </a:r>
            <a:endParaRPr kumimoji="1" lang="zh-CN" altLang="en-US" dirty="0"/>
          </a:p>
        </p:txBody>
      </p:sp>
      <p:sp>
        <p:nvSpPr>
          <p:cNvPr id="15" name="文本占位符 11"/>
          <p:cNvSpPr>
            <a:spLocks noGrp="1"/>
          </p:cNvSpPr>
          <p:nvPr>
            <p:ph type="body" sz="quarter" idx="15" hasCustomPrompt="1"/>
          </p:nvPr>
        </p:nvSpPr>
        <p:spPr>
          <a:xfrm>
            <a:off x="872067" y="4104060"/>
            <a:ext cx="1438596" cy="335748"/>
          </a:xfrm>
          <a:prstGeom prst="rect">
            <a:avLst/>
          </a:prstGeom>
        </p:spPr>
        <p:txBody>
          <a:bodyPr wrap="none" anchor="ctr"/>
          <a:lstStyle>
            <a:lvl1pPr marL="0" indent="0">
              <a:buNone/>
              <a:defRPr sz="1335" b="0" i="0">
                <a:latin typeface="+mn-lt"/>
                <a:ea typeface="+mn-ea"/>
                <a:cs typeface="+mn-cs"/>
                <a:sym typeface="+mn-lt"/>
              </a:defRPr>
            </a:lvl1pPr>
          </a:lstStyle>
          <a:p>
            <a:r>
              <a:rPr kumimoji="1" lang="zh-CN" altLang="en-US" dirty="0"/>
              <a:t>部门 </a:t>
            </a:r>
            <a:r>
              <a:rPr kumimoji="1" lang="en-US" altLang="zh-CN" dirty="0"/>
              <a:t>/</a:t>
            </a:r>
            <a:r>
              <a:rPr kumimoji="1" lang="zh-CN" altLang="en-US" dirty="0"/>
              <a:t> 编者信息</a:t>
            </a:r>
            <a:endParaRPr kumimoji="1" lang="zh-CN" altLang="en-US" dirty="0"/>
          </a:p>
        </p:txBody>
      </p:sp>
      <p:sp>
        <p:nvSpPr>
          <p:cNvPr id="14" name="文本框 13"/>
          <p:cNvSpPr txBox="1"/>
          <p:nvPr/>
        </p:nvSpPr>
        <p:spPr>
          <a:xfrm>
            <a:off x="872064" y="4593408"/>
            <a:ext cx="1438599" cy="297180"/>
          </a:xfrm>
          <a:prstGeom prst="rect">
            <a:avLst/>
          </a:prstGeom>
          <a:noFill/>
        </p:spPr>
        <p:txBody>
          <a:bodyPr wrap="square" rtlCol="0">
            <a:spAutoFit/>
          </a:bodyPr>
          <a:lstStyle/>
          <a:p>
            <a:fld id="{93878A7F-CB55-4139-A1D2-DD4F5B126B66}" type="datetime6">
              <a:rPr kumimoji="1" lang="zh-CN" altLang="en-US" sz="1335" b="0" i="0" kern="1200" smtClean="0">
                <a:solidFill>
                  <a:schemeClr val="tx1"/>
                </a:solidFill>
                <a:latin typeface="+mn-lt"/>
                <a:ea typeface="+mn-ea"/>
                <a:cs typeface="+mn-cs"/>
                <a:sym typeface="+mn-lt"/>
              </a:rPr>
            </a:fld>
            <a:endParaRPr kumimoji="1" lang="zh-CN" altLang="en-US" sz="1335" b="0" i="0" kern="1200" dirty="0">
              <a:solidFill>
                <a:schemeClr val="tx1"/>
              </a:solidFill>
              <a:latin typeface="+mn-lt"/>
              <a:ea typeface="+mn-ea"/>
              <a:cs typeface="+mn-cs"/>
              <a:sym typeface="+mn-lt"/>
            </a:endParaRPr>
          </a:p>
        </p:txBody>
      </p:sp>
      <p:pic>
        <p:nvPicPr>
          <p:cNvPr id="17" name="图片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2061" y="5922104"/>
            <a:ext cx="1185655" cy="429612"/>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2117"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图片 61464"/>
                      <p:cNvPicPr/>
                      <p:nvPr/>
                    </p:nvPicPr>
                    <p:blipFill>
                      <a:blip r:embed="rId4"/>
                      <a:stretch>
                        <a:fillRect/>
                      </a:stretch>
                    </p:blipFill>
                    <p:spPr>
                      <a:xfrm>
                        <a:off x="2117" y="2117"/>
                        <a:ext cx="2117" cy="2117"/>
                      </a:xfrm>
                      <a:prstGeom prst="rect">
                        <a:avLst/>
                      </a:prstGeom>
                    </p:spPr>
                  </p:pic>
                </p:oleObj>
              </mc:Fallback>
            </mc:AlternateContent>
          </a:graphicData>
        </a:graphic>
      </p:graphicFrame>
      <p:sp>
        <p:nvSpPr>
          <p:cNvPr id="4" name="文本占位符 3"/>
          <p:cNvSpPr>
            <a:spLocks noGrp="1"/>
          </p:cNvSpPr>
          <p:nvPr>
            <p:ph type="body" sz="quarter" idx="10" hasCustomPrompt="1"/>
          </p:nvPr>
        </p:nvSpPr>
        <p:spPr>
          <a:xfrm>
            <a:off x="335999" y="1487424"/>
            <a:ext cx="11519999" cy="4622509"/>
          </a:xfrm>
          <a:prstGeom prst="rect">
            <a:avLst/>
          </a:prstGeom>
        </p:spPr>
        <p:txBody>
          <a:bodyPr tIns="90000" bIns="90000"/>
          <a:lstStyle>
            <a:lvl1pPr>
              <a:lnSpc>
                <a:spcPct val="120000"/>
              </a:lnSpc>
              <a:spcBef>
                <a:spcPts val="1600"/>
              </a:spcBef>
              <a:buClr>
                <a:srgbClr val="FFD100"/>
              </a:buClr>
              <a:defRPr sz="2400" b="0" i="0">
                <a:latin typeface="+mn-lt"/>
                <a:ea typeface="+mn-ea"/>
                <a:cs typeface="+mn-cs"/>
                <a:sym typeface="+mn-lt"/>
              </a:defRPr>
            </a:lvl1pPr>
          </a:lstStyle>
          <a:p>
            <a:r>
              <a:rPr kumimoji="1" lang="zh-CN" altLang="en-US" dirty="0"/>
              <a:t>目录一
目录二
目录三
目录四
目录五</a:t>
            </a:r>
            <a:endParaRPr kumimoji="1" lang="zh-CN" altLang="en-US" dirty="0"/>
          </a:p>
        </p:txBody>
      </p:sp>
      <p:sp>
        <p:nvSpPr>
          <p:cNvPr id="7" name="标题 2"/>
          <p:cNvSpPr>
            <a:spLocks noGrp="1"/>
          </p:cNvSpPr>
          <p:nvPr>
            <p:ph type="title"/>
          </p:nvPr>
        </p:nvSpPr>
        <p:spPr>
          <a:xfrm>
            <a:off x="512407" y="384000"/>
            <a:ext cx="9714449"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
        <p:nvSpPr>
          <p:cNvPr id="5" name="矩形 4"/>
          <p:cNvSpPr/>
          <p:nvPr/>
        </p:nvSpPr>
        <p:spPr>
          <a:xfrm>
            <a:off x="335999" y="398177"/>
            <a:ext cx="60959" cy="56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Tree>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章节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2117"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图片 62487"/>
                      <p:cNvPicPr/>
                      <p:nvPr/>
                    </p:nvPicPr>
                    <p:blipFill>
                      <a:blip r:embed="rId4"/>
                      <a:stretch>
                        <a:fillRect/>
                      </a:stretch>
                    </p:blipFill>
                    <p:spPr>
                      <a:xfrm>
                        <a:off x="2117" y="2117"/>
                        <a:ext cx="2117" cy="2117"/>
                      </a:xfrm>
                      <a:prstGeom prst="rect">
                        <a:avLst/>
                      </a:prstGeom>
                    </p:spPr>
                  </p:pic>
                </p:oleObj>
              </mc:Fallback>
            </mc:AlternateContent>
          </a:graphicData>
        </a:graphic>
      </p:graphicFrame>
      <p:sp>
        <p:nvSpPr>
          <p:cNvPr id="4" name="文本占位符 3"/>
          <p:cNvSpPr>
            <a:spLocks noGrp="1"/>
          </p:cNvSpPr>
          <p:nvPr>
            <p:ph type="body" sz="quarter" idx="13" hasCustomPrompt="1"/>
          </p:nvPr>
        </p:nvSpPr>
        <p:spPr>
          <a:xfrm>
            <a:off x="1805472" y="2726992"/>
            <a:ext cx="8581056" cy="768715"/>
          </a:xfrm>
          <a:prstGeom prst="rect">
            <a:avLst/>
          </a:prstGeom>
        </p:spPr>
        <p:txBody>
          <a:bodyPr anchor="ctr"/>
          <a:lstStyle>
            <a:lvl1pPr marL="0" indent="0" algn="ctr">
              <a:buNone/>
              <a:defRPr sz="4000" b="1" i="0">
                <a:latin typeface="+mj-ea"/>
                <a:ea typeface="+mj-ea"/>
                <a:cs typeface="+mn-cs"/>
                <a:sym typeface="+mn-lt"/>
              </a:defRPr>
            </a:lvl1pPr>
          </a:lstStyle>
          <a:p>
            <a:r>
              <a:rPr kumimoji="1" lang="zh-CN" altLang="en-US" dirty="0"/>
              <a:t>单击此处添加章节标题</a:t>
            </a:r>
            <a:endParaRPr kumimoji="1" lang="zh-CN" altLang="en-US" dirty="0"/>
          </a:p>
        </p:txBody>
      </p:sp>
      <p:sp>
        <p:nvSpPr>
          <p:cNvPr id="5" name="矩形"/>
          <p:cNvSpPr/>
          <p:nvPr/>
        </p:nvSpPr>
        <p:spPr>
          <a:xfrm>
            <a:off x="-6736" y="5415820"/>
            <a:ext cx="12198736" cy="1442180"/>
          </a:xfrm>
          <a:prstGeom prst="rect">
            <a:avLst/>
          </a:prstGeom>
          <a:solidFill>
            <a:schemeClr val="accent1"/>
          </a:solidFill>
          <a:ln w="12700">
            <a:solidFill>
              <a:schemeClr val="bg1"/>
            </a:solidFill>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dirty="0">
              <a:latin typeface="+mn-lt"/>
              <a:ea typeface="+mn-ea"/>
              <a:cs typeface="+mn-cs"/>
              <a:sym typeface="+mn-l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单标题_默认">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p:custDataLst>
              <p:tags r:id="rId2"/>
            </p:custDataLst>
          </p:nvPr>
        </p:nvGraphicFramePr>
        <p:xfrm>
          <a:off x="2120"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9" hidden="1"/>
                      <p:cNvPicPr/>
                      <p:nvPr/>
                    </p:nvPicPr>
                    <p:blipFill>
                      <a:blip r:embed="rId4"/>
                      <a:stretch>
                        <a:fillRect/>
                      </a:stretch>
                    </p:blipFill>
                    <p:spPr>
                      <a:xfrm>
                        <a:off x="2120" y="2117"/>
                        <a:ext cx="2117" cy="2117"/>
                      </a:xfrm>
                      <a:prstGeom prst="rect">
                        <a:avLst/>
                      </a:prstGeom>
                    </p:spPr>
                  </p:pic>
                </p:oleObj>
              </mc:Fallback>
            </mc:AlternateContent>
          </a:graphicData>
        </a:graphic>
      </p:graphicFrame>
      <p:sp>
        <p:nvSpPr>
          <p:cNvPr id="13"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a:latin typeface="+mn-lt"/>
              <a:ea typeface="+mn-ea"/>
              <a:cs typeface="+mn-cs"/>
              <a:sym typeface="+mn-lt"/>
            </a:endParaRPr>
          </a:p>
        </p:txBody>
      </p:sp>
      <p:sp>
        <p:nvSpPr>
          <p:cNvPr id="15"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ea"/>
                <a:ea typeface="+mj-ea"/>
                <a:cs typeface="+mj-cs"/>
                <a:sym typeface="+mj-lt"/>
              </a:defRPr>
            </a:lvl1pPr>
          </a:lstStyle>
          <a:p>
            <a:r>
              <a:rPr lang="zh-CN" altLang="en-US"/>
              <a:t>单击此处编辑母版标题样式</a:t>
            </a:r>
            <a:endParaRPr lang="zh-CN" altLang="en-US" dirty="0"/>
          </a:p>
        </p:txBody>
      </p:sp>
      <p:sp>
        <p:nvSpPr>
          <p:cNvPr id="2" name="内容占位符 1"/>
          <p:cNvSpPr>
            <a:spLocks noGrp="1"/>
          </p:cNvSpPr>
          <p:nvPr>
            <p:ph sz="quarter" idx="23" hasCustomPrompt="1"/>
          </p:nvPr>
        </p:nvSpPr>
        <p:spPr>
          <a:xfrm>
            <a:off x="336275" y="1162304"/>
            <a:ext cx="11519451" cy="5035296"/>
          </a:xfrm>
          <a:prstGeom prst="rect">
            <a:avLst/>
          </a:prstGeom>
          <a:noFill/>
          <a:ln>
            <a:noFill/>
          </a:ln>
        </p:spPr>
        <p:txBody>
          <a:bodyPr/>
          <a:lstStyle>
            <a:lvl1pPr>
              <a:lnSpc>
                <a:spcPct val="120000"/>
              </a:lnSpc>
              <a:defRPr sz="1865"/>
            </a:lvl1pPr>
            <a:lvl2pPr>
              <a:lnSpc>
                <a:spcPct val="120000"/>
              </a:lnSpc>
              <a:defRPr sz="1600"/>
            </a:lvl2pPr>
            <a:lvl3pPr>
              <a:lnSpc>
                <a:spcPct val="120000"/>
              </a:lnSpc>
              <a:defRPr sz="1400"/>
            </a:lvl3pPr>
            <a:lvl4pPr>
              <a:lnSpc>
                <a:spcPct val="120000"/>
              </a:lnSpc>
              <a:defRPr sz="1400"/>
            </a:lvl4pPr>
            <a:lvl5pPr>
              <a:lnSpc>
                <a:spcPct val="120000"/>
              </a:lnSpc>
              <a:defRPr sz="1400"/>
            </a:lvl5pPr>
          </a:lstStyle>
          <a:p>
            <a:pPr lvl="0"/>
            <a:r>
              <a:rPr lang="zh-CN" altLang="en-US"/>
              <a:t>编辑母版文本样式</a:t>
            </a:r>
            <a:endParaRPr lang="zh-CN" altLang="en-US"/>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双标题_默认">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p:custDataLst>
              <p:tags r:id="rId2"/>
            </p:custDataLst>
          </p:nvPr>
        </p:nvGraphicFramePr>
        <p:xfrm>
          <a:off x="2120"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9" hidden="1"/>
                      <p:cNvPicPr/>
                      <p:nvPr/>
                    </p:nvPicPr>
                    <p:blipFill>
                      <a:blip r:embed="rId4"/>
                      <a:stretch>
                        <a:fillRect/>
                      </a:stretch>
                    </p:blipFill>
                    <p:spPr>
                      <a:xfrm>
                        <a:off x="2120" y="2117"/>
                        <a:ext cx="2117" cy="2117"/>
                      </a:xfrm>
                      <a:prstGeom prst="rect">
                        <a:avLst/>
                      </a:prstGeom>
                    </p:spPr>
                  </p:pic>
                </p:oleObj>
              </mc:Fallback>
            </mc:AlternateContent>
          </a:graphicData>
        </a:graphic>
      </p:graphicFrame>
      <p:sp>
        <p:nvSpPr>
          <p:cNvPr id="13"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a:latin typeface="+mn-lt"/>
              <a:ea typeface="+mn-ea"/>
              <a:cs typeface="+mn-cs"/>
              <a:sym typeface="+mn-lt"/>
            </a:endParaRPr>
          </a:p>
        </p:txBody>
      </p:sp>
      <p:sp>
        <p:nvSpPr>
          <p:cNvPr id="15"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
        <p:nvSpPr>
          <p:cNvPr id="2" name="内容占位符 1"/>
          <p:cNvSpPr>
            <a:spLocks noGrp="1"/>
          </p:cNvSpPr>
          <p:nvPr>
            <p:ph sz="quarter" idx="23" hasCustomPrompt="1"/>
          </p:nvPr>
        </p:nvSpPr>
        <p:spPr>
          <a:xfrm>
            <a:off x="336275" y="1630997"/>
            <a:ext cx="11519451" cy="4566603"/>
          </a:xfrm>
          <a:prstGeom prst="rect">
            <a:avLst/>
          </a:prstGeom>
          <a:noFill/>
          <a:ln>
            <a:noFill/>
          </a:ln>
        </p:spPr>
        <p:txBody>
          <a:bodyPr/>
          <a:lstStyle>
            <a:lvl1pPr>
              <a:lnSpc>
                <a:spcPct val="120000"/>
              </a:lnSpc>
              <a:defRPr sz="1865"/>
            </a:lvl1pPr>
            <a:lvl2pPr>
              <a:lnSpc>
                <a:spcPct val="120000"/>
              </a:lnSpc>
              <a:defRPr sz="1600"/>
            </a:lvl2pPr>
            <a:lvl3pPr>
              <a:lnSpc>
                <a:spcPct val="120000"/>
              </a:lnSpc>
              <a:defRPr sz="1400"/>
            </a:lvl3pPr>
            <a:lvl4pPr>
              <a:lnSpc>
                <a:spcPct val="120000"/>
              </a:lnSpc>
              <a:defRPr sz="1400"/>
            </a:lvl4pPr>
            <a:lvl5pPr>
              <a:lnSpc>
                <a:spcPct val="120000"/>
              </a:lnSpc>
              <a:defRPr sz="1400"/>
            </a:lvl5pPr>
          </a:lstStyle>
          <a:p>
            <a:pPr lvl="0"/>
            <a:r>
              <a:rPr lang="zh-CN" altLang="en-US"/>
              <a:t>编辑母版文本样式</a:t>
            </a:r>
            <a:endParaRPr lang="zh-CN" altLang="en-US"/>
          </a:p>
        </p:txBody>
      </p:sp>
      <p:sp>
        <p:nvSpPr>
          <p:cNvPr id="6" name="文本占位符 6"/>
          <p:cNvSpPr>
            <a:spLocks noGrp="1"/>
          </p:cNvSpPr>
          <p:nvPr>
            <p:ph type="body" sz="quarter" idx="22" hasCustomPrompt="1"/>
          </p:nvPr>
        </p:nvSpPr>
        <p:spPr>
          <a:xfrm>
            <a:off x="336001" y="1071872"/>
            <a:ext cx="10219173" cy="441003"/>
          </a:xfrm>
          <a:prstGeom prst="rect">
            <a:avLst/>
          </a:prstGeom>
        </p:spPr>
        <p:txBody>
          <a:bodyPr anchor="ctr">
            <a:normAutofit/>
          </a:bodyPr>
          <a:lstStyle>
            <a:lvl1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mj-ea"/>
                <a:ea typeface="+mj-ea"/>
                <a:cs typeface="+mn-cs"/>
                <a:sym typeface="+mn-lt"/>
              </a:defRPr>
            </a:lvl1pPr>
            <a:lvl2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2pPr>
            <a:lvl3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3pPr>
            <a:lvl4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4pPr>
            <a:lvl5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a:solidFill>
                  <a:schemeClr val="bg1">
                    <a:lumMod val="50000"/>
                  </a:schemeClr>
                </a:solidFill>
                <a:latin typeface="微软雅黑" charset="-122"/>
                <a:ea typeface="微软雅黑" charset="-122"/>
                <a:cs typeface="+mn-cs"/>
              </a:defRPr>
            </a:lvl5pPr>
          </a:lstStyle>
          <a:p>
            <a:r>
              <a:rPr kumimoji="1" lang="zh-CN" altLang="en-US" dirty="0">
                <a:solidFill>
                  <a:schemeClr val="bg1">
                    <a:lumMod val="50000"/>
                  </a:schemeClr>
                </a:solidFill>
              </a:rPr>
              <a:t>单击此处添加副标题</a:t>
            </a:r>
            <a:endParaRPr kumimoji="1" lang="zh-CN" altLang="en-US" dirty="0">
              <a:solidFill>
                <a:schemeClr val="bg1">
                  <a:lumMod val="50000"/>
                </a:schemeClr>
              </a:solidFill>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单标题_上下型1">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2120"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2120" y="2117"/>
                        <a:ext cx="2117" cy="2117"/>
                      </a:xfrm>
                      <a:prstGeom prst="rect">
                        <a:avLst/>
                      </a:prstGeom>
                    </p:spPr>
                  </p:pic>
                </p:oleObj>
              </mc:Fallback>
            </mc:AlternateContent>
          </a:graphicData>
        </a:graphic>
      </p:graphicFrame>
      <p:sp>
        <p:nvSpPr>
          <p:cNvPr id="21" name="内容占位符 20"/>
          <p:cNvSpPr>
            <a:spLocks noGrp="1"/>
          </p:cNvSpPr>
          <p:nvPr>
            <p:ph sz="quarter" idx="21" hasCustomPrompt="1"/>
          </p:nvPr>
        </p:nvSpPr>
        <p:spPr>
          <a:xfrm>
            <a:off x="6260833" y="3184188"/>
            <a:ext cx="5595165" cy="3013413"/>
          </a:xfrm>
          <a:prstGeom prst="rect">
            <a:avLst/>
          </a:prstGeom>
        </p:spPr>
        <p:txBody>
          <a:bodyPr/>
          <a:lstStyle>
            <a:lvl1pPr marL="0" indent="0">
              <a:lnSpc>
                <a:spcPct val="120000"/>
              </a:lnSpc>
              <a:spcBef>
                <a:spcPts val="0"/>
              </a:spcBef>
              <a:buNone/>
              <a:defRPr lang="zh-CN" altLang="en-US" sz="1865" b="0" i="0" kern="1200" dirty="0">
                <a:solidFill>
                  <a:srgbClr val="1E1E1E"/>
                </a:solidFill>
                <a:effectLst/>
                <a:latin typeface="+mn-lt"/>
                <a:ea typeface="+mn-ea"/>
                <a:cs typeface="+mn-cs"/>
                <a:sym typeface="+mn-lt"/>
              </a:defRPr>
            </a:lvl1pPr>
          </a:lstStyle>
          <a:p>
            <a:r>
              <a:rPr kumimoji="1" lang="zh-CN" altLang="en-US" dirty="0"/>
              <a:t>单击此处添加图表、图片等</a:t>
            </a:r>
            <a:endParaRPr kumimoji="1" lang="zh-CN" altLang="en-US" dirty="0"/>
          </a:p>
        </p:txBody>
      </p:sp>
      <p:sp>
        <p:nvSpPr>
          <p:cNvPr id="23" name="内容占位符 4"/>
          <p:cNvSpPr>
            <a:spLocks noGrp="1"/>
          </p:cNvSpPr>
          <p:nvPr>
            <p:ph sz="quarter" idx="16" hasCustomPrompt="1"/>
          </p:nvPr>
        </p:nvSpPr>
        <p:spPr>
          <a:xfrm>
            <a:off x="335999" y="3184189"/>
            <a:ext cx="5614623" cy="3013413"/>
          </a:xfrm>
          <a:prstGeom prst="rect">
            <a:avLst/>
          </a:prstGeom>
        </p:spPr>
        <p:txBody>
          <a:bodyPr/>
          <a:lstStyle>
            <a:lvl1pPr marL="0" indent="0">
              <a:lnSpc>
                <a:spcPct val="120000"/>
              </a:lnSpc>
              <a:spcBef>
                <a:spcPts val="0"/>
              </a:spcBef>
              <a:buNone/>
              <a:defRPr lang="zh-CN" altLang="en-US" sz="1865" b="0" i="0" kern="1200" dirty="0">
                <a:solidFill>
                  <a:srgbClr val="1E1E1E"/>
                </a:solidFill>
                <a:effectLst/>
                <a:latin typeface="+mn-lt"/>
                <a:ea typeface="+mn-ea"/>
                <a:cs typeface="+mn-cs"/>
                <a:sym typeface="+mn-lt"/>
              </a:defRPr>
            </a:lvl1pPr>
          </a:lstStyle>
          <a:p>
            <a:r>
              <a:rPr kumimoji="1" lang="zh-CN" altLang="en-US" dirty="0"/>
              <a:t>单击中间图标添加图片等对象</a:t>
            </a:r>
            <a:endParaRPr kumimoji="1" lang="zh-CN" altLang="en-US" dirty="0"/>
          </a:p>
        </p:txBody>
      </p:sp>
      <p:sp>
        <p:nvSpPr>
          <p:cNvPr id="8" name="文本占位符 2"/>
          <p:cNvSpPr>
            <a:spLocks noGrp="1"/>
          </p:cNvSpPr>
          <p:nvPr>
            <p:ph type="body" sz="quarter" idx="14" hasCustomPrompt="1"/>
          </p:nvPr>
        </p:nvSpPr>
        <p:spPr>
          <a:xfrm>
            <a:off x="335999" y="1162303"/>
            <a:ext cx="11520000" cy="1813332"/>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
        <p:nvSpPr>
          <p:cNvPr id="9"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单标题_上下型2">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p:custDataLst>
              <p:tags r:id="rId2"/>
            </p:custDataLst>
          </p:nvPr>
        </p:nvGraphicFramePr>
        <p:xfrm>
          <a:off x="2120"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9" hidden="1"/>
                      <p:cNvPicPr/>
                      <p:nvPr/>
                    </p:nvPicPr>
                    <p:blipFill>
                      <a:blip r:embed="rId4"/>
                      <a:stretch>
                        <a:fillRect/>
                      </a:stretch>
                    </p:blipFill>
                    <p:spPr>
                      <a:xfrm>
                        <a:off x="2120" y="2117"/>
                        <a:ext cx="2117" cy="2117"/>
                      </a:xfrm>
                      <a:prstGeom prst="rect">
                        <a:avLst/>
                      </a:prstGeom>
                    </p:spPr>
                  </p:pic>
                </p:oleObj>
              </mc:Fallback>
            </mc:AlternateContent>
          </a:graphicData>
        </a:graphic>
      </p:graphicFrame>
      <p:sp>
        <p:nvSpPr>
          <p:cNvPr id="9" name="文本占位符 2"/>
          <p:cNvSpPr>
            <a:spLocks noGrp="1"/>
          </p:cNvSpPr>
          <p:nvPr>
            <p:ph type="body" sz="quarter" idx="14" hasCustomPrompt="1"/>
          </p:nvPr>
        </p:nvSpPr>
        <p:spPr>
          <a:xfrm>
            <a:off x="335999" y="1162303"/>
            <a:ext cx="11520000" cy="1813332"/>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
        <p:nvSpPr>
          <p:cNvPr id="11"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单标题_上下型3">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p:custDataLst>
              <p:tags r:id="rId2"/>
            </p:custDataLst>
          </p:nvPr>
        </p:nvGraphicFramePr>
        <p:xfrm>
          <a:off x="2120"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9" hidden="1"/>
                      <p:cNvPicPr/>
                      <p:nvPr/>
                    </p:nvPicPr>
                    <p:blipFill>
                      <a:blip r:embed="rId4"/>
                      <a:stretch>
                        <a:fillRect/>
                      </a:stretch>
                    </p:blipFill>
                    <p:spPr>
                      <a:xfrm>
                        <a:off x="2120" y="2117"/>
                        <a:ext cx="2117" cy="2117"/>
                      </a:xfrm>
                      <a:prstGeom prst="rect">
                        <a:avLst/>
                      </a:prstGeom>
                    </p:spPr>
                  </p:pic>
                </p:oleObj>
              </mc:Fallback>
            </mc:AlternateContent>
          </a:graphicData>
        </a:graphic>
      </p:graphicFrame>
      <p:sp>
        <p:nvSpPr>
          <p:cNvPr id="14" name="文本占位符 2"/>
          <p:cNvSpPr>
            <a:spLocks noGrp="1"/>
          </p:cNvSpPr>
          <p:nvPr>
            <p:ph type="body" sz="quarter" idx="15" hasCustomPrompt="1"/>
          </p:nvPr>
        </p:nvSpPr>
        <p:spPr>
          <a:xfrm>
            <a:off x="1013112" y="4005516"/>
            <a:ext cx="2904000" cy="480000"/>
          </a:xfrm>
          <a:prstGeom prst="rect">
            <a:avLst/>
          </a:prstGeom>
        </p:spPr>
        <p:txBody>
          <a:bodyPr wrap="none" anchor="ctr"/>
          <a:lstStyle>
            <a:lvl1pPr marL="0" indent="0" algn="ctr">
              <a:buNone/>
              <a:defRPr sz="1865" b="0" i="0">
                <a:latin typeface="+mn-lt"/>
                <a:ea typeface="+mn-ea"/>
                <a:cs typeface="+mn-cs"/>
                <a:sym typeface="+mn-lt"/>
              </a:defRPr>
            </a:lvl1pPr>
          </a:lstStyle>
          <a:p>
            <a:r>
              <a:rPr kumimoji="1" lang="zh-CN" altLang="en-US" dirty="0"/>
              <a:t>数据说明文字</a:t>
            </a:r>
            <a:endParaRPr kumimoji="1" lang="zh-CN" altLang="en-US" dirty="0"/>
          </a:p>
        </p:txBody>
      </p:sp>
      <p:sp>
        <p:nvSpPr>
          <p:cNvPr id="15" name="文本占位符 2"/>
          <p:cNvSpPr>
            <a:spLocks noGrp="1"/>
          </p:cNvSpPr>
          <p:nvPr>
            <p:ph type="body" sz="quarter" idx="16" hasCustomPrompt="1"/>
          </p:nvPr>
        </p:nvSpPr>
        <p:spPr>
          <a:xfrm>
            <a:off x="1013112" y="4668224"/>
            <a:ext cx="2904000" cy="960000"/>
          </a:xfrm>
          <a:prstGeom prst="rect">
            <a:avLst/>
          </a:prstGeom>
        </p:spPr>
        <p:txBody>
          <a:bodyPr wrap="none" anchor="ctr"/>
          <a:lstStyle>
            <a:lvl1pPr marL="0" indent="0" algn="ctr">
              <a:buNone/>
              <a:defRPr sz="5335" b="1" i="0">
                <a:latin typeface="+mn-lt"/>
                <a:ea typeface="+mn-ea"/>
                <a:cs typeface="+mn-cs"/>
                <a:sym typeface="+mn-lt"/>
              </a:defRPr>
            </a:lvl1pPr>
          </a:lstStyle>
          <a:p>
            <a:r>
              <a:rPr kumimoji="1" lang="en-US" altLang="zh-CN" dirty="0"/>
              <a:t>34%</a:t>
            </a:r>
            <a:endParaRPr kumimoji="1" lang="zh-CN" altLang="en-US" dirty="0"/>
          </a:p>
        </p:txBody>
      </p:sp>
      <p:sp>
        <p:nvSpPr>
          <p:cNvPr id="16" name="文本占位符 2"/>
          <p:cNvSpPr>
            <a:spLocks noGrp="1"/>
          </p:cNvSpPr>
          <p:nvPr>
            <p:ph type="body" sz="quarter" idx="17" hasCustomPrompt="1"/>
          </p:nvPr>
        </p:nvSpPr>
        <p:spPr>
          <a:xfrm>
            <a:off x="4644000" y="4005516"/>
            <a:ext cx="2904000" cy="480000"/>
          </a:xfrm>
          <a:prstGeom prst="rect">
            <a:avLst/>
          </a:prstGeom>
        </p:spPr>
        <p:txBody>
          <a:bodyPr wrap="none" anchor="ctr"/>
          <a:lstStyle>
            <a:lvl1pPr marL="0" indent="0" algn="ctr">
              <a:buNone/>
              <a:defRPr sz="1865" b="0" i="0">
                <a:latin typeface="+mn-lt"/>
                <a:ea typeface="+mn-ea"/>
                <a:cs typeface="+mn-cs"/>
                <a:sym typeface="+mn-lt"/>
              </a:defRPr>
            </a:lvl1pPr>
          </a:lstStyle>
          <a:p>
            <a:r>
              <a:rPr kumimoji="1" lang="zh-CN" altLang="en-US" dirty="0"/>
              <a:t>数据说明文字</a:t>
            </a:r>
            <a:endParaRPr kumimoji="1" lang="zh-CN" altLang="en-US" dirty="0"/>
          </a:p>
        </p:txBody>
      </p:sp>
      <p:sp>
        <p:nvSpPr>
          <p:cNvPr id="17" name="文本占位符 2"/>
          <p:cNvSpPr>
            <a:spLocks noGrp="1"/>
          </p:cNvSpPr>
          <p:nvPr>
            <p:ph type="body" sz="quarter" idx="18" hasCustomPrompt="1"/>
          </p:nvPr>
        </p:nvSpPr>
        <p:spPr>
          <a:xfrm>
            <a:off x="4644000" y="4668224"/>
            <a:ext cx="2904000" cy="960000"/>
          </a:xfrm>
          <a:prstGeom prst="rect">
            <a:avLst/>
          </a:prstGeom>
        </p:spPr>
        <p:txBody>
          <a:bodyPr wrap="none" anchor="ctr"/>
          <a:lstStyle>
            <a:lvl1pPr marL="0" indent="0" algn="ctr">
              <a:buNone/>
              <a:defRPr sz="5335" b="1" i="0">
                <a:latin typeface="+mn-lt"/>
                <a:ea typeface="+mn-ea"/>
                <a:cs typeface="+mn-cs"/>
                <a:sym typeface="+mn-lt"/>
              </a:defRPr>
            </a:lvl1pPr>
          </a:lstStyle>
          <a:p>
            <a:r>
              <a:rPr kumimoji="1" lang="en-US" altLang="zh-CN" dirty="0"/>
              <a:t>130</a:t>
            </a:r>
            <a:r>
              <a:rPr kumimoji="1" lang="zh-CN" altLang="en-US" dirty="0"/>
              <a:t>亿</a:t>
            </a:r>
            <a:endParaRPr kumimoji="1" lang="zh-CN" altLang="en-US" dirty="0"/>
          </a:p>
        </p:txBody>
      </p:sp>
      <p:sp>
        <p:nvSpPr>
          <p:cNvPr id="18" name="文本占位符 2"/>
          <p:cNvSpPr>
            <a:spLocks noGrp="1"/>
          </p:cNvSpPr>
          <p:nvPr>
            <p:ph type="body" sz="quarter" idx="19" hasCustomPrompt="1"/>
          </p:nvPr>
        </p:nvSpPr>
        <p:spPr>
          <a:xfrm>
            <a:off x="8274888" y="4005516"/>
            <a:ext cx="2904000" cy="480000"/>
          </a:xfrm>
          <a:prstGeom prst="rect">
            <a:avLst/>
          </a:prstGeom>
        </p:spPr>
        <p:txBody>
          <a:bodyPr wrap="none" anchor="ctr"/>
          <a:lstStyle>
            <a:lvl1pPr marL="0" indent="0" algn="ctr">
              <a:buNone/>
              <a:defRPr sz="1865" b="0" i="0">
                <a:latin typeface="+mn-lt"/>
                <a:ea typeface="+mn-ea"/>
                <a:cs typeface="+mn-cs"/>
                <a:sym typeface="+mn-lt"/>
              </a:defRPr>
            </a:lvl1pPr>
          </a:lstStyle>
          <a:p>
            <a:r>
              <a:rPr kumimoji="1" lang="zh-CN" altLang="en-US" dirty="0"/>
              <a:t>数据说明文字</a:t>
            </a:r>
            <a:endParaRPr kumimoji="1" lang="zh-CN" altLang="en-US" dirty="0"/>
          </a:p>
        </p:txBody>
      </p:sp>
      <p:sp>
        <p:nvSpPr>
          <p:cNvPr id="19" name="文本占位符 2"/>
          <p:cNvSpPr>
            <a:spLocks noGrp="1"/>
          </p:cNvSpPr>
          <p:nvPr>
            <p:ph type="body" sz="quarter" idx="20" hasCustomPrompt="1"/>
          </p:nvPr>
        </p:nvSpPr>
        <p:spPr>
          <a:xfrm>
            <a:off x="8274891" y="4668224"/>
            <a:ext cx="2904000" cy="960000"/>
          </a:xfrm>
          <a:prstGeom prst="rect">
            <a:avLst/>
          </a:prstGeom>
        </p:spPr>
        <p:txBody>
          <a:bodyPr wrap="none" anchor="ctr"/>
          <a:lstStyle>
            <a:lvl1pPr marL="0" indent="0" algn="ctr">
              <a:buNone/>
              <a:defRPr sz="5335" b="1" i="0">
                <a:latin typeface="+mn-lt"/>
                <a:ea typeface="+mn-ea"/>
                <a:cs typeface="+mn-cs"/>
                <a:sym typeface="+mn-lt"/>
              </a:defRPr>
            </a:lvl1pPr>
          </a:lstStyle>
          <a:p>
            <a:r>
              <a:rPr kumimoji="1" lang="en-US" altLang="zh-CN" dirty="0"/>
              <a:t>2,260</a:t>
            </a:r>
            <a:r>
              <a:rPr kumimoji="1" lang="zh-CN" altLang="en-US" dirty="0"/>
              <a:t>人</a:t>
            </a:r>
            <a:endParaRPr kumimoji="1" lang="zh-CN" altLang="en-US" dirty="0"/>
          </a:p>
        </p:txBody>
      </p:sp>
      <p:sp>
        <p:nvSpPr>
          <p:cNvPr id="23"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a:latin typeface="+mn-lt"/>
              <a:ea typeface="+mn-ea"/>
              <a:cs typeface="+mn-cs"/>
              <a:sym typeface="+mn-lt"/>
            </a:endParaRPr>
          </a:p>
        </p:txBody>
      </p:sp>
      <p:sp>
        <p:nvSpPr>
          <p:cNvPr id="20"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
        <p:nvSpPr>
          <p:cNvPr id="21" name="文本占位符 2"/>
          <p:cNvSpPr>
            <a:spLocks noGrp="1"/>
          </p:cNvSpPr>
          <p:nvPr>
            <p:ph type="body" sz="quarter" idx="14" hasCustomPrompt="1"/>
          </p:nvPr>
        </p:nvSpPr>
        <p:spPr>
          <a:xfrm>
            <a:off x="335999" y="1162303"/>
            <a:ext cx="11520000" cy="1813332"/>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双标题_左右型1">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p:custDataLst>
              <p:tags r:id="rId2"/>
            </p:custDataLst>
          </p:nvPr>
        </p:nvGraphicFramePr>
        <p:xfrm>
          <a:off x="2120"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9" hidden="1"/>
                      <p:cNvPicPr/>
                      <p:nvPr/>
                    </p:nvPicPr>
                    <p:blipFill>
                      <a:blip r:embed="rId4"/>
                      <a:stretch>
                        <a:fillRect/>
                      </a:stretch>
                    </p:blipFill>
                    <p:spPr>
                      <a:xfrm>
                        <a:off x="2120" y="2117"/>
                        <a:ext cx="2117" cy="2117"/>
                      </a:xfrm>
                      <a:prstGeom prst="rect">
                        <a:avLst/>
                      </a:prstGeom>
                    </p:spPr>
                  </p:pic>
                </p:oleObj>
              </mc:Fallback>
            </mc:AlternateContent>
          </a:graphicData>
        </a:graphic>
      </p:graphicFrame>
      <p:sp>
        <p:nvSpPr>
          <p:cNvPr id="15"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a:latin typeface="+mn-lt"/>
              <a:ea typeface="+mn-ea"/>
              <a:cs typeface="+mn-cs"/>
              <a:sym typeface="+mn-lt"/>
            </a:endParaRPr>
          </a:p>
        </p:txBody>
      </p:sp>
      <p:sp>
        <p:nvSpPr>
          <p:cNvPr id="9" name="内容占位符 4"/>
          <p:cNvSpPr>
            <a:spLocks noGrp="1"/>
          </p:cNvSpPr>
          <p:nvPr>
            <p:ph sz="quarter" idx="16" hasCustomPrompt="1"/>
          </p:nvPr>
        </p:nvSpPr>
        <p:spPr>
          <a:xfrm>
            <a:off x="6096000" y="1630996"/>
            <a:ext cx="5760000" cy="4566604"/>
          </a:xfrm>
          <a:prstGeom prst="rect">
            <a:avLst/>
          </a:prstGeom>
        </p:spPr>
        <p:txBody>
          <a:bodyPr/>
          <a:lstStyle>
            <a:lvl1pPr marL="0" indent="0">
              <a:lnSpc>
                <a:spcPct val="120000"/>
              </a:lnSpc>
              <a:spcBef>
                <a:spcPts val="0"/>
              </a:spcBef>
              <a:buNone/>
              <a:defRPr lang="zh-CN" altLang="en-US" sz="1865" b="0" i="0" kern="1200" dirty="0">
                <a:solidFill>
                  <a:srgbClr val="1E1E1E"/>
                </a:solidFill>
                <a:effectLst/>
                <a:latin typeface="+mn-lt"/>
                <a:ea typeface="+mn-ea"/>
                <a:cs typeface="+mn-cs"/>
                <a:sym typeface="+mn-lt"/>
              </a:defRPr>
            </a:lvl1pPr>
          </a:lstStyle>
          <a:p>
            <a:r>
              <a:rPr kumimoji="1" lang="zh-CN" altLang="en-US" dirty="0"/>
              <a:t>单击中间图标添加图片等对象</a:t>
            </a:r>
            <a:endParaRPr kumimoji="1" lang="zh-CN" altLang="en-US" dirty="0"/>
          </a:p>
        </p:txBody>
      </p:sp>
      <p:sp>
        <p:nvSpPr>
          <p:cNvPr id="17" name="文本占位符 2"/>
          <p:cNvSpPr>
            <a:spLocks noGrp="1"/>
          </p:cNvSpPr>
          <p:nvPr>
            <p:ph type="body" sz="quarter" idx="14" hasCustomPrompt="1"/>
          </p:nvPr>
        </p:nvSpPr>
        <p:spPr>
          <a:xfrm>
            <a:off x="336000" y="1633109"/>
            <a:ext cx="5520000" cy="4566604"/>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
        <p:nvSpPr>
          <p:cNvPr id="8"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
        <p:nvSpPr>
          <p:cNvPr id="11" name="文本占位符 6"/>
          <p:cNvSpPr>
            <a:spLocks noGrp="1"/>
          </p:cNvSpPr>
          <p:nvPr>
            <p:ph type="body" sz="quarter" idx="22" hasCustomPrompt="1"/>
          </p:nvPr>
        </p:nvSpPr>
        <p:spPr>
          <a:xfrm>
            <a:off x="336001" y="1071872"/>
            <a:ext cx="10219173" cy="441003"/>
          </a:xfrm>
          <a:prstGeom prst="rect">
            <a:avLst/>
          </a:prstGeom>
        </p:spPr>
        <p:txBody>
          <a:bodyPr anchor="ctr">
            <a:normAutofit/>
          </a:bodyPr>
          <a:lstStyle>
            <a:lvl1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mj-ea"/>
                <a:ea typeface="+mj-ea"/>
                <a:cs typeface="+mn-cs"/>
                <a:sym typeface="+mn-lt"/>
              </a:defRPr>
            </a:lvl1pPr>
            <a:lvl2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2pPr>
            <a:lvl3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3pPr>
            <a:lvl4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4pPr>
            <a:lvl5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a:solidFill>
                  <a:schemeClr val="bg1">
                    <a:lumMod val="50000"/>
                  </a:schemeClr>
                </a:solidFill>
                <a:latin typeface="微软雅黑" charset="-122"/>
                <a:ea typeface="微软雅黑" charset="-122"/>
                <a:cs typeface="+mn-cs"/>
              </a:defRPr>
            </a:lvl5pPr>
          </a:lstStyle>
          <a:p>
            <a:r>
              <a:rPr kumimoji="1" lang="zh-CN" altLang="en-US" dirty="0">
                <a:solidFill>
                  <a:schemeClr val="bg1">
                    <a:lumMod val="50000"/>
                  </a:schemeClr>
                </a:solidFill>
              </a:rPr>
              <a:t>单击此处添加副标题</a:t>
            </a:r>
            <a:endParaRPr kumimoji="1" lang="zh-CN" altLang="en-US" dirty="0">
              <a:solidFill>
                <a:schemeClr val="bg1">
                  <a:lumMod val="50000"/>
                </a:schemeClr>
              </a:solidFill>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单标题_左右型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2117"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2117" y="2117"/>
                        <a:ext cx="2117" cy="2117"/>
                      </a:xfrm>
                      <a:prstGeom prst="rect">
                        <a:avLst/>
                      </a:prstGeom>
                    </p:spPr>
                  </p:pic>
                </p:oleObj>
              </mc:Fallback>
            </mc:AlternateContent>
          </a:graphicData>
        </a:graphic>
      </p:graphicFrame>
      <p:sp>
        <p:nvSpPr>
          <p:cNvPr id="4"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a:latin typeface="+mn-lt"/>
              <a:ea typeface="+mn-ea"/>
              <a:cs typeface="+mn-cs"/>
              <a:sym typeface="+mn-lt"/>
            </a:endParaRPr>
          </a:p>
        </p:txBody>
      </p:sp>
      <p:sp>
        <p:nvSpPr>
          <p:cNvPr id="9"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
        <p:nvSpPr>
          <p:cNvPr id="7" name="文本占位符 2"/>
          <p:cNvSpPr>
            <a:spLocks noGrp="1"/>
          </p:cNvSpPr>
          <p:nvPr>
            <p:ph type="body" sz="quarter" idx="14" hasCustomPrompt="1"/>
          </p:nvPr>
        </p:nvSpPr>
        <p:spPr>
          <a:xfrm>
            <a:off x="336000" y="1164416"/>
            <a:ext cx="5520000" cy="5035297"/>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双标题_左右型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2117"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图片 63511"/>
                      <p:cNvPicPr/>
                      <p:nvPr/>
                    </p:nvPicPr>
                    <p:blipFill>
                      <a:blip r:embed="rId4"/>
                      <a:stretch>
                        <a:fillRect/>
                      </a:stretch>
                    </p:blipFill>
                    <p:spPr>
                      <a:xfrm>
                        <a:off x="2117" y="2117"/>
                        <a:ext cx="2117" cy="2117"/>
                      </a:xfrm>
                      <a:prstGeom prst="rect">
                        <a:avLst/>
                      </a:prstGeom>
                    </p:spPr>
                  </p:pic>
                </p:oleObj>
              </mc:Fallback>
            </mc:AlternateContent>
          </a:graphicData>
        </a:graphic>
      </p:graphicFrame>
      <p:sp>
        <p:nvSpPr>
          <p:cNvPr id="4"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a:latin typeface="+mn-lt"/>
              <a:ea typeface="+mn-ea"/>
              <a:cs typeface="+mn-cs"/>
              <a:sym typeface="+mn-lt"/>
            </a:endParaRPr>
          </a:p>
        </p:txBody>
      </p:sp>
      <p:sp>
        <p:nvSpPr>
          <p:cNvPr id="8" name="文本占位符 2"/>
          <p:cNvSpPr>
            <a:spLocks noGrp="1"/>
          </p:cNvSpPr>
          <p:nvPr>
            <p:ph type="body" sz="quarter" idx="14" hasCustomPrompt="1"/>
          </p:nvPr>
        </p:nvSpPr>
        <p:spPr>
          <a:xfrm>
            <a:off x="336000" y="1633109"/>
            <a:ext cx="5520000" cy="4513772"/>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
        <p:nvSpPr>
          <p:cNvPr id="9"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
        <p:nvSpPr>
          <p:cNvPr id="11" name="文本占位符 6"/>
          <p:cNvSpPr>
            <a:spLocks noGrp="1"/>
          </p:cNvSpPr>
          <p:nvPr>
            <p:ph type="body" sz="quarter" idx="22" hasCustomPrompt="1"/>
          </p:nvPr>
        </p:nvSpPr>
        <p:spPr>
          <a:xfrm>
            <a:off x="336001" y="1071872"/>
            <a:ext cx="10219173" cy="441003"/>
          </a:xfrm>
          <a:prstGeom prst="rect">
            <a:avLst/>
          </a:prstGeom>
        </p:spPr>
        <p:txBody>
          <a:bodyPr anchor="ctr">
            <a:normAutofit/>
          </a:bodyPr>
          <a:lstStyle>
            <a:lvl1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mj-ea"/>
                <a:ea typeface="+mj-ea"/>
                <a:cs typeface="+mn-cs"/>
                <a:sym typeface="+mn-lt"/>
              </a:defRPr>
            </a:lvl1pPr>
            <a:lvl2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2pPr>
            <a:lvl3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3pPr>
            <a:lvl4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4pPr>
            <a:lvl5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a:solidFill>
                  <a:schemeClr val="bg1">
                    <a:lumMod val="50000"/>
                  </a:schemeClr>
                </a:solidFill>
                <a:latin typeface="微软雅黑" charset="-122"/>
                <a:ea typeface="微软雅黑" charset="-122"/>
                <a:cs typeface="+mn-cs"/>
              </a:defRPr>
            </a:lvl5pPr>
          </a:lstStyle>
          <a:p>
            <a:r>
              <a:rPr kumimoji="1" lang="zh-CN" altLang="en-US" dirty="0">
                <a:solidFill>
                  <a:schemeClr val="bg1">
                    <a:lumMod val="50000"/>
                  </a:schemeClr>
                </a:solidFill>
              </a:rPr>
              <a:t>单击此处添加副标题</a:t>
            </a:r>
            <a:endParaRPr kumimoji="1" lang="zh-CN" altLang="en-US" dirty="0">
              <a:solidFill>
                <a:schemeClr val="bg1">
                  <a:lumMod val="50000"/>
                </a:scheme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单标题_左右型3">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2117"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对象 1" hidden="1"/>
                      <p:cNvPicPr/>
                      <p:nvPr/>
                    </p:nvPicPr>
                    <p:blipFill>
                      <a:blip r:embed="rId4"/>
                      <a:stretch>
                        <a:fillRect/>
                      </a:stretch>
                    </p:blipFill>
                    <p:spPr>
                      <a:xfrm>
                        <a:off x="2117" y="2117"/>
                        <a:ext cx="2117" cy="2117"/>
                      </a:xfrm>
                      <a:prstGeom prst="rect">
                        <a:avLst/>
                      </a:prstGeom>
                    </p:spPr>
                  </p:pic>
                </p:oleObj>
              </mc:Fallback>
            </mc:AlternateContent>
          </a:graphicData>
        </a:graphic>
      </p:graphicFrame>
      <p:sp>
        <p:nvSpPr>
          <p:cNvPr id="4"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a:latin typeface="+mn-lt"/>
              <a:ea typeface="+mn-ea"/>
              <a:cs typeface="+mn-cs"/>
              <a:sym typeface="+mn-lt"/>
            </a:endParaRPr>
          </a:p>
        </p:txBody>
      </p:sp>
      <p:sp>
        <p:nvSpPr>
          <p:cNvPr id="15" name="文本占位符 2"/>
          <p:cNvSpPr>
            <a:spLocks noGrp="1"/>
          </p:cNvSpPr>
          <p:nvPr>
            <p:ph type="body" sz="quarter" idx="14" hasCustomPrompt="1"/>
          </p:nvPr>
        </p:nvSpPr>
        <p:spPr>
          <a:xfrm>
            <a:off x="336000" y="1164417"/>
            <a:ext cx="3600000" cy="5033184"/>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
        <p:nvSpPr>
          <p:cNvPr id="16" name="文本占位符 2"/>
          <p:cNvSpPr>
            <a:spLocks noGrp="1"/>
          </p:cNvSpPr>
          <p:nvPr>
            <p:ph type="body" sz="quarter" idx="23" hasCustomPrompt="1"/>
          </p:nvPr>
        </p:nvSpPr>
        <p:spPr>
          <a:xfrm>
            <a:off x="4295863" y="1164417"/>
            <a:ext cx="3600000" cy="5033184"/>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
        <p:nvSpPr>
          <p:cNvPr id="17" name="内容占位符 4"/>
          <p:cNvSpPr>
            <a:spLocks noGrp="1"/>
          </p:cNvSpPr>
          <p:nvPr>
            <p:ph sz="quarter" idx="16" hasCustomPrompt="1"/>
          </p:nvPr>
        </p:nvSpPr>
        <p:spPr>
          <a:xfrm>
            <a:off x="8255725" y="1164417"/>
            <a:ext cx="3600000" cy="5033184"/>
          </a:xfrm>
          <a:prstGeom prst="rect">
            <a:avLst/>
          </a:prstGeom>
        </p:spPr>
        <p:txBody>
          <a:bodyPr/>
          <a:lstStyle>
            <a:lvl1pPr marL="0" indent="0">
              <a:lnSpc>
                <a:spcPct val="120000"/>
              </a:lnSpc>
              <a:spcBef>
                <a:spcPts val="0"/>
              </a:spcBef>
              <a:buNone/>
              <a:defRPr lang="zh-CN" altLang="en-US" sz="1865" b="0" i="0" kern="1200" dirty="0">
                <a:solidFill>
                  <a:srgbClr val="1E1E1E"/>
                </a:solidFill>
                <a:effectLst/>
                <a:latin typeface="+mn-lt"/>
                <a:ea typeface="+mn-ea"/>
                <a:cs typeface="+mn-cs"/>
                <a:sym typeface="+mn-lt"/>
              </a:defRPr>
            </a:lvl1pPr>
          </a:lstStyle>
          <a:p>
            <a:r>
              <a:rPr kumimoji="1" lang="zh-CN" altLang="en-US" dirty="0"/>
              <a:t>单击中间图标添加图片等对象</a:t>
            </a:r>
            <a:endParaRPr kumimoji="1" lang="zh-CN" altLang="en-US" dirty="0"/>
          </a:p>
        </p:txBody>
      </p:sp>
      <p:sp>
        <p:nvSpPr>
          <p:cNvPr id="9"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双标题_左右型3">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2"/>
            </p:custDataLst>
          </p:nvPr>
        </p:nvGraphicFramePr>
        <p:xfrm>
          <a:off x="2117"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3" imgW="0" imgH="0" progId="TCLayout.ActiveDocument.1">
                  <p:embed/>
                </p:oleObj>
              </mc:Choice>
              <mc:Fallback>
                <p:oleObj name="think-cell 幻灯片" r:id="rId3" imgW="0" imgH="0" progId="TCLayout.ActiveDocument.1">
                  <p:embed/>
                  <p:pic>
                    <p:nvPicPr>
                      <p:cNvPr id="0" name="图片 56346"/>
                      <p:cNvPicPr/>
                      <p:nvPr/>
                    </p:nvPicPr>
                    <p:blipFill>
                      <a:blip r:embed="rId4"/>
                      <a:stretch>
                        <a:fillRect/>
                      </a:stretch>
                    </p:blipFill>
                    <p:spPr>
                      <a:xfrm>
                        <a:off x="2117" y="2117"/>
                        <a:ext cx="2117" cy="2117"/>
                      </a:xfrm>
                      <a:prstGeom prst="rect">
                        <a:avLst/>
                      </a:prstGeom>
                    </p:spPr>
                  </p:pic>
                </p:oleObj>
              </mc:Fallback>
            </mc:AlternateContent>
          </a:graphicData>
        </a:graphic>
      </p:graphicFrame>
      <p:sp>
        <p:nvSpPr>
          <p:cNvPr id="4"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a:latin typeface="+mn-lt"/>
              <a:ea typeface="+mn-ea"/>
              <a:cs typeface="+mn-cs"/>
              <a:sym typeface="+mn-lt"/>
            </a:endParaRPr>
          </a:p>
        </p:txBody>
      </p:sp>
      <p:sp>
        <p:nvSpPr>
          <p:cNvPr id="15" name="文本占位符 2"/>
          <p:cNvSpPr>
            <a:spLocks noGrp="1"/>
          </p:cNvSpPr>
          <p:nvPr>
            <p:ph type="body" sz="quarter" idx="14" hasCustomPrompt="1"/>
          </p:nvPr>
        </p:nvSpPr>
        <p:spPr>
          <a:xfrm>
            <a:off x="336000" y="1630996"/>
            <a:ext cx="3600000" cy="4566604"/>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
        <p:nvSpPr>
          <p:cNvPr id="16" name="文本占位符 2"/>
          <p:cNvSpPr>
            <a:spLocks noGrp="1"/>
          </p:cNvSpPr>
          <p:nvPr>
            <p:ph type="body" sz="quarter" idx="23" hasCustomPrompt="1"/>
          </p:nvPr>
        </p:nvSpPr>
        <p:spPr>
          <a:xfrm>
            <a:off x="4295863" y="1630996"/>
            <a:ext cx="3600000" cy="4566604"/>
          </a:xfrm>
          <a:prstGeom prst="rect">
            <a:avLst/>
          </a:prstGeom>
        </p:spPr>
        <p:txBody>
          <a:bodyPr/>
          <a:lstStyle>
            <a:lvl1pPr marL="95885" indent="0" algn="l">
              <a:lnSpc>
                <a:spcPct val="120000"/>
              </a:lnSpc>
              <a:spcBef>
                <a:spcPts val="0"/>
              </a:spcBef>
              <a:spcAft>
                <a:spcPts val="0"/>
              </a:spcAft>
              <a:buNone/>
              <a:defRPr lang="zh-CN" altLang="en-US" sz="1865" b="0" i="0" smtClean="0">
                <a:effectLst/>
                <a:latin typeface="+mn-lt"/>
                <a:ea typeface="+mn-ea"/>
                <a:cs typeface="+mn-cs"/>
                <a:sym typeface="+mn-lt"/>
              </a:defRPr>
            </a:lvl1pPr>
          </a:lstStyle>
          <a:p>
            <a:pPr lvl="0"/>
            <a:r>
              <a:rPr lang="zh-CN" altLang="en-US" b="0" i="0">
                <a:solidFill>
                  <a:srgbClr val="1E1E1E"/>
                </a:solidFill>
                <a:effectLst/>
                <a:latin typeface="Segoe UI" panose="020B0502040204020203" pitchFamily="34" charset="0"/>
              </a:rPr>
              <a:t>编辑母版文本样式</a:t>
            </a:r>
            <a:endParaRPr lang="zh-CN" altLang="en-US" b="0" i="0">
              <a:solidFill>
                <a:srgbClr val="1E1E1E"/>
              </a:solidFill>
              <a:effectLst/>
              <a:latin typeface="Segoe UI" panose="020B0502040204020203" pitchFamily="34" charset="0"/>
            </a:endParaRPr>
          </a:p>
        </p:txBody>
      </p:sp>
      <p:sp>
        <p:nvSpPr>
          <p:cNvPr id="17" name="内容占位符 4"/>
          <p:cNvSpPr>
            <a:spLocks noGrp="1"/>
          </p:cNvSpPr>
          <p:nvPr>
            <p:ph sz="quarter" idx="16" hasCustomPrompt="1"/>
          </p:nvPr>
        </p:nvSpPr>
        <p:spPr>
          <a:xfrm>
            <a:off x="8255725" y="1630996"/>
            <a:ext cx="3600000" cy="4566604"/>
          </a:xfrm>
          <a:prstGeom prst="rect">
            <a:avLst/>
          </a:prstGeom>
        </p:spPr>
        <p:txBody>
          <a:bodyPr/>
          <a:lstStyle>
            <a:lvl1pPr marL="0" indent="0">
              <a:lnSpc>
                <a:spcPct val="120000"/>
              </a:lnSpc>
              <a:spcBef>
                <a:spcPts val="0"/>
              </a:spcBef>
              <a:buNone/>
              <a:defRPr lang="zh-CN" altLang="en-US" sz="1865" b="0" i="0" kern="1200" dirty="0">
                <a:solidFill>
                  <a:srgbClr val="1E1E1E"/>
                </a:solidFill>
                <a:effectLst/>
                <a:latin typeface="+mn-lt"/>
                <a:ea typeface="+mn-ea"/>
                <a:cs typeface="+mn-cs"/>
                <a:sym typeface="+mn-lt"/>
              </a:defRPr>
            </a:lvl1pPr>
          </a:lstStyle>
          <a:p>
            <a:r>
              <a:rPr kumimoji="1" lang="zh-CN" altLang="en-US" dirty="0"/>
              <a:t>单击中间图标添加图片等对象</a:t>
            </a:r>
            <a:endParaRPr kumimoji="1" lang="zh-CN" altLang="en-US" dirty="0"/>
          </a:p>
        </p:txBody>
      </p:sp>
      <p:sp>
        <p:nvSpPr>
          <p:cNvPr id="9" name="标题 2"/>
          <p:cNvSpPr>
            <a:spLocks noGrp="1"/>
          </p:cNvSpPr>
          <p:nvPr>
            <p:ph type="title"/>
          </p:nvPr>
        </p:nvSpPr>
        <p:spPr>
          <a:xfrm>
            <a:off x="336000" y="384000"/>
            <a:ext cx="10219173" cy="569751"/>
          </a:xfrm>
          <a:prstGeom prst="rect">
            <a:avLst/>
          </a:prstGeom>
        </p:spPr>
        <p:txBody>
          <a:bodyPr vert="horz" anchor="ctr">
            <a:normAutofit/>
          </a:bodyPr>
          <a:lstStyle>
            <a:lvl1pPr>
              <a:defRPr kumimoji="1" lang="zh-CN" altLang="en-US" sz="3200" b="0" i="0" kern="1200" dirty="0">
                <a:solidFill>
                  <a:schemeClr val="tx1"/>
                </a:solidFill>
                <a:latin typeface="+mj-lt"/>
                <a:ea typeface="+mj-ea"/>
                <a:cs typeface="+mj-cs"/>
                <a:sym typeface="+mj-lt"/>
              </a:defRPr>
            </a:lvl1pPr>
          </a:lstStyle>
          <a:p>
            <a:r>
              <a:rPr lang="zh-CN" altLang="en-US"/>
              <a:t>单击此处编辑母版标题样式</a:t>
            </a:r>
            <a:endParaRPr lang="zh-CN" altLang="en-US" dirty="0"/>
          </a:p>
        </p:txBody>
      </p:sp>
      <p:sp>
        <p:nvSpPr>
          <p:cNvPr id="10" name="文本占位符 6"/>
          <p:cNvSpPr>
            <a:spLocks noGrp="1"/>
          </p:cNvSpPr>
          <p:nvPr>
            <p:ph type="body" sz="quarter" idx="22" hasCustomPrompt="1"/>
          </p:nvPr>
        </p:nvSpPr>
        <p:spPr>
          <a:xfrm>
            <a:off x="336001" y="1071872"/>
            <a:ext cx="10219173" cy="441003"/>
          </a:xfrm>
          <a:prstGeom prst="rect">
            <a:avLst/>
          </a:prstGeom>
        </p:spPr>
        <p:txBody>
          <a:bodyPr anchor="ctr">
            <a:normAutofit/>
          </a:bodyPr>
          <a:lstStyle>
            <a:lvl1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mj-ea"/>
                <a:ea typeface="+mj-ea"/>
                <a:cs typeface="+mn-cs"/>
                <a:sym typeface="+mn-lt"/>
              </a:defRPr>
            </a:lvl1pPr>
            <a:lvl2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2pPr>
            <a:lvl3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3pPr>
            <a:lvl4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smtClean="0">
                <a:solidFill>
                  <a:schemeClr val="bg1">
                    <a:lumMod val="50000"/>
                  </a:schemeClr>
                </a:solidFill>
                <a:latin typeface="微软雅黑" charset="-122"/>
                <a:ea typeface="微软雅黑" charset="-122"/>
                <a:cs typeface="+mn-cs"/>
              </a:defRPr>
            </a:lvl4pPr>
            <a:lvl5pPr marL="0" indent="0" algn="l" defTabSz="685800" rtl="0" eaLnBrk="1" latinLnBrk="0" hangingPunct="1">
              <a:lnSpc>
                <a:spcPct val="90000"/>
              </a:lnSpc>
              <a:spcBef>
                <a:spcPts val="1000"/>
              </a:spcBef>
              <a:buFont typeface="Arial" panose="020B0704020202020204" pitchFamily="34" charset="0"/>
              <a:buNone/>
              <a:defRPr kumimoji="1" lang="zh-CN" altLang="en-US" sz="2400" b="0" i="0" kern="1200" dirty="0">
                <a:solidFill>
                  <a:schemeClr val="bg1">
                    <a:lumMod val="50000"/>
                  </a:schemeClr>
                </a:solidFill>
                <a:latin typeface="微软雅黑" charset="-122"/>
                <a:ea typeface="微软雅黑" charset="-122"/>
                <a:cs typeface="+mn-cs"/>
              </a:defRPr>
            </a:lvl5pPr>
          </a:lstStyle>
          <a:p>
            <a:r>
              <a:rPr kumimoji="1" lang="zh-CN" altLang="en-US" dirty="0">
                <a:solidFill>
                  <a:schemeClr val="bg1">
                    <a:lumMod val="50000"/>
                  </a:schemeClr>
                </a:solidFill>
              </a:rPr>
              <a:t>单击此处添加副标题</a:t>
            </a:r>
            <a:endParaRPr kumimoji="1" lang="zh-CN" altLang="en-US" dirty="0">
              <a:solidFill>
                <a:schemeClr val="bg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9" Type="http://schemas.openxmlformats.org/officeDocument/2006/relationships/theme" Target="../theme/theme2.xml"/><Relationship Id="rId18" Type="http://schemas.openxmlformats.org/officeDocument/2006/relationships/vmlDrawing" Target="../drawings/vmlDrawing16.vml"/><Relationship Id="rId17" Type="http://schemas.openxmlformats.org/officeDocument/2006/relationships/image" Target="../media/image2.png"/><Relationship Id="rId16" Type="http://schemas.openxmlformats.org/officeDocument/2006/relationships/image" Target="../media/image1.emf"/><Relationship Id="rId15" Type="http://schemas.openxmlformats.org/officeDocument/2006/relationships/oleObject" Target="../embeddings/oleObject16.bin"/><Relationship Id="rId14" Type="http://schemas.openxmlformats.org/officeDocument/2006/relationships/tags" Target="../tags/tag1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14"/>
            </p:custDataLst>
          </p:nvPr>
        </p:nvGraphicFramePr>
        <p:xfrm>
          <a:off x="2117" y="2117"/>
          <a:ext cx="2117" cy="2117"/>
        </p:xfrm>
        <a:graphic>
          <a:graphicData uri="http://schemas.openxmlformats.org/presentationml/2006/ole">
            <mc:AlternateContent xmlns:mc="http://schemas.openxmlformats.org/markup-compatibility/2006">
              <mc:Choice xmlns:v="urn:schemas-microsoft-com:vml" Requires="v">
                <p:oleObj spid="_x0000_s3" name="think-cell 幻灯片" r:id="rId15" imgW="0" imgH="0" progId="TCLayout.ActiveDocument.1">
                  <p:embed/>
                </p:oleObj>
              </mc:Choice>
              <mc:Fallback>
                <p:oleObj name="think-cell 幻灯片" r:id="rId15" imgW="0" imgH="0" progId="TCLayout.ActiveDocument.1">
                  <p:embed/>
                  <p:pic>
                    <p:nvPicPr>
                      <p:cNvPr id="0" name="图片 55327"/>
                      <p:cNvPicPr/>
                      <p:nvPr/>
                    </p:nvPicPr>
                    <p:blipFill>
                      <a:blip r:embed="rId16"/>
                      <a:stretch>
                        <a:fillRect/>
                      </a:stretch>
                    </p:blipFill>
                    <p:spPr>
                      <a:xfrm>
                        <a:off x="2117" y="2117"/>
                        <a:ext cx="2117" cy="2117"/>
                      </a:xfrm>
                      <a:prstGeom prst="rect">
                        <a:avLst/>
                      </a:prstGeom>
                    </p:spPr>
                  </p:pic>
                </p:oleObj>
              </mc:Fallback>
            </mc:AlternateContent>
          </a:graphicData>
        </a:graphic>
      </p:graphicFrame>
      <p:sp>
        <p:nvSpPr>
          <p:cNvPr id="2" name="矩形"/>
          <p:cNvSpPr/>
          <p:nvPr/>
        </p:nvSpPr>
        <p:spPr>
          <a:xfrm>
            <a:off x="0" y="6716584"/>
            <a:ext cx="12192000" cy="152400"/>
          </a:xfrm>
          <a:prstGeom prst="rect">
            <a:avLst/>
          </a:prstGeom>
          <a:solidFill>
            <a:srgbClr val="FFD100"/>
          </a:solidFill>
          <a:ln w="12700">
            <a:miter lim="400000"/>
          </a:ln>
        </p:spPr>
        <p:txBody>
          <a:bodyPr lIns="0" tIns="0" rIns="0" bIns="0" anchor="ctr"/>
          <a:lstStyle/>
          <a:p>
            <a:pPr>
              <a:defRPr sz="3200" b="0">
                <a:solidFill>
                  <a:srgbClr val="FFFFFF"/>
                </a:solidFill>
                <a:latin typeface="+mn-lt"/>
                <a:ea typeface="+mn-ea"/>
                <a:cs typeface="+mn-cs"/>
                <a:sym typeface="Helvetica Neue Medium" panose="02000503000000020004"/>
              </a:defRPr>
            </a:pPr>
            <a:endParaRPr sz="2400">
              <a:latin typeface="+mn-lt"/>
              <a:ea typeface="+mn-ea"/>
              <a:cs typeface="+mn-cs"/>
              <a:sym typeface="+mn-lt"/>
            </a:endParaRPr>
          </a:p>
        </p:txBody>
      </p:sp>
      <p:sp>
        <p:nvSpPr>
          <p:cNvPr id="7" name="文本占位符 11"/>
          <p:cNvSpPr txBox="1"/>
          <p:nvPr/>
        </p:nvSpPr>
        <p:spPr>
          <a:xfrm>
            <a:off x="10423465" y="6292859"/>
            <a:ext cx="1438596" cy="335748"/>
          </a:xfrm>
          <a:prstGeom prst="rect">
            <a:avLst/>
          </a:prstGeom>
        </p:spPr>
        <p:txBody>
          <a:bodyPr wrap="none" anchor="ctr"/>
          <a:lstStyle>
            <a:lvl1pPr marL="0" indent="0" algn="r" defTabSz="685800" rtl="0" eaLnBrk="1" latinLnBrk="0" hangingPunct="1">
              <a:lnSpc>
                <a:spcPct val="90000"/>
              </a:lnSpc>
              <a:spcBef>
                <a:spcPts val="750"/>
              </a:spcBef>
              <a:buFont typeface="Arial" panose="020B0704020202020204" pitchFamily="34" charset="0"/>
              <a:buNone/>
              <a:defRPr sz="1000" b="0" i="0" kern="1200">
                <a:solidFill>
                  <a:schemeClr val="tx1"/>
                </a:solidFill>
                <a:latin typeface="微软雅黑" charset="-122"/>
                <a:ea typeface="微软雅黑" charset="-122"/>
                <a:cs typeface="+mn-cs"/>
              </a:defRPr>
            </a:lvl1pPr>
            <a:lvl2pPr marL="514350" indent="-171450" algn="l" defTabSz="685800" rtl="0" eaLnBrk="1" latinLnBrk="0" hangingPunct="1">
              <a:lnSpc>
                <a:spcPct val="90000"/>
              </a:lnSpc>
              <a:spcBef>
                <a:spcPts val="375"/>
              </a:spcBef>
              <a:buFont typeface="Arial" panose="020B07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7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9pPr>
          </a:lstStyle>
          <a:p>
            <a:fld id="{7129552A-27AA-43EB-AE34-8E0530A35821}" type="slidenum">
              <a:rPr kumimoji="1" lang="zh-CN" altLang="en-US" sz="1335" smtClean="0">
                <a:latin typeface="+mn-lt"/>
                <a:ea typeface="+mn-ea"/>
                <a:cs typeface="+mn-cs"/>
                <a:sym typeface="+mn-lt"/>
              </a:rPr>
            </a:fld>
            <a:endParaRPr kumimoji="1" lang="zh-CN" altLang="en-US" sz="1335" dirty="0">
              <a:latin typeface="+mn-lt"/>
              <a:ea typeface="+mn-ea"/>
              <a:cs typeface="+mn-cs"/>
              <a:sym typeface="+mn-lt"/>
            </a:endParaRPr>
          </a:p>
        </p:txBody>
      </p:sp>
      <p:pic>
        <p:nvPicPr>
          <p:cNvPr id="9" name="图片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70065" y="453899"/>
            <a:ext cx="1185655" cy="429612"/>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tags" Target="../tags/tag20.xml"/><Relationship Id="rId4" Type="http://schemas.openxmlformats.org/officeDocument/2006/relationships/image" Target="../media/image3.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1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7" Type="http://schemas.openxmlformats.org/officeDocument/2006/relationships/notesSlide" Target="../notesSlides/notesSlide10.xml"/><Relationship Id="rId36" Type="http://schemas.openxmlformats.org/officeDocument/2006/relationships/slideLayout" Target="../slideLayouts/slideLayout16.xml"/><Relationship Id="rId35" Type="http://schemas.openxmlformats.org/officeDocument/2006/relationships/image" Target="../media/image50.GIF"/><Relationship Id="rId34" Type="http://schemas.openxmlformats.org/officeDocument/2006/relationships/image" Target="../media/image49.GIF"/><Relationship Id="rId33" Type="http://schemas.openxmlformats.org/officeDocument/2006/relationships/image" Target="../media/image48.GIF"/><Relationship Id="rId32" Type="http://schemas.openxmlformats.org/officeDocument/2006/relationships/image" Target="../media/image47.jpeg"/><Relationship Id="rId31" Type="http://schemas.openxmlformats.org/officeDocument/2006/relationships/tags" Target="../tags/tag186.xml"/><Relationship Id="rId30" Type="http://schemas.openxmlformats.org/officeDocument/2006/relationships/image" Target="../media/image46.jpeg"/><Relationship Id="rId3" Type="http://schemas.openxmlformats.org/officeDocument/2006/relationships/tags" Target="../tags/tag161.xml"/><Relationship Id="rId29" Type="http://schemas.openxmlformats.org/officeDocument/2006/relationships/tags" Target="../tags/tag185.xml"/><Relationship Id="rId28" Type="http://schemas.openxmlformats.org/officeDocument/2006/relationships/tags" Target="../tags/tag184.xml"/><Relationship Id="rId27" Type="http://schemas.openxmlformats.org/officeDocument/2006/relationships/tags" Target="../tags/tag183.xml"/><Relationship Id="rId26" Type="http://schemas.openxmlformats.org/officeDocument/2006/relationships/tags" Target="../tags/tag182.xml"/><Relationship Id="rId25" Type="http://schemas.openxmlformats.org/officeDocument/2006/relationships/tags" Target="../tags/tag181.xml"/><Relationship Id="rId24" Type="http://schemas.openxmlformats.org/officeDocument/2006/relationships/tags" Target="../tags/tag180.xml"/><Relationship Id="rId23" Type="http://schemas.openxmlformats.org/officeDocument/2006/relationships/tags" Target="../tags/tag179.xml"/><Relationship Id="rId22" Type="http://schemas.openxmlformats.org/officeDocument/2006/relationships/tags" Target="../tags/tag178.xml"/><Relationship Id="rId21" Type="http://schemas.openxmlformats.org/officeDocument/2006/relationships/tags" Target="../tags/tag177.xml"/><Relationship Id="rId20" Type="http://schemas.openxmlformats.org/officeDocument/2006/relationships/tags" Target="../tags/tag176.xml"/><Relationship Id="rId2" Type="http://schemas.openxmlformats.org/officeDocument/2006/relationships/tags" Target="../tags/tag160.xml"/><Relationship Id="rId19" Type="http://schemas.openxmlformats.org/officeDocument/2006/relationships/tags" Target="../tags/tag175.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image" Target="../media/image45.png"/><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tags" Target="../tags/tag159.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6.xml"/><Relationship Id="rId6" Type="http://schemas.openxmlformats.org/officeDocument/2006/relationships/tags" Target="../tags/tag191.xml"/><Relationship Id="rId5" Type="http://schemas.openxmlformats.org/officeDocument/2006/relationships/image" Target="../media/image51.png"/><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12.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image" Target="../media/image8.png"/><Relationship Id="rId4" Type="http://schemas.openxmlformats.org/officeDocument/2006/relationships/tags" Target="../tags/tag195.xml"/><Relationship Id="rId36" Type="http://schemas.openxmlformats.org/officeDocument/2006/relationships/notesSlide" Target="../notesSlides/notesSlide12.xml"/><Relationship Id="rId35" Type="http://schemas.openxmlformats.org/officeDocument/2006/relationships/slideLayout" Target="../slideLayouts/slideLayout16.xml"/><Relationship Id="rId34" Type="http://schemas.openxmlformats.org/officeDocument/2006/relationships/tags" Target="../tags/tag217.xml"/><Relationship Id="rId33" Type="http://schemas.openxmlformats.org/officeDocument/2006/relationships/tags" Target="../tags/tag216.xml"/><Relationship Id="rId32" Type="http://schemas.openxmlformats.org/officeDocument/2006/relationships/tags" Target="../tags/tag215.xml"/><Relationship Id="rId31" Type="http://schemas.openxmlformats.org/officeDocument/2006/relationships/tags" Target="../tags/tag214.xml"/><Relationship Id="rId30" Type="http://schemas.openxmlformats.org/officeDocument/2006/relationships/tags" Target="../tags/tag213.xml"/><Relationship Id="rId3" Type="http://schemas.openxmlformats.org/officeDocument/2006/relationships/tags" Target="../tags/tag194.xml"/><Relationship Id="rId29" Type="http://schemas.openxmlformats.org/officeDocument/2006/relationships/tags" Target="../tags/tag212.xml"/><Relationship Id="rId28" Type="http://schemas.openxmlformats.org/officeDocument/2006/relationships/tags" Target="../tags/tag211.xml"/><Relationship Id="rId27" Type="http://schemas.openxmlformats.org/officeDocument/2006/relationships/image" Target="../media/image58.png"/><Relationship Id="rId26" Type="http://schemas.openxmlformats.org/officeDocument/2006/relationships/tags" Target="../tags/tag210.xml"/><Relationship Id="rId25" Type="http://schemas.openxmlformats.org/officeDocument/2006/relationships/tags" Target="../tags/tag209.xml"/><Relationship Id="rId24" Type="http://schemas.openxmlformats.org/officeDocument/2006/relationships/tags" Target="../tags/tag208.xml"/><Relationship Id="rId23" Type="http://schemas.openxmlformats.org/officeDocument/2006/relationships/tags" Target="../tags/tag207.xml"/><Relationship Id="rId22" Type="http://schemas.openxmlformats.org/officeDocument/2006/relationships/tags" Target="../tags/tag206.xml"/><Relationship Id="rId21" Type="http://schemas.openxmlformats.org/officeDocument/2006/relationships/tags" Target="../tags/tag205.xml"/><Relationship Id="rId20" Type="http://schemas.openxmlformats.org/officeDocument/2006/relationships/image" Target="../media/image57.png"/><Relationship Id="rId2" Type="http://schemas.openxmlformats.org/officeDocument/2006/relationships/tags" Target="../tags/tag193.xml"/><Relationship Id="rId19" Type="http://schemas.openxmlformats.org/officeDocument/2006/relationships/tags" Target="../tags/tag204.xml"/><Relationship Id="rId18" Type="http://schemas.openxmlformats.org/officeDocument/2006/relationships/image" Target="../media/image56.jpeg"/><Relationship Id="rId17" Type="http://schemas.openxmlformats.org/officeDocument/2006/relationships/image" Target="../media/image55.png"/><Relationship Id="rId16" Type="http://schemas.openxmlformats.org/officeDocument/2006/relationships/tags" Target="../tags/tag203.xml"/><Relationship Id="rId15" Type="http://schemas.openxmlformats.org/officeDocument/2006/relationships/image" Target="../media/image54.png"/><Relationship Id="rId14" Type="http://schemas.openxmlformats.org/officeDocument/2006/relationships/tags" Target="../tags/tag202.xml"/><Relationship Id="rId13" Type="http://schemas.openxmlformats.org/officeDocument/2006/relationships/image" Target="../media/image53.png"/><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image" Target="../media/image52.png"/><Relationship Id="rId1" Type="http://schemas.openxmlformats.org/officeDocument/2006/relationships/tags" Target="../tags/tag192.xml"/></Relationships>
</file>

<file path=ppt/slides/_rels/slide13.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0" Type="http://schemas.openxmlformats.org/officeDocument/2006/relationships/notesSlide" Target="../notesSlides/notesSlide13.xml"/><Relationship Id="rId4" Type="http://schemas.openxmlformats.org/officeDocument/2006/relationships/tags" Target="../tags/tag221.xml"/><Relationship Id="rId39" Type="http://schemas.openxmlformats.org/officeDocument/2006/relationships/slideLayout" Target="../slideLayouts/slideLayout16.xml"/><Relationship Id="rId38" Type="http://schemas.openxmlformats.org/officeDocument/2006/relationships/image" Target="../media/image8.png"/><Relationship Id="rId37" Type="http://schemas.openxmlformats.org/officeDocument/2006/relationships/tags" Target="../tags/tag252.xml"/><Relationship Id="rId36" Type="http://schemas.openxmlformats.org/officeDocument/2006/relationships/tags" Target="../tags/tag251.xml"/><Relationship Id="rId35" Type="http://schemas.openxmlformats.org/officeDocument/2006/relationships/tags" Target="../tags/tag250.xml"/><Relationship Id="rId34" Type="http://schemas.openxmlformats.org/officeDocument/2006/relationships/tags" Target="../tags/tag249.xml"/><Relationship Id="rId33" Type="http://schemas.openxmlformats.org/officeDocument/2006/relationships/tags" Target="../tags/tag248.xml"/><Relationship Id="rId32" Type="http://schemas.openxmlformats.org/officeDocument/2006/relationships/tags" Target="../tags/tag247.xml"/><Relationship Id="rId31" Type="http://schemas.openxmlformats.org/officeDocument/2006/relationships/tags" Target="../tags/tag246.xml"/><Relationship Id="rId30" Type="http://schemas.openxmlformats.org/officeDocument/2006/relationships/tags" Target="../tags/tag245.xml"/><Relationship Id="rId3" Type="http://schemas.openxmlformats.org/officeDocument/2006/relationships/tags" Target="../tags/tag220.xml"/><Relationship Id="rId29" Type="http://schemas.openxmlformats.org/officeDocument/2006/relationships/image" Target="../media/image60.png"/><Relationship Id="rId28" Type="http://schemas.openxmlformats.org/officeDocument/2006/relationships/tags" Target="../tags/tag244.xml"/><Relationship Id="rId27" Type="http://schemas.openxmlformats.org/officeDocument/2006/relationships/tags" Target="../tags/tag243.xml"/><Relationship Id="rId26" Type="http://schemas.openxmlformats.org/officeDocument/2006/relationships/tags" Target="../tags/tag242.xml"/><Relationship Id="rId25" Type="http://schemas.openxmlformats.org/officeDocument/2006/relationships/tags" Target="../tags/tag241.xml"/><Relationship Id="rId24" Type="http://schemas.openxmlformats.org/officeDocument/2006/relationships/tags" Target="../tags/tag240.xml"/><Relationship Id="rId23" Type="http://schemas.openxmlformats.org/officeDocument/2006/relationships/tags" Target="../tags/tag239.xml"/><Relationship Id="rId22" Type="http://schemas.openxmlformats.org/officeDocument/2006/relationships/tags" Target="../tags/tag238.xml"/><Relationship Id="rId21" Type="http://schemas.openxmlformats.org/officeDocument/2006/relationships/tags" Target="../tags/tag237.xml"/><Relationship Id="rId20" Type="http://schemas.openxmlformats.org/officeDocument/2006/relationships/tags" Target="../tags/tag236.xml"/><Relationship Id="rId2" Type="http://schemas.openxmlformats.org/officeDocument/2006/relationships/tags" Target="../tags/tag219.xml"/><Relationship Id="rId19" Type="http://schemas.openxmlformats.org/officeDocument/2006/relationships/tags" Target="../tags/tag235.xml"/><Relationship Id="rId18" Type="http://schemas.openxmlformats.org/officeDocument/2006/relationships/tags" Target="../tags/tag234.xml"/><Relationship Id="rId17" Type="http://schemas.openxmlformats.org/officeDocument/2006/relationships/tags" Target="../tags/tag233.xml"/><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image" Target="../media/image59.png"/><Relationship Id="rId10" Type="http://schemas.openxmlformats.org/officeDocument/2006/relationships/tags" Target="../tags/tag227.xml"/><Relationship Id="rId1" Type="http://schemas.openxmlformats.org/officeDocument/2006/relationships/tags" Target="../tags/tag218.xml"/></Relationships>
</file>

<file path=ppt/slides/_rels/slide1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1" Type="http://schemas.openxmlformats.org/officeDocument/2006/relationships/notesSlide" Target="../notesSlides/notesSlide14.xml"/><Relationship Id="rId20" Type="http://schemas.openxmlformats.org/officeDocument/2006/relationships/slideLayout" Target="../slideLayouts/slideLayout16.xml"/><Relationship Id="rId2" Type="http://schemas.openxmlformats.org/officeDocument/2006/relationships/tags" Target="../tags/tag254.xml"/><Relationship Id="rId19" Type="http://schemas.openxmlformats.org/officeDocument/2006/relationships/tags" Target="../tags/tag267.xml"/><Relationship Id="rId18" Type="http://schemas.openxmlformats.org/officeDocument/2006/relationships/tags" Target="../tags/tag266.xml"/><Relationship Id="rId17" Type="http://schemas.openxmlformats.org/officeDocument/2006/relationships/tags" Target="../tags/tag265.xml"/><Relationship Id="rId16" Type="http://schemas.openxmlformats.org/officeDocument/2006/relationships/tags" Target="../tags/tag264.xml"/><Relationship Id="rId15" Type="http://schemas.openxmlformats.org/officeDocument/2006/relationships/image" Target="../media/image63.png"/><Relationship Id="rId14" Type="http://schemas.openxmlformats.org/officeDocument/2006/relationships/tags" Target="../tags/tag263.xml"/><Relationship Id="rId13" Type="http://schemas.openxmlformats.org/officeDocument/2006/relationships/image" Target="../media/image62.png"/><Relationship Id="rId12" Type="http://schemas.openxmlformats.org/officeDocument/2006/relationships/tags" Target="../tags/tag262.xml"/><Relationship Id="rId11" Type="http://schemas.openxmlformats.org/officeDocument/2006/relationships/image" Target="../media/image61.png"/><Relationship Id="rId10" Type="http://schemas.openxmlformats.org/officeDocument/2006/relationships/tags" Target="../tags/tag261.xml"/><Relationship Id="rId1" Type="http://schemas.openxmlformats.org/officeDocument/2006/relationships/tags" Target="../tags/tag253.xml"/></Relationships>
</file>

<file path=ppt/slides/_rels/slide15.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image" Target="../media/image8.png"/><Relationship Id="rId3" Type="http://schemas.openxmlformats.org/officeDocument/2006/relationships/tags" Target="../tags/tag270.xml"/><Relationship Id="rId2" Type="http://schemas.openxmlformats.org/officeDocument/2006/relationships/tags" Target="../tags/tag269.xml"/><Relationship Id="rId19" Type="http://schemas.openxmlformats.org/officeDocument/2006/relationships/notesSlide" Target="../notesSlides/notesSlide15.xml"/><Relationship Id="rId18" Type="http://schemas.openxmlformats.org/officeDocument/2006/relationships/slideLayout" Target="../slideLayouts/slideLayout16.xml"/><Relationship Id="rId17" Type="http://schemas.openxmlformats.org/officeDocument/2006/relationships/tags" Target="../tags/tag281.xml"/><Relationship Id="rId16" Type="http://schemas.openxmlformats.org/officeDocument/2006/relationships/tags" Target="../tags/tag280.xml"/><Relationship Id="rId15" Type="http://schemas.openxmlformats.org/officeDocument/2006/relationships/tags" Target="../tags/tag279.xml"/><Relationship Id="rId14" Type="http://schemas.openxmlformats.org/officeDocument/2006/relationships/tags" Target="../tags/tag278.xml"/><Relationship Id="rId13" Type="http://schemas.openxmlformats.org/officeDocument/2006/relationships/image" Target="../media/image65.png"/><Relationship Id="rId12" Type="http://schemas.openxmlformats.org/officeDocument/2006/relationships/tags" Target="../tags/tag277.xml"/><Relationship Id="rId11" Type="http://schemas.openxmlformats.org/officeDocument/2006/relationships/image" Target="../media/image64.png"/><Relationship Id="rId10" Type="http://schemas.openxmlformats.org/officeDocument/2006/relationships/tags" Target="../tags/tag276.xml"/><Relationship Id="rId1" Type="http://schemas.openxmlformats.org/officeDocument/2006/relationships/tags" Target="../tags/tag268.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6.xml"/><Relationship Id="rId6" Type="http://schemas.openxmlformats.org/officeDocument/2006/relationships/tags" Target="../tags/tag286.xml"/><Relationship Id="rId5" Type="http://schemas.openxmlformats.org/officeDocument/2006/relationships/image" Target="../media/image66.png"/><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17.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tags" Target="../tags/tag292.xml"/><Relationship Id="rId6" Type="http://schemas.openxmlformats.org/officeDocument/2006/relationships/tags" Target="../tags/tag291.xml"/><Relationship Id="rId50" Type="http://schemas.openxmlformats.org/officeDocument/2006/relationships/notesSlide" Target="../notesSlides/notesSlide17.xml"/><Relationship Id="rId5" Type="http://schemas.openxmlformats.org/officeDocument/2006/relationships/tags" Target="../tags/tag290.xml"/><Relationship Id="rId49" Type="http://schemas.openxmlformats.org/officeDocument/2006/relationships/slideLayout" Target="../slideLayouts/slideLayout16.xml"/><Relationship Id="rId48" Type="http://schemas.openxmlformats.org/officeDocument/2006/relationships/tags" Target="../tags/tag326.xml"/><Relationship Id="rId47" Type="http://schemas.openxmlformats.org/officeDocument/2006/relationships/tags" Target="../tags/tag325.xml"/><Relationship Id="rId46" Type="http://schemas.openxmlformats.org/officeDocument/2006/relationships/tags" Target="../tags/tag324.xml"/><Relationship Id="rId45" Type="http://schemas.openxmlformats.org/officeDocument/2006/relationships/image" Target="../media/image73.png"/><Relationship Id="rId44" Type="http://schemas.openxmlformats.org/officeDocument/2006/relationships/tags" Target="../tags/tag323.xml"/><Relationship Id="rId43" Type="http://schemas.openxmlformats.org/officeDocument/2006/relationships/tags" Target="../tags/tag322.xml"/><Relationship Id="rId42" Type="http://schemas.openxmlformats.org/officeDocument/2006/relationships/tags" Target="../tags/tag321.xml"/><Relationship Id="rId41" Type="http://schemas.openxmlformats.org/officeDocument/2006/relationships/tags" Target="../tags/tag320.xml"/><Relationship Id="rId40" Type="http://schemas.openxmlformats.org/officeDocument/2006/relationships/tags" Target="../tags/tag319.xml"/><Relationship Id="rId4" Type="http://schemas.openxmlformats.org/officeDocument/2006/relationships/image" Target="../media/image8.png"/><Relationship Id="rId39" Type="http://schemas.openxmlformats.org/officeDocument/2006/relationships/tags" Target="../tags/tag318.xml"/><Relationship Id="rId38" Type="http://schemas.openxmlformats.org/officeDocument/2006/relationships/tags" Target="../tags/tag317.xml"/><Relationship Id="rId37" Type="http://schemas.openxmlformats.org/officeDocument/2006/relationships/tags" Target="../tags/tag316.xml"/><Relationship Id="rId36" Type="http://schemas.openxmlformats.org/officeDocument/2006/relationships/tags" Target="../tags/tag315.xml"/><Relationship Id="rId35" Type="http://schemas.openxmlformats.org/officeDocument/2006/relationships/tags" Target="../tags/tag314.xml"/><Relationship Id="rId34" Type="http://schemas.openxmlformats.org/officeDocument/2006/relationships/image" Target="../media/image72.png"/><Relationship Id="rId33" Type="http://schemas.openxmlformats.org/officeDocument/2006/relationships/tags" Target="../tags/tag313.xml"/><Relationship Id="rId32" Type="http://schemas.openxmlformats.org/officeDocument/2006/relationships/tags" Target="../tags/tag312.xml"/><Relationship Id="rId31" Type="http://schemas.openxmlformats.org/officeDocument/2006/relationships/tags" Target="../tags/tag311.xml"/><Relationship Id="rId30" Type="http://schemas.openxmlformats.org/officeDocument/2006/relationships/tags" Target="../tags/tag310.xml"/><Relationship Id="rId3" Type="http://schemas.openxmlformats.org/officeDocument/2006/relationships/tags" Target="../tags/tag289.xml"/><Relationship Id="rId29" Type="http://schemas.openxmlformats.org/officeDocument/2006/relationships/tags" Target="../tags/tag309.xml"/><Relationship Id="rId28" Type="http://schemas.openxmlformats.org/officeDocument/2006/relationships/tags" Target="../tags/tag308.xml"/><Relationship Id="rId27" Type="http://schemas.openxmlformats.org/officeDocument/2006/relationships/tags" Target="../tags/tag307.xml"/><Relationship Id="rId26" Type="http://schemas.openxmlformats.org/officeDocument/2006/relationships/tags" Target="../tags/tag306.xml"/><Relationship Id="rId25" Type="http://schemas.openxmlformats.org/officeDocument/2006/relationships/tags" Target="../tags/tag305.xml"/><Relationship Id="rId24" Type="http://schemas.openxmlformats.org/officeDocument/2006/relationships/tags" Target="../tags/tag304.xml"/><Relationship Id="rId23" Type="http://schemas.openxmlformats.org/officeDocument/2006/relationships/tags" Target="../tags/tag303.xml"/><Relationship Id="rId22" Type="http://schemas.openxmlformats.org/officeDocument/2006/relationships/tags" Target="../tags/tag302.xml"/><Relationship Id="rId21" Type="http://schemas.openxmlformats.org/officeDocument/2006/relationships/tags" Target="../tags/tag301.xml"/><Relationship Id="rId20" Type="http://schemas.openxmlformats.org/officeDocument/2006/relationships/tags" Target="../tags/tag300.xml"/><Relationship Id="rId2" Type="http://schemas.openxmlformats.org/officeDocument/2006/relationships/tags" Target="../tags/tag288.xml"/><Relationship Id="rId19" Type="http://schemas.openxmlformats.org/officeDocument/2006/relationships/tags" Target="../tags/tag299.xml"/><Relationship Id="rId18" Type="http://schemas.openxmlformats.org/officeDocument/2006/relationships/tags" Target="../tags/tag298.xml"/><Relationship Id="rId17" Type="http://schemas.openxmlformats.org/officeDocument/2006/relationships/tags" Target="../tags/tag297.xml"/><Relationship Id="rId16" Type="http://schemas.openxmlformats.org/officeDocument/2006/relationships/tags" Target="../tags/tag296.xml"/><Relationship Id="rId15" Type="http://schemas.openxmlformats.org/officeDocument/2006/relationships/tags" Target="../tags/tag295.xml"/><Relationship Id="rId14" Type="http://schemas.openxmlformats.org/officeDocument/2006/relationships/tags" Target="../tags/tag294.xml"/><Relationship Id="rId13" Type="http://schemas.openxmlformats.org/officeDocument/2006/relationships/image" Target="../media/image71.png"/><Relationship Id="rId12" Type="http://schemas.openxmlformats.org/officeDocument/2006/relationships/tags" Target="../tags/tag293.xml"/><Relationship Id="rId11" Type="http://schemas.openxmlformats.org/officeDocument/2006/relationships/image" Target="../media/image70.png"/><Relationship Id="rId10" Type="http://schemas.openxmlformats.org/officeDocument/2006/relationships/image" Target="../media/image69.png"/><Relationship Id="rId1" Type="http://schemas.openxmlformats.org/officeDocument/2006/relationships/tags" Target="../tags/tag287.xml"/></Relationships>
</file>

<file path=ppt/slides/_rels/slide18.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image" Target="../media/image8.png"/><Relationship Id="rId38" Type="http://schemas.openxmlformats.org/officeDocument/2006/relationships/notesSlide" Target="../notesSlides/notesSlide18.xml"/><Relationship Id="rId37" Type="http://schemas.openxmlformats.org/officeDocument/2006/relationships/slideLayout" Target="../slideLayouts/slideLayout16.xml"/><Relationship Id="rId36" Type="http://schemas.openxmlformats.org/officeDocument/2006/relationships/tags" Target="../tags/tag358.xml"/><Relationship Id="rId35" Type="http://schemas.openxmlformats.org/officeDocument/2006/relationships/tags" Target="../tags/tag357.xml"/><Relationship Id="rId34" Type="http://schemas.openxmlformats.org/officeDocument/2006/relationships/tags" Target="../tags/tag356.xml"/><Relationship Id="rId33" Type="http://schemas.openxmlformats.org/officeDocument/2006/relationships/tags" Target="../tags/tag355.xml"/><Relationship Id="rId32" Type="http://schemas.openxmlformats.org/officeDocument/2006/relationships/tags" Target="../tags/tag354.xml"/><Relationship Id="rId31" Type="http://schemas.openxmlformats.org/officeDocument/2006/relationships/tags" Target="../tags/tag353.xml"/><Relationship Id="rId30" Type="http://schemas.openxmlformats.org/officeDocument/2006/relationships/image" Target="../media/image76.png"/><Relationship Id="rId3" Type="http://schemas.openxmlformats.org/officeDocument/2006/relationships/tags" Target="../tags/tag329.xml"/><Relationship Id="rId29" Type="http://schemas.openxmlformats.org/officeDocument/2006/relationships/tags" Target="../tags/tag352.xml"/><Relationship Id="rId28" Type="http://schemas.openxmlformats.org/officeDocument/2006/relationships/tags" Target="../tags/tag351.xml"/><Relationship Id="rId27" Type="http://schemas.openxmlformats.org/officeDocument/2006/relationships/tags" Target="../tags/tag350.xml"/><Relationship Id="rId26" Type="http://schemas.openxmlformats.org/officeDocument/2006/relationships/tags" Target="../tags/tag349.xml"/><Relationship Id="rId25" Type="http://schemas.openxmlformats.org/officeDocument/2006/relationships/tags" Target="../tags/tag348.xml"/><Relationship Id="rId24" Type="http://schemas.openxmlformats.org/officeDocument/2006/relationships/tags" Target="../tags/tag347.xml"/><Relationship Id="rId23" Type="http://schemas.openxmlformats.org/officeDocument/2006/relationships/tags" Target="../tags/tag346.xml"/><Relationship Id="rId22" Type="http://schemas.openxmlformats.org/officeDocument/2006/relationships/tags" Target="../tags/tag345.xml"/><Relationship Id="rId21" Type="http://schemas.openxmlformats.org/officeDocument/2006/relationships/tags" Target="../tags/tag344.xml"/><Relationship Id="rId20" Type="http://schemas.openxmlformats.org/officeDocument/2006/relationships/tags" Target="../tags/tag343.xml"/><Relationship Id="rId2" Type="http://schemas.openxmlformats.org/officeDocument/2006/relationships/tags" Target="../tags/tag328.xml"/><Relationship Id="rId19" Type="http://schemas.openxmlformats.org/officeDocument/2006/relationships/tags" Target="../tags/tag342.xml"/><Relationship Id="rId18" Type="http://schemas.openxmlformats.org/officeDocument/2006/relationships/tags" Target="../tags/tag341.xml"/><Relationship Id="rId17" Type="http://schemas.openxmlformats.org/officeDocument/2006/relationships/tags" Target="../tags/tag340.xml"/><Relationship Id="rId16" Type="http://schemas.openxmlformats.org/officeDocument/2006/relationships/tags" Target="../tags/tag339.xml"/><Relationship Id="rId15" Type="http://schemas.openxmlformats.org/officeDocument/2006/relationships/image" Target="../media/image75.png"/><Relationship Id="rId14" Type="http://schemas.openxmlformats.org/officeDocument/2006/relationships/image" Target="../media/image74.png"/><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tags" Target="../tags/tag327.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s>
</file>

<file path=ppt/slides/_rels/slide2.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6" Type="http://schemas.openxmlformats.org/officeDocument/2006/relationships/notesSlide" Target="../notesSlides/notesSlide2.xml"/><Relationship Id="rId15" Type="http://schemas.openxmlformats.org/officeDocument/2006/relationships/slideLayout" Target="../slideLayouts/slideLayout16.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20.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tags" Target="../tags/tag370.xml"/><Relationship Id="rId7" Type="http://schemas.openxmlformats.org/officeDocument/2006/relationships/tags" Target="../tags/tag369.xml"/><Relationship Id="rId6" Type="http://schemas.openxmlformats.org/officeDocument/2006/relationships/tags" Target="../tags/tag368.xml"/><Relationship Id="rId5" Type="http://schemas.openxmlformats.org/officeDocument/2006/relationships/tags" Target="../tags/tag367.xml"/><Relationship Id="rId44" Type="http://schemas.openxmlformats.org/officeDocument/2006/relationships/notesSlide" Target="../notesSlides/notesSlide20.xml"/><Relationship Id="rId43" Type="http://schemas.openxmlformats.org/officeDocument/2006/relationships/slideLayout" Target="../slideLayouts/slideLayout16.xml"/><Relationship Id="rId42" Type="http://schemas.openxmlformats.org/officeDocument/2006/relationships/tags" Target="../tags/tag400.xml"/><Relationship Id="rId41" Type="http://schemas.openxmlformats.org/officeDocument/2006/relationships/tags" Target="../tags/tag399.xml"/><Relationship Id="rId40" Type="http://schemas.openxmlformats.org/officeDocument/2006/relationships/tags" Target="../tags/tag398.xml"/><Relationship Id="rId4" Type="http://schemas.openxmlformats.org/officeDocument/2006/relationships/image" Target="../media/image8.png"/><Relationship Id="rId39" Type="http://schemas.openxmlformats.org/officeDocument/2006/relationships/tags" Target="../tags/tag397.xml"/><Relationship Id="rId38" Type="http://schemas.openxmlformats.org/officeDocument/2006/relationships/tags" Target="../tags/tag396.xml"/><Relationship Id="rId37" Type="http://schemas.openxmlformats.org/officeDocument/2006/relationships/tags" Target="../tags/tag395.xml"/><Relationship Id="rId36" Type="http://schemas.openxmlformats.org/officeDocument/2006/relationships/tags" Target="../tags/tag394.xml"/><Relationship Id="rId35" Type="http://schemas.openxmlformats.org/officeDocument/2006/relationships/tags" Target="../tags/tag393.xml"/><Relationship Id="rId34" Type="http://schemas.openxmlformats.org/officeDocument/2006/relationships/tags" Target="../tags/tag392.xml"/><Relationship Id="rId33" Type="http://schemas.openxmlformats.org/officeDocument/2006/relationships/tags" Target="../tags/tag391.xml"/><Relationship Id="rId32" Type="http://schemas.openxmlformats.org/officeDocument/2006/relationships/tags" Target="../tags/tag390.xml"/><Relationship Id="rId31" Type="http://schemas.openxmlformats.org/officeDocument/2006/relationships/tags" Target="../tags/tag389.xml"/><Relationship Id="rId30" Type="http://schemas.openxmlformats.org/officeDocument/2006/relationships/image" Target="../media/image81.png"/><Relationship Id="rId3" Type="http://schemas.openxmlformats.org/officeDocument/2006/relationships/tags" Target="../tags/tag366.xml"/><Relationship Id="rId29" Type="http://schemas.openxmlformats.org/officeDocument/2006/relationships/tags" Target="../tags/tag388.xml"/><Relationship Id="rId28" Type="http://schemas.openxmlformats.org/officeDocument/2006/relationships/tags" Target="../tags/tag387.xml"/><Relationship Id="rId27" Type="http://schemas.openxmlformats.org/officeDocument/2006/relationships/tags" Target="../tags/tag386.xml"/><Relationship Id="rId26" Type="http://schemas.openxmlformats.org/officeDocument/2006/relationships/tags" Target="../tags/tag385.xml"/><Relationship Id="rId25" Type="http://schemas.openxmlformats.org/officeDocument/2006/relationships/tags" Target="../tags/tag384.xml"/><Relationship Id="rId24" Type="http://schemas.openxmlformats.org/officeDocument/2006/relationships/tags" Target="../tags/tag383.xml"/><Relationship Id="rId23" Type="http://schemas.openxmlformats.org/officeDocument/2006/relationships/tags" Target="../tags/tag382.xml"/><Relationship Id="rId22" Type="http://schemas.openxmlformats.org/officeDocument/2006/relationships/tags" Target="../tags/tag381.xml"/><Relationship Id="rId21" Type="http://schemas.openxmlformats.org/officeDocument/2006/relationships/tags" Target="../tags/tag380.xml"/><Relationship Id="rId20" Type="http://schemas.openxmlformats.org/officeDocument/2006/relationships/tags" Target="../tags/tag379.xml"/><Relationship Id="rId2" Type="http://schemas.openxmlformats.org/officeDocument/2006/relationships/tags" Target="../tags/tag365.xml"/><Relationship Id="rId19" Type="http://schemas.openxmlformats.org/officeDocument/2006/relationships/tags" Target="../tags/tag378.xml"/><Relationship Id="rId18" Type="http://schemas.openxmlformats.org/officeDocument/2006/relationships/image" Target="../media/image80.png"/><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image" Target="../media/image79.png"/><Relationship Id="rId12" Type="http://schemas.openxmlformats.org/officeDocument/2006/relationships/tags" Target="../tags/tag373.xml"/><Relationship Id="rId11" Type="http://schemas.openxmlformats.org/officeDocument/2006/relationships/tags" Target="../tags/tag372.xml"/><Relationship Id="rId10" Type="http://schemas.openxmlformats.org/officeDocument/2006/relationships/image" Target="../media/image78.jpeg"/><Relationship Id="rId1" Type="http://schemas.openxmlformats.org/officeDocument/2006/relationships/tags" Target="../tags/tag364.xml"/></Relationships>
</file>

<file path=ppt/slides/_rels/slide21.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image" Target="../media/image82.png"/><Relationship Id="rId7" Type="http://schemas.openxmlformats.org/officeDocument/2006/relationships/tags" Target="../tags/tag406.xml"/><Relationship Id="rId6" Type="http://schemas.openxmlformats.org/officeDocument/2006/relationships/tags" Target="../tags/tag405.xml"/><Relationship Id="rId52" Type="http://schemas.openxmlformats.org/officeDocument/2006/relationships/notesSlide" Target="../notesSlides/notesSlide21.xml"/><Relationship Id="rId51" Type="http://schemas.openxmlformats.org/officeDocument/2006/relationships/slideLayout" Target="../slideLayouts/slideLayout16.xml"/><Relationship Id="rId50" Type="http://schemas.openxmlformats.org/officeDocument/2006/relationships/tags" Target="../tags/tag432.xml"/><Relationship Id="rId5" Type="http://schemas.openxmlformats.org/officeDocument/2006/relationships/tags" Target="../tags/tag404.xml"/><Relationship Id="rId49" Type="http://schemas.openxmlformats.org/officeDocument/2006/relationships/tags" Target="../tags/tag431.xml"/><Relationship Id="rId48" Type="http://schemas.openxmlformats.org/officeDocument/2006/relationships/image" Target="../media/image98.png"/><Relationship Id="rId47" Type="http://schemas.openxmlformats.org/officeDocument/2006/relationships/tags" Target="../tags/tag430.xml"/><Relationship Id="rId46" Type="http://schemas.openxmlformats.org/officeDocument/2006/relationships/tags" Target="../tags/tag429.xml"/><Relationship Id="rId45" Type="http://schemas.openxmlformats.org/officeDocument/2006/relationships/image" Target="../media/image97.png"/><Relationship Id="rId44" Type="http://schemas.openxmlformats.org/officeDocument/2006/relationships/tags" Target="../tags/tag428.xml"/><Relationship Id="rId43" Type="http://schemas.openxmlformats.org/officeDocument/2006/relationships/tags" Target="../tags/tag427.xml"/><Relationship Id="rId42" Type="http://schemas.openxmlformats.org/officeDocument/2006/relationships/image" Target="../media/image96.png"/><Relationship Id="rId41" Type="http://schemas.openxmlformats.org/officeDocument/2006/relationships/tags" Target="../tags/tag426.xml"/><Relationship Id="rId40" Type="http://schemas.openxmlformats.org/officeDocument/2006/relationships/tags" Target="../tags/tag425.xml"/><Relationship Id="rId4" Type="http://schemas.openxmlformats.org/officeDocument/2006/relationships/image" Target="../media/image8.png"/><Relationship Id="rId39" Type="http://schemas.openxmlformats.org/officeDocument/2006/relationships/image" Target="../media/image95.png"/><Relationship Id="rId38" Type="http://schemas.openxmlformats.org/officeDocument/2006/relationships/tags" Target="../tags/tag424.xml"/><Relationship Id="rId37" Type="http://schemas.openxmlformats.org/officeDocument/2006/relationships/tags" Target="../tags/tag423.xml"/><Relationship Id="rId36" Type="http://schemas.openxmlformats.org/officeDocument/2006/relationships/tags" Target="../tags/tag422.xml"/><Relationship Id="rId35" Type="http://schemas.openxmlformats.org/officeDocument/2006/relationships/image" Target="../media/image94.png"/><Relationship Id="rId34" Type="http://schemas.openxmlformats.org/officeDocument/2006/relationships/tags" Target="../tags/tag421.xml"/><Relationship Id="rId33" Type="http://schemas.openxmlformats.org/officeDocument/2006/relationships/image" Target="../media/image93.png"/><Relationship Id="rId32" Type="http://schemas.openxmlformats.org/officeDocument/2006/relationships/tags" Target="../tags/tag420.xml"/><Relationship Id="rId31" Type="http://schemas.openxmlformats.org/officeDocument/2006/relationships/tags" Target="../tags/tag419.xml"/><Relationship Id="rId30" Type="http://schemas.openxmlformats.org/officeDocument/2006/relationships/tags" Target="../tags/tag418.xml"/><Relationship Id="rId3" Type="http://schemas.openxmlformats.org/officeDocument/2006/relationships/tags" Target="../tags/tag403.xml"/><Relationship Id="rId29" Type="http://schemas.openxmlformats.org/officeDocument/2006/relationships/image" Target="../media/image92.png"/><Relationship Id="rId28" Type="http://schemas.openxmlformats.org/officeDocument/2006/relationships/tags" Target="../tags/tag417.xml"/><Relationship Id="rId27" Type="http://schemas.openxmlformats.org/officeDocument/2006/relationships/image" Target="../media/image91.png"/><Relationship Id="rId26" Type="http://schemas.openxmlformats.org/officeDocument/2006/relationships/tags" Target="../tags/tag416.xml"/><Relationship Id="rId25" Type="http://schemas.openxmlformats.org/officeDocument/2006/relationships/image" Target="../media/image90.png"/><Relationship Id="rId24" Type="http://schemas.openxmlformats.org/officeDocument/2006/relationships/tags" Target="../tags/tag415.xml"/><Relationship Id="rId23" Type="http://schemas.openxmlformats.org/officeDocument/2006/relationships/image" Target="../media/image89.png"/><Relationship Id="rId22" Type="http://schemas.openxmlformats.org/officeDocument/2006/relationships/tags" Target="../tags/tag414.xml"/><Relationship Id="rId21" Type="http://schemas.openxmlformats.org/officeDocument/2006/relationships/tags" Target="../tags/tag413.xml"/><Relationship Id="rId20" Type="http://schemas.openxmlformats.org/officeDocument/2006/relationships/image" Target="../media/image88.jpeg"/><Relationship Id="rId2" Type="http://schemas.openxmlformats.org/officeDocument/2006/relationships/tags" Target="../tags/tag402.xml"/><Relationship Id="rId19" Type="http://schemas.openxmlformats.org/officeDocument/2006/relationships/tags" Target="../tags/tag412.xml"/><Relationship Id="rId18" Type="http://schemas.openxmlformats.org/officeDocument/2006/relationships/image" Target="../media/image87.png"/><Relationship Id="rId17" Type="http://schemas.openxmlformats.org/officeDocument/2006/relationships/tags" Target="../tags/tag411.xml"/><Relationship Id="rId16" Type="http://schemas.openxmlformats.org/officeDocument/2006/relationships/image" Target="../media/image86.png"/><Relationship Id="rId15" Type="http://schemas.openxmlformats.org/officeDocument/2006/relationships/tags" Target="../tags/tag410.xml"/><Relationship Id="rId14" Type="http://schemas.openxmlformats.org/officeDocument/2006/relationships/image" Target="../media/image85.png"/><Relationship Id="rId13" Type="http://schemas.openxmlformats.org/officeDocument/2006/relationships/tags" Target="../tags/tag409.xml"/><Relationship Id="rId12" Type="http://schemas.openxmlformats.org/officeDocument/2006/relationships/image" Target="../media/image84.png"/><Relationship Id="rId11" Type="http://schemas.openxmlformats.org/officeDocument/2006/relationships/tags" Target="../tags/tag408.xml"/><Relationship Id="rId10" Type="http://schemas.openxmlformats.org/officeDocument/2006/relationships/image" Target="../media/image83.png"/><Relationship Id="rId1" Type="http://schemas.openxmlformats.org/officeDocument/2006/relationships/tags" Target="../tags/tag401.xml"/></Relationships>
</file>

<file path=ppt/slides/_rels/slide22.xml.rels><?xml version="1.0" encoding="UTF-8" standalone="yes"?>
<Relationships xmlns="http://schemas.openxmlformats.org/package/2006/relationships"><Relationship Id="rId9" Type="http://schemas.openxmlformats.org/officeDocument/2006/relationships/image" Target="../media/image100.jpeg"/><Relationship Id="rId8" Type="http://schemas.openxmlformats.org/officeDocument/2006/relationships/image" Target="../media/image99.jpeg"/><Relationship Id="rId7" Type="http://schemas.openxmlformats.org/officeDocument/2006/relationships/image" Target="../media/image8.png"/><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 Id="rId3" Type="http://schemas.openxmlformats.org/officeDocument/2006/relationships/tags" Target="../tags/tag435.xml"/><Relationship Id="rId2" Type="http://schemas.openxmlformats.org/officeDocument/2006/relationships/tags" Target="../tags/tag434.xml"/><Relationship Id="rId14" Type="http://schemas.openxmlformats.org/officeDocument/2006/relationships/notesSlide" Target="../notesSlides/notesSlide22.xml"/><Relationship Id="rId13" Type="http://schemas.openxmlformats.org/officeDocument/2006/relationships/slideLayout" Target="../slideLayouts/slideLayout16.xml"/><Relationship Id="rId12" Type="http://schemas.openxmlformats.org/officeDocument/2006/relationships/image" Target="../media/image102.png"/><Relationship Id="rId11" Type="http://schemas.openxmlformats.org/officeDocument/2006/relationships/tags" Target="../tags/tag439.xml"/><Relationship Id="rId10" Type="http://schemas.openxmlformats.org/officeDocument/2006/relationships/image" Target="../media/image101.GIF"/><Relationship Id="rId1" Type="http://schemas.openxmlformats.org/officeDocument/2006/relationships/tags" Target="../tags/tag433.xml"/></Relationships>
</file>

<file path=ppt/slides/_rels/slide23.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image" Target="../media/image8.png"/><Relationship Id="rId30" Type="http://schemas.openxmlformats.org/officeDocument/2006/relationships/notesSlide" Target="../notesSlides/notesSlide23.xml"/><Relationship Id="rId3" Type="http://schemas.openxmlformats.org/officeDocument/2006/relationships/tags" Target="../tags/tag442.xml"/><Relationship Id="rId29" Type="http://schemas.openxmlformats.org/officeDocument/2006/relationships/slideLayout" Target="../slideLayouts/slideLayout16.xml"/><Relationship Id="rId28" Type="http://schemas.openxmlformats.org/officeDocument/2006/relationships/tags" Target="../tags/tag463.xml"/><Relationship Id="rId27" Type="http://schemas.openxmlformats.org/officeDocument/2006/relationships/tags" Target="../tags/tag462.xml"/><Relationship Id="rId26" Type="http://schemas.openxmlformats.org/officeDocument/2006/relationships/tags" Target="../tags/tag461.xml"/><Relationship Id="rId25" Type="http://schemas.openxmlformats.org/officeDocument/2006/relationships/tags" Target="../tags/tag460.xml"/><Relationship Id="rId24" Type="http://schemas.openxmlformats.org/officeDocument/2006/relationships/tags" Target="../tags/tag459.xml"/><Relationship Id="rId23" Type="http://schemas.openxmlformats.org/officeDocument/2006/relationships/tags" Target="../tags/tag458.xml"/><Relationship Id="rId22" Type="http://schemas.openxmlformats.org/officeDocument/2006/relationships/tags" Target="../tags/tag457.xml"/><Relationship Id="rId21" Type="http://schemas.openxmlformats.org/officeDocument/2006/relationships/tags" Target="../tags/tag456.xml"/><Relationship Id="rId20" Type="http://schemas.openxmlformats.org/officeDocument/2006/relationships/tags" Target="../tags/tag455.xml"/><Relationship Id="rId2" Type="http://schemas.openxmlformats.org/officeDocument/2006/relationships/tags" Target="../tags/tag441.xml"/><Relationship Id="rId19" Type="http://schemas.openxmlformats.org/officeDocument/2006/relationships/tags" Target="../tags/tag454.xml"/><Relationship Id="rId18" Type="http://schemas.openxmlformats.org/officeDocument/2006/relationships/tags" Target="../tags/tag453.xml"/><Relationship Id="rId17" Type="http://schemas.openxmlformats.org/officeDocument/2006/relationships/tags" Target="../tags/tag452.xml"/><Relationship Id="rId16" Type="http://schemas.openxmlformats.org/officeDocument/2006/relationships/tags" Target="../tags/tag451.xml"/><Relationship Id="rId15" Type="http://schemas.openxmlformats.org/officeDocument/2006/relationships/tags" Target="../tags/tag450.xml"/><Relationship Id="rId14" Type="http://schemas.openxmlformats.org/officeDocument/2006/relationships/tags" Target="../tags/tag449.xml"/><Relationship Id="rId13" Type="http://schemas.openxmlformats.org/officeDocument/2006/relationships/image" Target="../media/image105.png"/><Relationship Id="rId12" Type="http://schemas.openxmlformats.org/officeDocument/2006/relationships/image" Target="../media/image104.png"/><Relationship Id="rId11" Type="http://schemas.openxmlformats.org/officeDocument/2006/relationships/image" Target="../media/image103.png"/><Relationship Id="rId10" Type="http://schemas.openxmlformats.org/officeDocument/2006/relationships/tags" Target="../tags/tag448.xml"/><Relationship Id="rId1" Type="http://schemas.openxmlformats.org/officeDocument/2006/relationships/tags" Target="../tags/tag440.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6.xml"/><Relationship Id="rId5" Type="http://schemas.openxmlformats.org/officeDocument/2006/relationships/tags" Target="../tags/tag467.xml"/><Relationship Id="rId4" Type="http://schemas.openxmlformats.org/officeDocument/2006/relationships/image" Target="../media/image8.png"/><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tags" Target="../tags/tag464.xml"/></Relationships>
</file>

<file path=ppt/slides/_rels/slide25.xml.rels><?xml version="1.0" encoding="UTF-8" standalone="yes"?>
<Relationships xmlns="http://schemas.openxmlformats.org/package/2006/relationships"><Relationship Id="rId9" Type="http://schemas.openxmlformats.org/officeDocument/2006/relationships/tags" Target="../tags/tag475.xml"/><Relationship Id="rId8" Type="http://schemas.openxmlformats.org/officeDocument/2006/relationships/tags" Target="../tags/tag474.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image" Target="../media/image8.png"/><Relationship Id="rId3" Type="http://schemas.openxmlformats.org/officeDocument/2006/relationships/tags" Target="../tags/tag470.xml"/><Relationship Id="rId2" Type="http://schemas.openxmlformats.org/officeDocument/2006/relationships/tags" Target="../tags/tag469.xml"/><Relationship Id="rId11" Type="http://schemas.openxmlformats.org/officeDocument/2006/relationships/notesSlide" Target="../notesSlides/notesSlide25.xml"/><Relationship Id="rId10" Type="http://schemas.openxmlformats.org/officeDocument/2006/relationships/slideLayout" Target="../slideLayouts/slideLayout16.xml"/><Relationship Id="rId1" Type="http://schemas.openxmlformats.org/officeDocument/2006/relationships/tags" Target="../tags/tag468.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6.x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image" Target="../media/image8.png"/><Relationship Id="rId3" Type="http://schemas.openxmlformats.org/officeDocument/2006/relationships/tags" Target="../tags/tag478.xml"/><Relationship Id="rId2" Type="http://schemas.openxmlformats.org/officeDocument/2006/relationships/tags" Target="../tags/tag477.xml"/><Relationship Id="rId1" Type="http://schemas.openxmlformats.org/officeDocument/2006/relationships/tags" Target="../tags/tag476.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16.xml"/><Relationship Id="rId7" Type="http://schemas.openxmlformats.org/officeDocument/2006/relationships/image" Target="../media/image106.png"/><Relationship Id="rId6" Type="http://schemas.openxmlformats.org/officeDocument/2006/relationships/tags" Target="../tags/tag485.xml"/><Relationship Id="rId5" Type="http://schemas.openxmlformats.org/officeDocument/2006/relationships/tags" Target="../tags/tag484.xml"/><Relationship Id="rId4" Type="http://schemas.openxmlformats.org/officeDocument/2006/relationships/image" Target="../media/image8.png"/><Relationship Id="rId3" Type="http://schemas.openxmlformats.org/officeDocument/2006/relationships/tags" Target="../tags/tag483.xml"/><Relationship Id="rId2" Type="http://schemas.openxmlformats.org/officeDocument/2006/relationships/tags" Target="../tags/tag482.xml"/><Relationship Id="rId1" Type="http://schemas.openxmlformats.org/officeDocument/2006/relationships/tags" Target="../tags/tag481.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16.xml"/><Relationship Id="rId7" Type="http://schemas.openxmlformats.org/officeDocument/2006/relationships/image" Target="../media/image107.png"/><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image" Target="../media/image8.png"/><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s>
</file>

<file path=ppt/slides/_rels/slide29.xml.rels><?xml version="1.0" encoding="UTF-8" standalone="yes"?>
<Relationships xmlns="http://schemas.openxmlformats.org/package/2006/relationships"><Relationship Id="rId9" Type="http://schemas.openxmlformats.org/officeDocument/2006/relationships/tags" Target="../tags/tag498.xml"/><Relationship Id="rId8" Type="http://schemas.openxmlformats.org/officeDocument/2006/relationships/tags" Target="../tags/tag497.xml"/><Relationship Id="rId7" Type="http://schemas.openxmlformats.org/officeDocument/2006/relationships/tags" Target="../tags/tag496.xml"/><Relationship Id="rId6" Type="http://schemas.openxmlformats.org/officeDocument/2006/relationships/tags" Target="../tags/tag495.xml"/><Relationship Id="rId5" Type="http://schemas.openxmlformats.org/officeDocument/2006/relationships/tags" Target="../tags/tag494.xml"/><Relationship Id="rId4" Type="http://schemas.openxmlformats.org/officeDocument/2006/relationships/image" Target="../media/image8.png"/><Relationship Id="rId3" Type="http://schemas.openxmlformats.org/officeDocument/2006/relationships/tags" Target="../tags/tag493.xml"/><Relationship Id="rId2" Type="http://schemas.openxmlformats.org/officeDocument/2006/relationships/tags" Target="../tags/tag492.xml"/><Relationship Id="rId12" Type="http://schemas.openxmlformats.org/officeDocument/2006/relationships/notesSlide" Target="../notesSlides/notesSlide29.xml"/><Relationship Id="rId11" Type="http://schemas.openxmlformats.org/officeDocument/2006/relationships/slideLayout" Target="../slideLayouts/slideLayout16.xml"/><Relationship Id="rId10" Type="http://schemas.openxmlformats.org/officeDocument/2006/relationships/tags" Target="../tags/tag499.xml"/><Relationship Id="rId1" Type="http://schemas.openxmlformats.org/officeDocument/2006/relationships/tags" Target="../tags/tag491.xml"/></Relationships>
</file>

<file path=ppt/slides/_rels/slide3.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image" Target="../media/image4.png"/><Relationship Id="rId4" Type="http://schemas.openxmlformats.org/officeDocument/2006/relationships/tags" Target="../tags/tag38.xml"/><Relationship Id="rId38" Type="http://schemas.openxmlformats.org/officeDocument/2006/relationships/notesSlide" Target="../notesSlides/notesSlide3.xml"/><Relationship Id="rId37" Type="http://schemas.openxmlformats.org/officeDocument/2006/relationships/slideLayout" Target="../slideLayouts/slideLayout16.xml"/><Relationship Id="rId36" Type="http://schemas.openxmlformats.org/officeDocument/2006/relationships/tags" Target="../tags/tag65.xml"/><Relationship Id="rId35" Type="http://schemas.openxmlformats.org/officeDocument/2006/relationships/tags" Target="../tags/tag64.xml"/><Relationship Id="rId34" Type="http://schemas.openxmlformats.org/officeDocument/2006/relationships/tags" Target="../tags/tag63.xml"/><Relationship Id="rId33" Type="http://schemas.openxmlformats.org/officeDocument/2006/relationships/tags" Target="../tags/tag62.xml"/><Relationship Id="rId32" Type="http://schemas.openxmlformats.org/officeDocument/2006/relationships/tags" Target="../tags/tag61.xml"/><Relationship Id="rId31" Type="http://schemas.openxmlformats.org/officeDocument/2006/relationships/tags" Target="../tags/tag60.xml"/><Relationship Id="rId30" Type="http://schemas.openxmlformats.org/officeDocument/2006/relationships/image" Target="../media/image8.png"/><Relationship Id="rId3" Type="http://schemas.openxmlformats.org/officeDocument/2006/relationships/tags" Target="../tags/tag37.xml"/><Relationship Id="rId29" Type="http://schemas.openxmlformats.org/officeDocument/2006/relationships/tags" Target="../tags/tag59.xml"/><Relationship Id="rId28" Type="http://schemas.openxmlformats.org/officeDocument/2006/relationships/tags" Target="../tags/tag58.xml"/><Relationship Id="rId27" Type="http://schemas.openxmlformats.org/officeDocument/2006/relationships/image" Target="../media/image7.png"/><Relationship Id="rId26" Type="http://schemas.openxmlformats.org/officeDocument/2006/relationships/tags" Target="../tags/tag57.xml"/><Relationship Id="rId25" Type="http://schemas.openxmlformats.org/officeDocument/2006/relationships/image" Target="../media/image6.png"/><Relationship Id="rId24" Type="http://schemas.openxmlformats.org/officeDocument/2006/relationships/tags" Target="../tags/tag56.xml"/><Relationship Id="rId23" Type="http://schemas.openxmlformats.org/officeDocument/2006/relationships/image" Target="../media/image5.jpeg"/><Relationship Id="rId22" Type="http://schemas.openxmlformats.org/officeDocument/2006/relationships/tags" Target="../tags/tag55.xml"/><Relationship Id="rId21" Type="http://schemas.openxmlformats.org/officeDocument/2006/relationships/tags" Target="../tags/tag54.xml"/><Relationship Id="rId20" Type="http://schemas.openxmlformats.org/officeDocument/2006/relationships/tags" Target="../tags/tag53.xml"/><Relationship Id="rId2" Type="http://schemas.openxmlformats.org/officeDocument/2006/relationships/tags" Target="../tags/tag36.xml"/><Relationship Id="rId19" Type="http://schemas.openxmlformats.org/officeDocument/2006/relationships/tags" Target="../tags/tag52.xml"/><Relationship Id="rId18" Type="http://schemas.openxmlformats.org/officeDocument/2006/relationships/tags" Target="../tags/tag51.xml"/><Relationship Id="rId17" Type="http://schemas.openxmlformats.org/officeDocument/2006/relationships/tags" Target="../tags/tag50.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5.xml"/></Relationships>
</file>

<file path=ppt/slides/_rels/slide30.xml.rels><?xml version="1.0" encoding="UTF-8" standalone="yes"?>
<Relationships xmlns="http://schemas.openxmlformats.org/package/2006/relationships"><Relationship Id="rId9" Type="http://schemas.openxmlformats.org/officeDocument/2006/relationships/tags" Target="../tags/tag507.xml"/><Relationship Id="rId8" Type="http://schemas.openxmlformats.org/officeDocument/2006/relationships/tags" Target="../tags/tag506.xml"/><Relationship Id="rId7" Type="http://schemas.openxmlformats.org/officeDocument/2006/relationships/tags" Target="../tags/tag505.xml"/><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image" Target="../media/image8.png"/><Relationship Id="rId3" Type="http://schemas.openxmlformats.org/officeDocument/2006/relationships/tags" Target="../tags/tag502.xml"/><Relationship Id="rId2" Type="http://schemas.openxmlformats.org/officeDocument/2006/relationships/tags" Target="../tags/tag501.xml"/><Relationship Id="rId12" Type="http://schemas.openxmlformats.org/officeDocument/2006/relationships/notesSlide" Target="../notesSlides/notesSlide30.xml"/><Relationship Id="rId11" Type="http://schemas.openxmlformats.org/officeDocument/2006/relationships/slideLayout" Target="../slideLayouts/slideLayout16.xml"/><Relationship Id="rId10" Type="http://schemas.openxmlformats.org/officeDocument/2006/relationships/tags" Target="../tags/tag508.xml"/><Relationship Id="rId1" Type="http://schemas.openxmlformats.org/officeDocument/2006/relationships/tags" Target="../tags/tag500.xml"/></Relationships>
</file>

<file path=ppt/slides/_rels/slide31.xml.rels><?xml version="1.0" encoding="UTF-8" standalone="yes"?>
<Relationships xmlns="http://schemas.openxmlformats.org/package/2006/relationships"><Relationship Id="rId9" Type="http://schemas.openxmlformats.org/officeDocument/2006/relationships/tags" Target="../tags/tag516.xml"/><Relationship Id="rId8" Type="http://schemas.openxmlformats.org/officeDocument/2006/relationships/tags" Target="../tags/tag515.xml"/><Relationship Id="rId7" Type="http://schemas.openxmlformats.org/officeDocument/2006/relationships/tags" Target="../tags/tag514.xml"/><Relationship Id="rId6" Type="http://schemas.openxmlformats.org/officeDocument/2006/relationships/tags" Target="../tags/tag513.xml"/><Relationship Id="rId5" Type="http://schemas.openxmlformats.org/officeDocument/2006/relationships/tags" Target="../tags/tag512.xml"/><Relationship Id="rId4" Type="http://schemas.openxmlformats.org/officeDocument/2006/relationships/image" Target="../media/image8.png"/><Relationship Id="rId3" Type="http://schemas.openxmlformats.org/officeDocument/2006/relationships/tags" Target="../tags/tag511.xml"/><Relationship Id="rId2" Type="http://schemas.openxmlformats.org/officeDocument/2006/relationships/tags" Target="../tags/tag510.xml"/><Relationship Id="rId16" Type="http://schemas.openxmlformats.org/officeDocument/2006/relationships/notesSlide" Target="../notesSlides/notesSlide31.xml"/><Relationship Id="rId15" Type="http://schemas.openxmlformats.org/officeDocument/2006/relationships/slideLayout" Target="../slideLayouts/slideLayout16.xml"/><Relationship Id="rId14" Type="http://schemas.openxmlformats.org/officeDocument/2006/relationships/tags" Target="../tags/tag519.xml"/><Relationship Id="rId13" Type="http://schemas.openxmlformats.org/officeDocument/2006/relationships/tags" Target="../tags/tag518.xml"/><Relationship Id="rId12" Type="http://schemas.openxmlformats.org/officeDocument/2006/relationships/image" Target="../media/image109.png"/><Relationship Id="rId11" Type="http://schemas.openxmlformats.org/officeDocument/2006/relationships/tags" Target="../tags/tag517.xml"/><Relationship Id="rId10" Type="http://schemas.openxmlformats.org/officeDocument/2006/relationships/image" Target="../media/image108.png"/><Relationship Id="rId1" Type="http://schemas.openxmlformats.org/officeDocument/2006/relationships/tags" Target="../tags/tag509.xml"/></Relationships>
</file>

<file path=ppt/slides/_rels/slide32.xml.rels><?xml version="1.0" encoding="UTF-8" standalone="yes"?>
<Relationships xmlns="http://schemas.openxmlformats.org/package/2006/relationships"><Relationship Id="rId9" Type="http://schemas.openxmlformats.org/officeDocument/2006/relationships/tags" Target="../tags/tag526.xml"/><Relationship Id="rId8" Type="http://schemas.openxmlformats.org/officeDocument/2006/relationships/image" Target="../media/image110.png"/><Relationship Id="rId7" Type="http://schemas.openxmlformats.org/officeDocument/2006/relationships/tags" Target="../tags/tag525.xml"/><Relationship Id="rId6" Type="http://schemas.openxmlformats.org/officeDocument/2006/relationships/tags" Target="../tags/tag524.xml"/><Relationship Id="rId5" Type="http://schemas.openxmlformats.org/officeDocument/2006/relationships/tags" Target="../tags/tag523.xml"/><Relationship Id="rId4" Type="http://schemas.openxmlformats.org/officeDocument/2006/relationships/image" Target="../media/image8.png"/><Relationship Id="rId3" Type="http://schemas.openxmlformats.org/officeDocument/2006/relationships/tags" Target="../tags/tag522.xml"/><Relationship Id="rId2" Type="http://schemas.openxmlformats.org/officeDocument/2006/relationships/tags" Target="../tags/tag521.xml"/><Relationship Id="rId16" Type="http://schemas.openxmlformats.org/officeDocument/2006/relationships/notesSlide" Target="../notesSlides/notesSlide32.xml"/><Relationship Id="rId15" Type="http://schemas.openxmlformats.org/officeDocument/2006/relationships/slideLayout" Target="../slideLayouts/slideLayout16.xml"/><Relationship Id="rId14" Type="http://schemas.openxmlformats.org/officeDocument/2006/relationships/image" Target="../media/image113.png"/><Relationship Id="rId13" Type="http://schemas.openxmlformats.org/officeDocument/2006/relationships/tags" Target="../tags/tag528.xml"/><Relationship Id="rId12" Type="http://schemas.openxmlformats.org/officeDocument/2006/relationships/image" Target="../media/image112.png"/><Relationship Id="rId11" Type="http://schemas.openxmlformats.org/officeDocument/2006/relationships/tags" Target="../tags/tag527.xml"/><Relationship Id="rId10" Type="http://schemas.openxmlformats.org/officeDocument/2006/relationships/image" Target="../media/image111.png"/><Relationship Id="rId1" Type="http://schemas.openxmlformats.org/officeDocument/2006/relationships/tags" Target="../tags/tag520.xml"/></Relationships>
</file>

<file path=ppt/slides/_rels/slide33.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image" Target="../media/image114.png"/><Relationship Id="rId7" Type="http://schemas.openxmlformats.org/officeDocument/2006/relationships/tags" Target="../tags/tag534.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image" Target="../media/image8.png"/><Relationship Id="rId3" Type="http://schemas.openxmlformats.org/officeDocument/2006/relationships/tags" Target="../tags/tag531.xml"/><Relationship Id="rId2" Type="http://schemas.openxmlformats.org/officeDocument/2006/relationships/tags" Target="../tags/tag530.xml"/><Relationship Id="rId17" Type="http://schemas.openxmlformats.org/officeDocument/2006/relationships/notesSlide" Target="../notesSlides/notesSlide33.xml"/><Relationship Id="rId16" Type="http://schemas.openxmlformats.org/officeDocument/2006/relationships/slideLayout" Target="../slideLayouts/slideLayout16.xml"/><Relationship Id="rId15" Type="http://schemas.openxmlformats.org/officeDocument/2006/relationships/tags" Target="../tags/tag538.xml"/><Relationship Id="rId14" Type="http://schemas.openxmlformats.org/officeDocument/2006/relationships/image" Target="../media/image117.png"/><Relationship Id="rId13" Type="http://schemas.openxmlformats.org/officeDocument/2006/relationships/tags" Target="../tags/tag537.xml"/><Relationship Id="rId12" Type="http://schemas.openxmlformats.org/officeDocument/2006/relationships/image" Target="../media/image116.png"/><Relationship Id="rId11" Type="http://schemas.openxmlformats.org/officeDocument/2006/relationships/tags" Target="../tags/tag536.xml"/><Relationship Id="rId10" Type="http://schemas.openxmlformats.org/officeDocument/2006/relationships/image" Target="../media/image115.png"/><Relationship Id="rId1" Type="http://schemas.openxmlformats.org/officeDocument/2006/relationships/tags" Target="../tags/tag529.xml"/></Relationships>
</file>

<file path=ppt/slides/_rels/slide34.xml.rels><?xml version="1.0" encoding="UTF-8" standalone="yes"?>
<Relationships xmlns="http://schemas.openxmlformats.org/package/2006/relationships"><Relationship Id="rId9" Type="http://schemas.openxmlformats.org/officeDocument/2006/relationships/tags" Target="../tags/tag545.xml"/><Relationship Id="rId8" Type="http://schemas.openxmlformats.org/officeDocument/2006/relationships/image" Target="../media/image118.png"/><Relationship Id="rId7" Type="http://schemas.openxmlformats.org/officeDocument/2006/relationships/tags" Target="../tags/tag544.xml"/><Relationship Id="rId6" Type="http://schemas.openxmlformats.org/officeDocument/2006/relationships/tags" Target="../tags/tag543.xml"/><Relationship Id="rId5" Type="http://schemas.openxmlformats.org/officeDocument/2006/relationships/tags" Target="../tags/tag542.xml"/><Relationship Id="rId4" Type="http://schemas.openxmlformats.org/officeDocument/2006/relationships/image" Target="../media/image8.png"/><Relationship Id="rId3" Type="http://schemas.openxmlformats.org/officeDocument/2006/relationships/tags" Target="../tags/tag541.xml"/><Relationship Id="rId2" Type="http://schemas.openxmlformats.org/officeDocument/2006/relationships/tags" Target="../tags/tag540.xml"/><Relationship Id="rId16" Type="http://schemas.openxmlformats.org/officeDocument/2006/relationships/notesSlide" Target="../notesSlides/notesSlide34.xml"/><Relationship Id="rId15" Type="http://schemas.openxmlformats.org/officeDocument/2006/relationships/slideLayout" Target="../slideLayouts/slideLayout16.xml"/><Relationship Id="rId14" Type="http://schemas.openxmlformats.org/officeDocument/2006/relationships/image" Target="../media/image121.png"/><Relationship Id="rId13" Type="http://schemas.openxmlformats.org/officeDocument/2006/relationships/tags" Target="../tags/tag547.xml"/><Relationship Id="rId12" Type="http://schemas.openxmlformats.org/officeDocument/2006/relationships/image" Target="../media/image120.png"/><Relationship Id="rId11" Type="http://schemas.openxmlformats.org/officeDocument/2006/relationships/tags" Target="../tags/tag546.xml"/><Relationship Id="rId10" Type="http://schemas.openxmlformats.org/officeDocument/2006/relationships/image" Target="../media/image119.png"/><Relationship Id="rId1" Type="http://schemas.openxmlformats.org/officeDocument/2006/relationships/tags" Target="../tags/tag539.xml"/></Relationships>
</file>

<file path=ppt/slides/_rels/slide35.xml.rels><?xml version="1.0" encoding="UTF-8" standalone="yes"?>
<Relationships xmlns="http://schemas.openxmlformats.org/package/2006/relationships"><Relationship Id="rId9" Type="http://schemas.openxmlformats.org/officeDocument/2006/relationships/tags" Target="../tags/tag554.xml"/><Relationship Id="rId8" Type="http://schemas.openxmlformats.org/officeDocument/2006/relationships/image" Target="../media/image122.png"/><Relationship Id="rId7" Type="http://schemas.openxmlformats.org/officeDocument/2006/relationships/tags" Target="../tags/tag553.xml"/><Relationship Id="rId6" Type="http://schemas.openxmlformats.org/officeDocument/2006/relationships/tags" Target="../tags/tag552.xml"/><Relationship Id="rId5" Type="http://schemas.openxmlformats.org/officeDocument/2006/relationships/tags" Target="../tags/tag551.xml"/><Relationship Id="rId4" Type="http://schemas.openxmlformats.org/officeDocument/2006/relationships/image" Target="../media/image8.png"/><Relationship Id="rId3" Type="http://schemas.openxmlformats.org/officeDocument/2006/relationships/tags" Target="../tags/tag550.xml"/><Relationship Id="rId2" Type="http://schemas.openxmlformats.org/officeDocument/2006/relationships/tags" Target="../tags/tag549.xml"/><Relationship Id="rId16" Type="http://schemas.openxmlformats.org/officeDocument/2006/relationships/notesSlide" Target="../notesSlides/notesSlide35.xml"/><Relationship Id="rId15" Type="http://schemas.openxmlformats.org/officeDocument/2006/relationships/slideLayout" Target="../slideLayouts/slideLayout16.xml"/><Relationship Id="rId14" Type="http://schemas.openxmlformats.org/officeDocument/2006/relationships/image" Target="../media/image125.png"/><Relationship Id="rId13" Type="http://schemas.openxmlformats.org/officeDocument/2006/relationships/tags" Target="../tags/tag556.xml"/><Relationship Id="rId12" Type="http://schemas.openxmlformats.org/officeDocument/2006/relationships/image" Target="../media/image124.png"/><Relationship Id="rId11" Type="http://schemas.openxmlformats.org/officeDocument/2006/relationships/tags" Target="../tags/tag555.xml"/><Relationship Id="rId10" Type="http://schemas.openxmlformats.org/officeDocument/2006/relationships/image" Target="../media/image123.png"/><Relationship Id="rId1" Type="http://schemas.openxmlformats.org/officeDocument/2006/relationships/tags" Target="../tags/tag548.xml"/></Relationships>
</file>

<file path=ppt/slides/_rels/slide36.xml.rels><?xml version="1.0" encoding="UTF-8" standalone="yes"?>
<Relationships xmlns="http://schemas.openxmlformats.org/package/2006/relationships"><Relationship Id="rId9" Type="http://schemas.openxmlformats.org/officeDocument/2006/relationships/tags" Target="../tags/tag564.xml"/><Relationship Id="rId8" Type="http://schemas.openxmlformats.org/officeDocument/2006/relationships/tags" Target="../tags/tag563.xml"/><Relationship Id="rId7" Type="http://schemas.openxmlformats.org/officeDocument/2006/relationships/tags" Target="../tags/tag562.xml"/><Relationship Id="rId6" Type="http://schemas.openxmlformats.org/officeDocument/2006/relationships/tags" Target="../tags/tag561.xml"/><Relationship Id="rId5" Type="http://schemas.openxmlformats.org/officeDocument/2006/relationships/tags" Target="../tags/tag560.xml"/><Relationship Id="rId4" Type="http://schemas.openxmlformats.org/officeDocument/2006/relationships/tags" Target="../tags/tag559.xml"/><Relationship Id="rId3" Type="http://schemas.openxmlformats.org/officeDocument/2006/relationships/tags" Target="../tags/tag558.xml"/><Relationship Id="rId2" Type="http://schemas.openxmlformats.org/officeDocument/2006/relationships/image" Target="../media/image126.GIF"/><Relationship Id="rId12" Type="http://schemas.openxmlformats.org/officeDocument/2006/relationships/notesSlide" Target="../notesSlides/notesSlide36.xml"/><Relationship Id="rId11" Type="http://schemas.openxmlformats.org/officeDocument/2006/relationships/slideLayout" Target="../slideLayouts/slideLayout11.xml"/><Relationship Id="rId10" Type="http://schemas.openxmlformats.org/officeDocument/2006/relationships/tags" Target="../tags/tag565.xml"/><Relationship Id="rId1" Type="http://schemas.openxmlformats.org/officeDocument/2006/relationships/tags" Target="../tags/tag557.xml"/></Relationships>
</file>

<file path=ppt/slides/_rels/slide4.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9" Type="http://schemas.openxmlformats.org/officeDocument/2006/relationships/notesSlide" Target="../notesSlides/notesSlide4.xml"/><Relationship Id="rId28" Type="http://schemas.openxmlformats.org/officeDocument/2006/relationships/slideLayout" Target="../slideLayouts/slideLayout16.xml"/><Relationship Id="rId27" Type="http://schemas.openxmlformats.org/officeDocument/2006/relationships/tags" Target="../tags/tag74.xml"/><Relationship Id="rId26" Type="http://schemas.openxmlformats.org/officeDocument/2006/relationships/image" Target="../media/image8.png"/><Relationship Id="rId25" Type="http://schemas.openxmlformats.org/officeDocument/2006/relationships/tags" Target="../tags/tag73.xml"/><Relationship Id="rId24" Type="http://schemas.openxmlformats.org/officeDocument/2006/relationships/image" Target="../media/image25.png"/><Relationship Id="rId23" Type="http://schemas.openxmlformats.org/officeDocument/2006/relationships/image" Target="../media/image24.png"/><Relationship Id="rId22" Type="http://schemas.openxmlformats.org/officeDocument/2006/relationships/image" Target="../media/image23.png"/><Relationship Id="rId21" Type="http://schemas.openxmlformats.org/officeDocument/2006/relationships/image" Target="../media/image22.jpeg"/><Relationship Id="rId20" Type="http://schemas.openxmlformats.org/officeDocument/2006/relationships/image" Target="../media/image21.jpeg"/><Relationship Id="rId2" Type="http://schemas.openxmlformats.org/officeDocument/2006/relationships/tags" Target="../tags/tag67.xml"/><Relationship Id="rId19" Type="http://schemas.openxmlformats.org/officeDocument/2006/relationships/image" Target="../media/image20.png"/><Relationship Id="rId18" Type="http://schemas.openxmlformats.org/officeDocument/2006/relationships/image" Target="../media/image19.jpeg"/><Relationship Id="rId17" Type="http://schemas.openxmlformats.org/officeDocument/2006/relationships/image" Target="../media/image18.jpe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image" Target="../media/image8.png"/><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3" Type="http://schemas.openxmlformats.org/officeDocument/2006/relationships/notesSlide" Target="../notesSlides/notesSlide5.xml"/><Relationship Id="rId12" Type="http://schemas.openxmlformats.org/officeDocument/2006/relationships/slideLayout" Target="../slideLayouts/slideLayout16.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tags" Target="../tags/tag75.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6.xml"/><Relationship Id="rId5" Type="http://schemas.openxmlformats.org/officeDocument/2006/relationships/tags" Target="../tags/tag88.xml"/><Relationship Id="rId4" Type="http://schemas.openxmlformats.org/officeDocument/2006/relationships/image" Target="../media/image26.png"/><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7.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5" Type="http://schemas.openxmlformats.org/officeDocument/2006/relationships/notesSlide" Target="../notesSlides/notesSlide7.xml"/><Relationship Id="rId54" Type="http://schemas.openxmlformats.org/officeDocument/2006/relationships/slideLayout" Target="../slideLayouts/slideLayout16.xml"/><Relationship Id="rId53" Type="http://schemas.openxmlformats.org/officeDocument/2006/relationships/tags" Target="../tags/tag131.xml"/><Relationship Id="rId52" Type="http://schemas.openxmlformats.org/officeDocument/2006/relationships/image" Target="../media/image35.jpeg"/><Relationship Id="rId51" Type="http://schemas.openxmlformats.org/officeDocument/2006/relationships/tags" Target="../tags/tag130.xml"/><Relationship Id="rId50" Type="http://schemas.openxmlformats.org/officeDocument/2006/relationships/tags" Target="../tags/tag129.xml"/><Relationship Id="rId5" Type="http://schemas.openxmlformats.org/officeDocument/2006/relationships/image" Target="../media/image8.png"/><Relationship Id="rId49" Type="http://schemas.openxmlformats.org/officeDocument/2006/relationships/tags" Target="../tags/tag128.xml"/><Relationship Id="rId48" Type="http://schemas.openxmlformats.org/officeDocument/2006/relationships/tags" Target="../tags/tag127.xml"/><Relationship Id="rId47" Type="http://schemas.openxmlformats.org/officeDocument/2006/relationships/tags" Target="../tags/tag126.xml"/><Relationship Id="rId46" Type="http://schemas.openxmlformats.org/officeDocument/2006/relationships/tags" Target="../tags/tag125.xml"/><Relationship Id="rId45" Type="http://schemas.openxmlformats.org/officeDocument/2006/relationships/tags" Target="../tags/tag124.xml"/><Relationship Id="rId44" Type="http://schemas.openxmlformats.org/officeDocument/2006/relationships/image" Target="../media/image34.jpeg"/><Relationship Id="rId43" Type="http://schemas.openxmlformats.org/officeDocument/2006/relationships/tags" Target="../tags/tag123.xml"/><Relationship Id="rId42" Type="http://schemas.openxmlformats.org/officeDocument/2006/relationships/tags" Target="../tags/tag122.xml"/><Relationship Id="rId41" Type="http://schemas.openxmlformats.org/officeDocument/2006/relationships/tags" Target="../tags/tag121.xml"/><Relationship Id="rId40" Type="http://schemas.openxmlformats.org/officeDocument/2006/relationships/tags" Target="../tags/tag120.xml"/><Relationship Id="rId4" Type="http://schemas.openxmlformats.org/officeDocument/2006/relationships/tags" Target="../tags/tag92.xml"/><Relationship Id="rId39" Type="http://schemas.openxmlformats.org/officeDocument/2006/relationships/tags" Target="../tags/tag119.xml"/><Relationship Id="rId38" Type="http://schemas.openxmlformats.org/officeDocument/2006/relationships/tags" Target="../tags/tag118.xml"/><Relationship Id="rId37" Type="http://schemas.openxmlformats.org/officeDocument/2006/relationships/tags" Target="../tags/tag117.xml"/><Relationship Id="rId36" Type="http://schemas.openxmlformats.org/officeDocument/2006/relationships/tags" Target="../tags/tag116.xml"/><Relationship Id="rId35" Type="http://schemas.openxmlformats.org/officeDocument/2006/relationships/tags" Target="../tags/tag115.xml"/><Relationship Id="rId34" Type="http://schemas.openxmlformats.org/officeDocument/2006/relationships/tags" Target="../tags/tag114.xml"/><Relationship Id="rId33" Type="http://schemas.openxmlformats.org/officeDocument/2006/relationships/tags" Target="../tags/tag113.xml"/><Relationship Id="rId32" Type="http://schemas.openxmlformats.org/officeDocument/2006/relationships/tags" Target="../tags/tag112.xml"/><Relationship Id="rId31" Type="http://schemas.openxmlformats.org/officeDocument/2006/relationships/tags" Target="../tags/tag111.xml"/><Relationship Id="rId30" Type="http://schemas.openxmlformats.org/officeDocument/2006/relationships/tags" Target="../tags/tag110.xml"/><Relationship Id="rId3" Type="http://schemas.openxmlformats.org/officeDocument/2006/relationships/tags" Target="../tags/tag91.xml"/><Relationship Id="rId29" Type="http://schemas.openxmlformats.org/officeDocument/2006/relationships/image" Target="../media/image33.png"/><Relationship Id="rId28" Type="http://schemas.openxmlformats.org/officeDocument/2006/relationships/tags" Target="../tags/tag109.xml"/><Relationship Id="rId27" Type="http://schemas.openxmlformats.org/officeDocument/2006/relationships/image" Target="../media/image32.png"/><Relationship Id="rId26" Type="http://schemas.openxmlformats.org/officeDocument/2006/relationships/tags" Target="../tags/tag108.xml"/><Relationship Id="rId25" Type="http://schemas.openxmlformats.org/officeDocument/2006/relationships/image" Target="../media/image31.png"/><Relationship Id="rId24" Type="http://schemas.openxmlformats.org/officeDocument/2006/relationships/tags" Target="../tags/tag107.xml"/><Relationship Id="rId23" Type="http://schemas.openxmlformats.org/officeDocument/2006/relationships/image" Target="../media/image30.png"/><Relationship Id="rId22" Type="http://schemas.openxmlformats.org/officeDocument/2006/relationships/tags" Target="../tags/tag106.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90.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image" Target="../media/image29.png"/><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image" Target="../media/image28.png"/><Relationship Id="rId12" Type="http://schemas.openxmlformats.org/officeDocument/2006/relationships/tags" Target="../tags/tag98.xml"/><Relationship Id="rId11" Type="http://schemas.openxmlformats.org/officeDocument/2006/relationships/image" Target="../media/image27.jpeg"/><Relationship Id="rId10" Type="http://schemas.openxmlformats.org/officeDocument/2006/relationships/tags" Target="../tags/tag97.xml"/><Relationship Id="rId1" Type="http://schemas.openxmlformats.org/officeDocument/2006/relationships/tags" Target="../tags/tag89.xml"/></Relationships>
</file>

<file path=ppt/slides/_rels/slide8.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image" Target="../media/image8.png"/><Relationship Id="rId4" Type="http://schemas.openxmlformats.org/officeDocument/2006/relationships/tags" Target="../tags/tag135.xml"/><Relationship Id="rId3" Type="http://schemas.openxmlformats.org/officeDocument/2006/relationships/tags" Target="../tags/tag134.xml"/><Relationship Id="rId22" Type="http://schemas.openxmlformats.org/officeDocument/2006/relationships/notesSlide" Target="../notesSlides/notesSlide8.xml"/><Relationship Id="rId21" Type="http://schemas.openxmlformats.org/officeDocument/2006/relationships/slideLayout" Target="../slideLayouts/slideLayout16.xml"/><Relationship Id="rId20" Type="http://schemas.openxmlformats.org/officeDocument/2006/relationships/tags" Target="../tags/tag145.xml"/><Relationship Id="rId2" Type="http://schemas.openxmlformats.org/officeDocument/2006/relationships/tags" Target="../tags/tag133.xml"/><Relationship Id="rId19" Type="http://schemas.openxmlformats.org/officeDocument/2006/relationships/tags" Target="../tags/tag144.xml"/><Relationship Id="rId18" Type="http://schemas.openxmlformats.org/officeDocument/2006/relationships/image" Target="../media/image40.png"/><Relationship Id="rId17" Type="http://schemas.openxmlformats.org/officeDocument/2006/relationships/tags" Target="../tags/tag143.xml"/><Relationship Id="rId16" Type="http://schemas.openxmlformats.org/officeDocument/2006/relationships/image" Target="../media/image39.png"/><Relationship Id="rId15" Type="http://schemas.openxmlformats.org/officeDocument/2006/relationships/tags" Target="../tags/tag142.xml"/><Relationship Id="rId14" Type="http://schemas.openxmlformats.org/officeDocument/2006/relationships/image" Target="../media/image38.png"/><Relationship Id="rId13" Type="http://schemas.openxmlformats.org/officeDocument/2006/relationships/tags" Target="../tags/tag141.xml"/><Relationship Id="rId12" Type="http://schemas.openxmlformats.org/officeDocument/2006/relationships/image" Target="../media/image37.png"/><Relationship Id="rId11" Type="http://schemas.openxmlformats.org/officeDocument/2006/relationships/tags" Target="../tags/tag140.xml"/><Relationship Id="rId10" Type="http://schemas.openxmlformats.org/officeDocument/2006/relationships/image" Target="../media/image36.png"/><Relationship Id="rId1" Type="http://schemas.openxmlformats.org/officeDocument/2006/relationships/tags" Target="../tags/tag132.xml"/></Relationships>
</file>

<file path=ppt/slides/_rels/slide9.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image" Target="../media/image8.png"/><Relationship Id="rId4" Type="http://schemas.openxmlformats.org/officeDocument/2006/relationships/tags" Target="../tags/tag149.xml"/><Relationship Id="rId3" Type="http://schemas.openxmlformats.org/officeDocument/2006/relationships/tags" Target="../tags/tag148.xml"/><Relationship Id="rId20" Type="http://schemas.openxmlformats.org/officeDocument/2006/relationships/notesSlide" Target="../notesSlides/notesSlide9.xml"/><Relationship Id="rId2" Type="http://schemas.openxmlformats.org/officeDocument/2006/relationships/tags" Target="../tags/tag147.xml"/><Relationship Id="rId19" Type="http://schemas.openxmlformats.org/officeDocument/2006/relationships/slideLayout" Target="../slideLayouts/slideLayout16.xml"/><Relationship Id="rId18" Type="http://schemas.openxmlformats.org/officeDocument/2006/relationships/tags" Target="../tags/tag158.xml"/><Relationship Id="rId17" Type="http://schemas.openxmlformats.org/officeDocument/2006/relationships/image" Target="../media/image44.png"/><Relationship Id="rId16" Type="http://schemas.openxmlformats.org/officeDocument/2006/relationships/tags" Target="../tags/tag157.xml"/><Relationship Id="rId15" Type="http://schemas.openxmlformats.org/officeDocument/2006/relationships/image" Target="../media/image43.png"/><Relationship Id="rId14" Type="http://schemas.openxmlformats.org/officeDocument/2006/relationships/tags" Target="../tags/tag156.xml"/><Relationship Id="rId13" Type="http://schemas.openxmlformats.org/officeDocument/2006/relationships/image" Target="../media/image42.png"/><Relationship Id="rId12" Type="http://schemas.openxmlformats.org/officeDocument/2006/relationships/tags" Target="../tags/tag155.xml"/><Relationship Id="rId11" Type="http://schemas.openxmlformats.org/officeDocument/2006/relationships/image" Target="../media/image41.png"/><Relationship Id="rId10" Type="http://schemas.openxmlformats.org/officeDocument/2006/relationships/tags" Target="../tags/tag154.xml"/><Relationship Id="rId1" Type="http://schemas.openxmlformats.org/officeDocument/2006/relationships/tags" Target="../tags/tag1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563620" y="1339850"/>
            <a:ext cx="8628380" cy="2300605"/>
          </a:xfrm>
        </p:spPr>
        <p:txBody>
          <a:bodyPr/>
          <a:lstStyle/>
          <a:p>
            <a:pPr marR="0" algn="ctr" defTabSz="825500" rtl="0" eaLnBrk="1">
              <a:lnSpc>
                <a:spcPct val="150000"/>
              </a:lnSpc>
              <a:spcBef>
                <a:spcPts val="0"/>
              </a:spcBef>
              <a:spcAft>
                <a:spcPts val="0"/>
              </a:spcAft>
              <a:buClrTx/>
              <a:buSzTx/>
              <a:buFontTx/>
              <a:buNone/>
            </a:pPr>
            <a:r>
              <a:rPr lang="zh-CN" altLang="en-US" sz="6000" b="0">
                <a:ln>
                  <a:noFill/>
                </a:ln>
                <a:solidFill>
                  <a:srgbClr val="000000"/>
                </a:solidFill>
                <a:effectLst/>
                <a:uFillTx/>
                <a:latin typeface="meituan type Regular" panose="02000800000000000000" charset="-122"/>
                <a:ea typeface="meituan type Regular" panose="02000800000000000000" charset="-122"/>
                <a:cs typeface="meituan type Bold" panose="02000800000000000000" charset="-122"/>
                <a:sym typeface="Helvetica Neue" panose="02000503000000020004"/>
              </a:rPr>
              <a:t>转正述职报告</a:t>
            </a:r>
            <a:endParaRPr lang="zh-CN" altLang="en-US" sz="6000" b="0">
              <a:ln>
                <a:noFill/>
              </a:ln>
              <a:solidFill>
                <a:srgbClr val="000000"/>
              </a:solidFill>
              <a:effectLst/>
              <a:uFillTx/>
              <a:latin typeface="meituan type Regular" panose="02000800000000000000" charset="-122"/>
              <a:ea typeface="meituan type Regular" panose="02000800000000000000" charset="-122"/>
              <a:cs typeface="meituan type Bold" panose="02000800000000000000" charset="-122"/>
              <a:sym typeface="Helvetica Neue" panose="02000503000000020004"/>
            </a:endParaRPr>
          </a:p>
        </p:txBody>
      </p:sp>
      <p:sp>
        <p:nvSpPr>
          <p:cNvPr id="17" name="矩形 16"/>
          <p:cNvSpPr/>
          <p:nvPr>
            <p:custDataLst>
              <p:tags r:id="rId1"/>
            </p:custDataLst>
          </p:nvPr>
        </p:nvSpPr>
        <p:spPr>
          <a:xfrm>
            <a:off x="626110" y="4373245"/>
            <a:ext cx="1722755" cy="744220"/>
          </a:xfrm>
          <a:prstGeom prst="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占位符 3"/>
          <p:cNvSpPr>
            <a:spLocks noGrp="1"/>
          </p:cNvSpPr>
          <p:nvPr>
            <p:custDataLst>
              <p:tags r:id="rId2"/>
            </p:custDataLst>
          </p:nvPr>
        </p:nvSpPr>
        <p:spPr>
          <a:xfrm>
            <a:off x="3870325" y="5948045"/>
            <a:ext cx="2124075" cy="335915"/>
          </a:xfrm>
          <a:prstGeom prst="rect">
            <a:avLst/>
          </a:prstGeom>
        </p:spPr>
        <p:txBody>
          <a:bodyPr vert="horz" wrap="none" lIns="91440" tIns="45720" rIns="91440" bIns="45720" rtlCol="0" anchor="ctr">
            <a:noAutofit/>
          </a:bodyPr>
          <a:lstStyle>
            <a:lvl1pPr marL="0" indent="0" algn="l" defTabSz="914400" rtl="0" eaLnBrk="1" latinLnBrk="0" hangingPunct="1">
              <a:lnSpc>
                <a:spcPct val="90000"/>
              </a:lnSpc>
              <a:spcBef>
                <a:spcPts val="1000"/>
              </a:spcBef>
              <a:buFont typeface="Arial" panose="020B0704020202020204" pitchFamily="34" charset="0"/>
              <a:buNone/>
              <a:defRPr sz="1335" b="0" i="0" kern="1200">
                <a:solidFill>
                  <a:schemeClr val="tx1"/>
                </a:solidFill>
                <a:latin typeface="+mn-lt"/>
                <a:ea typeface="+mn-ea"/>
                <a:cs typeface="+mn-cs"/>
                <a:sym typeface="+mn-lt"/>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zh-CN" altLang="en-US" sz="2000">
                <a:latin typeface="微软雅黑" charset="0"/>
                <a:ea typeface="微软雅黑" charset="0"/>
              </a:rPr>
              <a:t>主讲人</a:t>
            </a:r>
            <a:r>
              <a:rPr lang="en-US" altLang="zh-CN" sz="2000">
                <a:latin typeface="微软雅黑" charset="0"/>
                <a:ea typeface="微软雅黑" charset="0"/>
              </a:rPr>
              <a:t>：</a:t>
            </a:r>
            <a:r>
              <a:rPr lang="zh-CN" altLang="en-US" sz="2000">
                <a:latin typeface="微软雅黑" charset="0"/>
                <a:ea typeface="微软雅黑" charset="0"/>
              </a:rPr>
              <a:t>郭振涛</a:t>
            </a:r>
            <a:endParaRPr lang="zh-CN" altLang="en-US" sz="2000">
              <a:latin typeface="微软雅黑" charset="0"/>
              <a:ea typeface="微软雅黑" charset="0"/>
            </a:endParaRPr>
          </a:p>
        </p:txBody>
      </p:sp>
      <p:sp>
        <p:nvSpPr>
          <p:cNvPr id="7" name="文本占位符 3"/>
          <p:cNvSpPr>
            <a:spLocks noGrp="1"/>
          </p:cNvSpPr>
          <p:nvPr>
            <p:custDataLst>
              <p:tags r:id="rId3"/>
            </p:custDataLst>
          </p:nvPr>
        </p:nvSpPr>
        <p:spPr>
          <a:xfrm>
            <a:off x="8328025" y="5948045"/>
            <a:ext cx="2124075" cy="335915"/>
          </a:xfrm>
          <a:prstGeom prst="rect">
            <a:avLst/>
          </a:prstGeom>
        </p:spPr>
        <p:txBody>
          <a:bodyPr vert="horz" wrap="none" lIns="91440" tIns="45720" rIns="91440" bIns="45720" rtlCol="0" anchor="ctr">
            <a:noAutofit/>
          </a:bodyPr>
          <a:lstStyle>
            <a:lvl1pPr marL="0" indent="0" algn="l" defTabSz="914400" rtl="0" eaLnBrk="1" latinLnBrk="0" hangingPunct="1">
              <a:lnSpc>
                <a:spcPct val="90000"/>
              </a:lnSpc>
              <a:spcBef>
                <a:spcPts val="1000"/>
              </a:spcBef>
              <a:buFont typeface="Arial" panose="020B0704020202020204" pitchFamily="34" charset="0"/>
              <a:buNone/>
              <a:defRPr sz="1335" b="0" i="0" kern="1200">
                <a:solidFill>
                  <a:schemeClr val="tx1"/>
                </a:solidFill>
                <a:latin typeface="+mn-lt"/>
                <a:ea typeface="+mn-ea"/>
                <a:cs typeface="+mn-cs"/>
                <a:sym typeface="+mn-lt"/>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zh-CN" altLang="en-US" sz="2000">
                <a:latin typeface="微软雅黑" charset="0"/>
                <a:ea typeface="微软雅黑" charset="0"/>
              </a:rPr>
              <a:t>时间</a:t>
            </a:r>
            <a:r>
              <a:rPr lang="en-US" altLang="zh-CN" sz="2000">
                <a:latin typeface="微软雅黑" charset="0"/>
                <a:ea typeface="微软雅黑" charset="0"/>
              </a:rPr>
              <a:t>：2025.8</a:t>
            </a:r>
            <a:endParaRPr lang="en-US" altLang="zh-CN" sz="2000">
              <a:latin typeface="微软雅黑" charset="0"/>
              <a:ea typeface="微软雅黑" charset="0"/>
            </a:endParaRPr>
          </a:p>
        </p:txBody>
      </p:sp>
      <p:pic>
        <p:nvPicPr>
          <p:cNvPr id="15" name="图片 14" descr="图片20250808132134"/>
          <p:cNvPicPr>
            <a:picLocks noChangeAspect="1"/>
          </p:cNvPicPr>
          <p:nvPr/>
        </p:nvPicPr>
        <p:blipFill>
          <a:blip r:embed="rId4"/>
          <a:stretch>
            <a:fillRect/>
          </a:stretch>
        </p:blipFill>
        <p:spPr>
          <a:xfrm>
            <a:off x="1635760" y="313055"/>
            <a:ext cx="2432685" cy="4544060"/>
          </a:xfrm>
          <a:prstGeom prst="rect">
            <a:avLst/>
          </a:prstGeom>
        </p:spPr>
      </p:pic>
      <p:sp>
        <p:nvSpPr>
          <p:cNvPr id="3" name="文本占位符 3"/>
          <p:cNvSpPr>
            <a:spLocks noGrp="1"/>
          </p:cNvSpPr>
          <p:nvPr>
            <p:custDataLst>
              <p:tags r:id="rId5"/>
            </p:custDataLst>
          </p:nvPr>
        </p:nvSpPr>
        <p:spPr>
          <a:xfrm>
            <a:off x="4770755" y="3562350"/>
            <a:ext cx="6214110" cy="906145"/>
          </a:xfrm>
          <a:prstGeom prst="rect">
            <a:avLst/>
          </a:prstGeom>
        </p:spPr>
        <p:txBody>
          <a:bodyPr vert="horz" wrap="none" lIns="91440" tIns="45720" rIns="91440" bIns="45720" rtlCol="0" anchor="ctr">
            <a:noAutofit/>
          </a:bodyPr>
          <a:lstStyle>
            <a:lvl1pPr marL="0" indent="0" algn="l" defTabSz="914400" rtl="0" eaLnBrk="1" latinLnBrk="0" hangingPunct="1">
              <a:lnSpc>
                <a:spcPct val="90000"/>
              </a:lnSpc>
              <a:spcBef>
                <a:spcPts val="1000"/>
              </a:spcBef>
              <a:buFont typeface="Arial" panose="020B0704020202020204" pitchFamily="34" charset="0"/>
              <a:buNone/>
              <a:defRPr sz="1335" b="0" i="0" kern="1200">
                <a:solidFill>
                  <a:schemeClr val="tx1"/>
                </a:solidFill>
                <a:latin typeface="+mn-lt"/>
                <a:ea typeface="+mn-ea"/>
                <a:cs typeface="+mn-cs"/>
                <a:sym typeface="+mn-lt"/>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lgn="ctr"/>
            <a:r>
              <a:rPr lang="zh-CN" altLang="en-US" sz="2000">
                <a:latin typeface="微软雅黑" charset="0"/>
                <a:ea typeface="微软雅黑" charset="0"/>
              </a:rPr>
              <a:t>美团/核心本地商业/基础研发平台/计算和智能平台部/</a:t>
            </a:r>
            <a:endParaRPr lang="zh-CN" altLang="en-US" sz="2000">
              <a:latin typeface="微软雅黑" charset="0"/>
              <a:ea typeface="微软雅黑" charset="0"/>
            </a:endParaRPr>
          </a:p>
          <a:p>
            <a:pPr algn="ctr"/>
            <a:r>
              <a:rPr lang="zh-CN" altLang="en-US" sz="2000">
                <a:latin typeface="微软雅黑" charset="0"/>
                <a:ea typeface="微软雅黑" charset="0"/>
              </a:rPr>
              <a:t>视觉智能/视觉理解/图文理解</a:t>
            </a:r>
            <a:endParaRPr lang="zh-CN" altLang="en-US" sz="2000">
              <a:latin typeface="微软雅黑" charset="0"/>
              <a:ea typeface="微软雅黑"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2"/>
            </p:custDataLst>
          </p:nvPr>
        </p:nvSpPr>
        <p:spPr>
          <a:xfrm>
            <a:off x="307975" y="908050"/>
            <a:ext cx="11346815" cy="368300"/>
          </a:xfrm>
          <a:prstGeom prst="rect">
            <a:avLst/>
          </a:prstGeom>
        </p:spPr>
        <p:txBody>
          <a:bodyPr wrap="square">
            <a:spAutoFit/>
          </a:bodyPr>
          <a:p>
            <a:pPr>
              <a:spcAft>
                <a:spcPts val="800"/>
              </a:spcAft>
            </a:pPr>
            <a:r>
              <a:rPr lang="zh-CN" altLang="en-US">
                <a:solidFill>
                  <a:schemeClr val="tx1"/>
                </a:solidFill>
                <a:latin typeface="微软雅黑" charset="0"/>
                <a:ea typeface="微软雅黑" charset="0"/>
              </a:rPr>
              <a:t>🔥</a:t>
            </a:r>
            <a:r>
              <a:rPr lang="en-US" altLang="zh-CN">
                <a:solidFill>
                  <a:schemeClr val="tx1"/>
                </a:solidFill>
                <a:latin typeface="微软雅黑" charset="0"/>
                <a:ea typeface="微软雅黑" charset="0"/>
              </a:rPr>
              <a:t> </a:t>
            </a:r>
            <a:r>
              <a:rPr lang="zh-CN" altLang="en-US">
                <a:solidFill>
                  <a:schemeClr val="tx1"/>
                </a:solidFill>
                <a:latin typeface="微软雅黑" charset="0"/>
                <a:ea typeface="微软雅黑" charset="0"/>
              </a:rPr>
              <a:t>️</a:t>
            </a:r>
            <a:r>
              <a:rPr lang="zh-CN" altLang="en-US">
                <a:solidFill>
                  <a:schemeClr val="accent5">
                    <a:lumMod val="50000"/>
                  </a:schemeClr>
                </a:solidFill>
                <a:latin typeface="微软雅黑" charset="0"/>
                <a:ea typeface="微软雅黑" charset="0"/>
              </a:rPr>
              <a:t>重点业务：利用</a:t>
            </a:r>
            <a:r>
              <a:rPr lang="zh-CN" altLang="en-US">
                <a:solidFill>
                  <a:schemeClr val="accent5">
                    <a:lumMod val="50000"/>
                  </a:schemeClr>
                </a:solidFill>
                <a:latin typeface="微软雅黑" charset="0"/>
                <a:ea typeface="微软雅黑" charset="0"/>
                <a:sym typeface="+mn-ea"/>
              </a:rPr>
              <a:t>自研</a:t>
            </a:r>
            <a:r>
              <a:rPr lang="en-US" altLang="zh-CN">
                <a:solidFill>
                  <a:schemeClr val="accent5">
                    <a:lumMod val="50000"/>
                  </a:schemeClr>
                </a:solidFill>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VideoText</a:t>
            </a:r>
            <a:r>
              <a:rPr lang="en-US" altLang="zh-CN" b="1">
                <a:solidFill>
                  <a:schemeClr val="accent5">
                    <a:lumMod val="50000"/>
                  </a:schemeClr>
                </a:solidFill>
                <a:latin typeface="微软雅黑" charset="0"/>
                <a:ea typeface="微软雅黑" charset="0"/>
                <a:cs typeface="微软雅黑" charset="0"/>
                <a:sym typeface="+mn-ea"/>
              </a:rPr>
              <a:t> </a:t>
            </a:r>
            <a:r>
              <a:rPr lang="en-US" altLang="zh-CN"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OCR</a:t>
            </a:r>
            <a:r>
              <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多模态</a:t>
            </a:r>
            <a:r>
              <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大模型，</a:t>
            </a:r>
            <a:r>
              <a:rPr lang="zh-CN" altLang="en-US">
                <a:solidFill>
                  <a:schemeClr val="accent5">
                    <a:lumMod val="50000"/>
                  </a:schemeClr>
                </a:solidFill>
                <a:latin typeface="微软雅黑" charset="0"/>
                <a:ea typeface="微软雅黑" charset="0"/>
                <a:sym typeface="+mn-ea"/>
              </a:rPr>
              <a:t>帮助到家建立换电视频审核能力，降低人工审核压力。</a:t>
            </a:r>
            <a:endParaRPr lang="zh-CN" altLang="en-US">
              <a:solidFill>
                <a:schemeClr val="accent5">
                  <a:lumMod val="50000"/>
                </a:schemeClr>
              </a:solidFill>
              <a:latin typeface="微软雅黑" charset="0"/>
              <a:ea typeface="微软雅黑" charset="0"/>
              <a:sym typeface="+mn-ea"/>
            </a:endParaRPr>
          </a:p>
        </p:txBody>
      </p:sp>
      <p:cxnSp>
        <p:nvCxnSpPr>
          <p:cNvPr id="39" name="直接连接符 38"/>
          <p:cNvCxnSpPr/>
          <p:nvPr>
            <p:custDataLst>
              <p:tags r:id="rId3"/>
            </p:custDataLst>
          </p:nvPr>
        </p:nvCxnSpPr>
        <p:spPr>
          <a:xfrm>
            <a:off x="383540" y="12903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11" name="圆角矩形 10"/>
          <p:cNvSpPr/>
          <p:nvPr>
            <p:custDataLst>
              <p:tags r:id="rId4"/>
            </p:custDataLst>
          </p:nvPr>
        </p:nvSpPr>
        <p:spPr>
          <a:xfrm>
            <a:off x="307975" y="1493520"/>
            <a:ext cx="11539220" cy="1359535"/>
          </a:xfrm>
          <a:prstGeom prst="roundRect">
            <a:avLst>
              <a:gd name="adj" fmla="val 320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目标：</a:t>
            </a:r>
            <a:r>
              <a:rPr lang="zh-CN" altLang="en-US">
                <a:solidFill>
                  <a:schemeClr val="tx1"/>
                </a:solidFill>
                <a:latin typeface="微软雅黑" charset="0"/>
                <a:ea typeface="微软雅黑" charset="0"/>
                <a:cs typeface="微软雅黑" charset="0"/>
              </a:rPr>
              <a:t>构建视频解析能力，支持到家换电视频审核业务，建立换电视频OCR机审能力，降低人工审核压力。</a:t>
            </a:r>
            <a:endParaRPr lang="zh-CN" altLang="en-US">
              <a:solidFill>
                <a:schemeClr val="tx1"/>
              </a:solidFill>
              <a:latin typeface="微软雅黑" charset="0"/>
              <a:ea typeface="微软雅黑" charset="0"/>
              <a:cs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难点：</a:t>
            </a:r>
            <a:r>
              <a:rPr>
                <a:solidFill>
                  <a:schemeClr val="tx1"/>
                </a:solidFill>
                <a:latin typeface="微软雅黑" charset="0"/>
                <a:ea typeface="微软雅黑" charset="0"/>
                <a:cs typeface="微软雅黑" charset="0"/>
              </a:rPr>
              <a:t>需应对多样化App录屏版式，进行富文本细粒度信息提取，并融合多帧内容实现准确识别。</a:t>
            </a:r>
            <a:endParaRPr>
              <a:solidFill>
                <a:schemeClr val="tx1"/>
              </a:solidFill>
              <a:latin typeface="微软雅黑" charset="0"/>
              <a:ea typeface="微软雅黑" charset="0"/>
              <a:cs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cs typeface="微软雅黑" charset="0"/>
              </a:rPr>
              <a:t>使用自研</a:t>
            </a:r>
            <a:r>
              <a:rPr lang="en-US" altLang="zh-CN">
                <a:solidFill>
                  <a:schemeClr val="tx1"/>
                </a:solidFill>
                <a:latin typeface="微软雅黑" charset="0"/>
                <a:ea typeface="微软雅黑" charset="0"/>
                <a:cs typeface="微软雅黑" charset="0"/>
              </a:rPr>
              <a:t> </a:t>
            </a:r>
            <a:r>
              <a:rPr lang="en-US" altLang="zh-CN" b="1">
                <a:solidFill>
                  <a:srgbClr val="C00000"/>
                </a:solidFill>
                <a:latin typeface="微软雅黑" charset="0"/>
                <a:ea typeface="微软雅黑" charset="0"/>
                <a:cs typeface="微软雅黑" charset="0"/>
              </a:rPr>
              <a:t>VideoText </a:t>
            </a:r>
            <a:r>
              <a:rPr lang="zh-CN" altLang="en-US">
                <a:solidFill>
                  <a:schemeClr val="tx1"/>
                </a:solidFill>
                <a:latin typeface="微软雅黑" charset="0"/>
                <a:ea typeface="微软雅黑" charset="0"/>
                <a:cs typeface="微软雅黑" charset="0"/>
              </a:rPr>
              <a:t>视频OCR多模态大模型，在换电视频上端到端</a:t>
            </a:r>
            <a:r>
              <a:rPr lang="en-US" altLang="zh-CN" b="1">
                <a:solidFill>
                  <a:srgbClr val="C00000"/>
                </a:solidFill>
                <a:latin typeface="微软雅黑" charset="0"/>
                <a:ea typeface="微软雅黑" charset="0"/>
                <a:cs typeface="微软雅黑" charset="0"/>
              </a:rPr>
              <a:t>Sft</a:t>
            </a:r>
            <a:r>
              <a:rPr lang="zh-CN" altLang="en-US">
                <a:solidFill>
                  <a:schemeClr val="tx1"/>
                </a:solidFill>
                <a:latin typeface="微软雅黑" charset="0"/>
                <a:ea typeface="微软雅黑" charset="0"/>
                <a:cs typeface="微软雅黑" charset="0"/>
              </a:rPr>
              <a:t>、</a:t>
            </a:r>
            <a:r>
              <a:rPr lang="en-US" altLang="zh-CN" b="1">
                <a:solidFill>
                  <a:srgbClr val="C00000"/>
                </a:solidFill>
                <a:latin typeface="微软雅黑" charset="0"/>
                <a:ea typeface="微软雅黑" charset="0"/>
                <a:cs typeface="微软雅黑" charset="0"/>
                <a:sym typeface="+mn-ea"/>
              </a:rPr>
              <a:t>OCR-</a:t>
            </a:r>
            <a:r>
              <a:rPr lang="en-US" altLang="zh-CN" b="1">
                <a:solidFill>
                  <a:srgbClr val="C00000"/>
                </a:solidFill>
                <a:latin typeface="微软雅黑" charset="0"/>
                <a:ea typeface="微软雅黑" charset="0"/>
                <a:cs typeface="微软雅黑" charset="0"/>
              </a:rPr>
              <a:t>CoT</a:t>
            </a:r>
            <a:r>
              <a:rPr lang="zh-CN" altLang="en-US">
                <a:solidFill>
                  <a:schemeClr val="tx1"/>
                </a:solidFill>
                <a:latin typeface="微软雅黑" charset="0"/>
                <a:ea typeface="微软雅黑" charset="0"/>
                <a:cs typeface="微软雅黑" charset="0"/>
              </a:rPr>
              <a:t>和</a:t>
            </a:r>
            <a:r>
              <a:rPr lang="en-US" altLang="zh-CN" b="1">
                <a:solidFill>
                  <a:srgbClr val="C00000"/>
                </a:solidFill>
                <a:latin typeface="微软雅黑" charset="0"/>
                <a:ea typeface="微软雅黑" charset="0"/>
                <a:cs typeface="微软雅黑" charset="0"/>
              </a:rPr>
              <a:t>OCR-RL</a:t>
            </a:r>
            <a:r>
              <a:rPr lang="zh-CN" altLang="en-US">
                <a:solidFill>
                  <a:schemeClr val="tx1"/>
                </a:solidFill>
                <a:latin typeface="微软雅黑" charset="0"/>
                <a:ea typeface="微软雅黑" charset="0"/>
                <a:cs typeface="微软雅黑" charset="0"/>
              </a:rPr>
              <a:t>对比实验。</a:t>
            </a:r>
            <a:endParaRPr lang="zh-CN" altLang="en-US">
              <a:solidFill>
                <a:schemeClr val="tx1"/>
              </a:solidFill>
              <a:latin typeface="微软雅黑" charset="0"/>
              <a:ea typeface="微软雅黑" charset="0"/>
              <a:cs typeface="微软雅黑" charset="0"/>
              <a:sym typeface="+mn-ea"/>
            </a:endParaRPr>
          </a:p>
        </p:txBody>
      </p:sp>
      <p:sp>
        <p:nvSpPr>
          <p:cNvPr id="19" name="文本框 18"/>
          <p:cNvSpPr txBox="1"/>
          <p:nvPr>
            <p:custDataLst>
              <p:tags r:id="rId5"/>
            </p:custDataLst>
          </p:nvPr>
        </p:nvSpPr>
        <p:spPr>
          <a:xfrm>
            <a:off x="307975" y="1311275"/>
            <a:ext cx="3375025" cy="368300"/>
          </a:xfrm>
          <a:prstGeom prst="rect">
            <a:avLst/>
          </a:prstGeom>
        </p:spPr>
        <p:txBody>
          <a:bodyPr wrap="square">
            <a:spAutoFit/>
          </a:bodyPr>
          <a:p>
            <a:pPr marL="285750" indent="-285750">
              <a:spcAft>
                <a:spcPct val="60000"/>
              </a:spcAft>
              <a:buFont typeface="Wingdings" panose="05000000000000000000" charset="0"/>
              <a:buChar char=""/>
            </a:pPr>
            <a:r>
              <a:rPr lang="zh-CN" altLang="en-US" i="1">
                <a:solidFill>
                  <a:schemeClr val="tx1">
                    <a:lumMod val="50000"/>
                    <a:lumOff val="50000"/>
                  </a:schemeClr>
                </a:solidFill>
                <a:latin typeface="微软雅黑" charset="0"/>
                <a:ea typeface="微软雅黑" charset="0"/>
                <a:sym typeface="+mn-ea"/>
              </a:rPr>
              <a:t>视频解析能力建设</a:t>
            </a:r>
            <a:endParaRPr lang="zh-CN" altLang="en-US" i="1">
              <a:solidFill>
                <a:schemeClr val="tx1">
                  <a:lumMod val="50000"/>
                  <a:lumOff val="50000"/>
                </a:schemeClr>
              </a:solidFill>
              <a:latin typeface="微软雅黑" charset="0"/>
              <a:ea typeface="微软雅黑" charset="0"/>
              <a:sym typeface="+mn-ea"/>
            </a:endParaRPr>
          </a:p>
        </p:txBody>
      </p:sp>
      <p:sp>
        <p:nvSpPr>
          <p:cNvPr id="9" name="文本框 8"/>
          <p:cNvSpPr txBox="1"/>
          <p:nvPr/>
        </p:nvSpPr>
        <p:spPr>
          <a:xfrm>
            <a:off x="307975" y="5799455"/>
            <a:ext cx="11539220" cy="922020"/>
          </a:xfrm>
          <a:prstGeom prst="rect">
            <a:avLst/>
          </a:prstGeom>
          <a:noFill/>
        </p:spPr>
        <p:txBody>
          <a:bodyPr wrap="square" rtlCol="0" anchor="t">
            <a:spAutoFit/>
          </a:bodyPr>
          <a:p>
            <a:pPr indent="0" fontAlgn="auto">
              <a:lnSpc>
                <a:spcPct val="150000"/>
              </a:lnSpc>
            </a:pPr>
            <a:r>
              <a:rPr lang="zh-CN" altLang="en-US" b="1">
                <a:solidFill>
                  <a:srgbClr val="C00000"/>
                </a:solidFill>
                <a:latin typeface="微软雅黑" charset="0"/>
                <a:ea typeface="微软雅黑" charset="0"/>
                <a:cs typeface="微软雅黑" charset="0"/>
                <a:sym typeface="+mn-ea"/>
              </a:rPr>
              <a:t>结果：</a:t>
            </a:r>
            <a:r>
              <a:rPr lang="zh-CN" altLang="en-US">
                <a:latin typeface="微软雅黑" charset="0"/>
                <a:ea typeface="微软雅黑" charset="0"/>
                <a:cs typeface="微软雅黑" charset="0"/>
                <a:sym typeface="+mn-ea"/>
              </a:rPr>
              <a:t>在业务测试集上，平均准确率为</a:t>
            </a:r>
            <a:r>
              <a:rPr lang="en-US" altLang="zh-CN" b="1">
                <a:solidFill>
                  <a:srgbClr val="C00000"/>
                </a:solidFill>
                <a:latin typeface="微软雅黑" charset="0"/>
                <a:ea typeface="微软雅黑" charset="0"/>
                <a:cs typeface="微软雅黑" charset="0"/>
                <a:sym typeface="+mn-ea"/>
              </a:rPr>
              <a:t>89.2%</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+32</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8</a:t>
            </a:r>
            <a:r>
              <a:rPr lang="zh-CN" altLang="en-US" b="1">
                <a:solidFill>
                  <a:srgbClr val="C00000"/>
                </a:solidFill>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。帮助业务每月节省审核人力</a:t>
            </a:r>
            <a:r>
              <a:rPr lang="en-US" b="1">
                <a:solidFill>
                  <a:srgbClr val="C00000"/>
                </a:solidFill>
                <a:latin typeface="微软雅黑" charset="0"/>
                <a:ea typeface="微软雅黑" charset="0"/>
                <a:cs typeface="微软雅黑" charset="0"/>
                <a:sym typeface="+mn-ea"/>
              </a:rPr>
              <a:t>294</a:t>
            </a:r>
            <a:r>
              <a:rPr lang="zh-CN" altLang="en-US">
                <a:latin typeface="微软雅黑" charset="0"/>
                <a:ea typeface="微软雅黑" charset="0"/>
                <a:cs typeface="微软雅黑" charset="0"/>
                <a:sym typeface="+mn-ea"/>
              </a:rPr>
              <a:t>pd。后续业务将扩量至众包骑手的审核，预估</a:t>
            </a:r>
            <a:r>
              <a:rPr lang="zh-CN" altLang="en-US">
                <a:latin typeface="微软雅黑" charset="0"/>
                <a:ea typeface="微软雅黑" charset="0"/>
                <a:cs typeface="微软雅黑" charset="0"/>
                <a:sym typeface="+mn-ea"/>
              </a:rPr>
              <a:t>每月</a:t>
            </a:r>
            <a:r>
              <a:rPr lang="zh-CN" altLang="en-US">
                <a:latin typeface="微软雅黑" charset="0"/>
                <a:ea typeface="微软雅黑" charset="0"/>
                <a:cs typeface="微软雅黑" charset="0"/>
                <a:sym typeface="+mn-ea"/>
              </a:rPr>
              <a:t>节省</a:t>
            </a:r>
            <a:r>
              <a:rPr lang="en-US" altLang="zh-CN" b="1">
                <a:solidFill>
                  <a:srgbClr val="C00000"/>
                </a:solidFill>
                <a:latin typeface="微软雅黑" charset="0"/>
                <a:ea typeface="微软雅黑" charset="0"/>
                <a:cs typeface="微软雅黑" charset="0"/>
                <a:sym typeface="+mn-ea"/>
              </a:rPr>
              <a:t>2730</a:t>
            </a:r>
            <a:r>
              <a:rPr lang="zh-CN" altLang="en-US">
                <a:latin typeface="微软雅黑" charset="0"/>
                <a:ea typeface="微软雅黑" charset="0"/>
                <a:cs typeface="微软雅黑" charset="0"/>
                <a:sym typeface="+mn-ea"/>
              </a:rPr>
              <a:t>pd。</a:t>
            </a:r>
            <a:endParaRPr lang="zh-CN" altLang="en-US">
              <a:latin typeface="微软雅黑" charset="0"/>
              <a:ea typeface="微软雅黑" charset="0"/>
              <a:cs typeface="微软雅黑" charset="0"/>
              <a:sym typeface="+mn-ea"/>
            </a:endParaRPr>
          </a:p>
        </p:txBody>
      </p:sp>
      <p:sp>
        <p:nvSpPr>
          <p:cNvPr id="8" name="燕尾形箭头 7"/>
          <p:cNvSpPr/>
          <p:nvPr>
            <p:custDataLst>
              <p:tags r:id="rId6"/>
            </p:custDataLst>
          </p:nvPr>
        </p:nvSpPr>
        <p:spPr>
          <a:xfrm>
            <a:off x="568325" y="821690"/>
            <a:ext cx="607123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标题 1"/>
          <p:cNvSpPr/>
          <p:nvPr>
            <p:custDataLst>
              <p:tags r:id="rId7"/>
            </p:custDataLst>
          </p:nvPr>
        </p:nvSpPr>
        <p:spPr>
          <a:xfrm>
            <a:off x="461645" y="384175"/>
            <a:ext cx="10219055" cy="509905"/>
          </a:xfrm>
          <a:prstGeom prst="rect">
            <a:avLst/>
          </a:prstGeom>
        </p:spPr>
        <p:txBody>
          <a:bodyPr vert="horz" anchor="ctr">
            <a:normAutofit fontScale="8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2.1 </a:t>
            </a:r>
            <a:r>
              <a:rPr>
                <a:latin typeface="微软雅黑" charset="0"/>
                <a:ea typeface="微软雅黑" charset="0"/>
                <a:cs typeface="微软雅黑" charset="0"/>
              </a:rPr>
              <a:t>技术研发与重点业务</a:t>
            </a:r>
            <a:r>
              <a:rPr lang="en-US" altLang="zh-CN" sz="2000">
                <a:latin typeface="微软雅黑" charset="-122"/>
                <a:ea typeface="微软雅黑" charset="-122"/>
                <a:cs typeface="等线 Light" panose="02010600030101010101" charset="-122"/>
                <a:sym typeface="等线 Light" panose="02010600030101010101" charset="-122"/>
              </a:rPr>
              <a:t>——</a:t>
            </a:r>
            <a:r>
              <a:rPr sz="2000">
                <a:latin typeface="微软雅黑" charset="-122"/>
                <a:ea typeface="微软雅黑" charset="-122"/>
                <a:cs typeface="等线 Light" panose="02010600030101010101" charset="-122"/>
                <a:sym typeface="等线 Light" panose="02010600030101010101" charset="-122"/>
              </a:rPr>
              <a:t>视频</a:t>
            </a:r>
            <a:r>
              <a:rPr lang="en-US" altLang="zh-CN" sz="2000">
                <a:latin typeface="微软雅黑" charset="-122"/>
                <a:ea typeface="微软雅黑" charset="-122"/>
                <a:cs typeface="等线 Light" panose="02010600030101010101" charset="-122"/>
                <a:sym typeface="等线 Light" panose="02010600030101010101" charset="-122"/>
              </a:rPr>
              <a:t>OCR</a:t>
            </a:r>
            <a:r>
              <a:rPr sz="2000">
                <a:latin typeface="微软雅黑" charset="-122"/>
                <a:ea typeface="微软雅黑" charset="-122"/>
                <a:cs typeface="等线 Light" panose="02010600030101010101" charset="-122"/>
                <a:sym typeface="等线 Light" panose="02010600030101010101" charset="-122"/>
              </a:rPr>
              <a:t>多模态大模型</a:t>
            </a:r>
            <a:endParaRPr sz="2000">
              <a:latin typeface="微软雅黑" charset="-122"/>
              <a:ea typeface="微软雅黑" charset="-122"/>
              <a:cs typeface="等线 Light" panose="02010600030101010101" charset="-122"/>
              <a:sym typeface="等线 Light" panose="02010600030101010101" charset="-122"/>
            </a:endParaRPr>
          </a:p>
        </p:txBody>
      </p:sp>
      <p:pic>
        <p:nvPicPr>
          <p:cNvPr id="49" name="图片 48" descr="fde11c67-28e1-4e42-902b-497ba3bb0806"/>
          <p:cNvPicPr>
            <a:picLocks noChangeAspect="1"/>
          </p:cNvPicPr>
          <p:nvPr>
            <p:custDataLst>
              <p:tags r:id="rId8"/>
            </p:custDataLst>
          </p:nvPr>
        </p:nvPicPr>
        <p:blipFill>
          <a:blip r:embed="rId9">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15" name="文本框 14"/>
          <p:cNvSpPr txBox="1"/>
          <p:nvPr>
            <p:custDataLst>
              <p:tags r:id="rId10"/>
            </p:custDataLst>
          </p:nvPr>
        </p:nvSpPr>
        <p:spPr>
          <a:xfrm>
            <a:off x="4181475" y="2773045"/>
            <a:ext cx="2443480" cy="306705"/>
          </a:xfrm>
          <a:prstGeom prst="rect">
            <a:avLst/>
          </a:prstGeom>
          <a:noFill/>
        </p:spPr>
        <p:txBody>
          <a:bodyPr wrap="square" rtlCol="0" anchor="t">
            <a:spAutoFit/>
          </a:bodyPr>
          <a:p>
            <a:pPr algn="ctr"/>
            <a:r>
              <a:rPr lang="en-US" altLang="zh-CN" sz="1400">
                <a:solidFill>
                  <a:schemeClr val="accent6"/>
                </a:solidFill>
                <a:latin typeface="Comic Sans MS" panose="030F0902030302020204" charset="0"/>
                <a:ea typeface="微软雅黑" charset="0"/>
                <a:cs typeface="Comic Sans MS" panose="030F0902030302020204" charset="0"/>
                <a:sym typeface="+mn-ea"/>
              </a:rPr>
              <a:t>Sft</a:t>
            </a:r>
            <a:endParaRPr lang="en-US" altLang="zh-CN" sz="1400">
              <a:solidFill>
                <a:schemeClr val="accent6"/>
              </a:solidFill>
              <a:latin typeface="Comic Sans MS" panose="030F0902030302020204" charset="0"/>
              <a:ea typeface="微软雅黑" charset="0"/>
              <a:cs typeface="Comic Sans MS" panose="030F0902030302020204" charset="0"/>
              <a:sym typeface="+mn-ea"/>
            </a:endParaRPr>
          </a:p>
        </p:txBody>
      </p:sp>
      <p:sp>
        <p:nvSpPr>
          <p:cNvPr id="18" name="矩形 17"/>
          <p:cNvSpPr/>
          <p:nvPr>
            <p:custDataLst>
              <p:tags r:id="rId11"/>
            </p:custDataLst>
          </p:nvPr>
        </p:nvSpPr>
        <p:spPr>
          <a:xfrm>
            <a:off x="4178935" y="3108960"/>
            <a:ext cx="2445385" cy="2711450"/>
          </a:xfrm>
          <a:prstGeom prst="rect">
            <a:avLst/>
          </a:prstGeom>
          <a:noFill/>
          <a:ln w="19050" cmpd="sng">
            <a:solidFill>
              <a:schemeClr val="accent6">
                <a:lumMod val="40000"/>
                <a:lumOff val="60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custDataLst>
              <p:tags r:id="rId12"/>
            </p:custDataLst>
          </p:nvPr>
        </p:nvSpPr>
        <p:spPr>
          <a:xfrm>
            <a:off x="4246245" y="3475355"/>
            <a:ext cx="2312035" cy="149225"/>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矩形 27"/>
          <p:cNvSpPr/>
          <p:nvPr>
            <p:custDataLst>
              <p:tags r:id="rId13"/>
            </p:custDataLst>
          </p:nvPr>
        </p:nvSpPr>
        <p:spPr>
          <a:xfrm>
            <a:off x="4245610" y="3160395"/>
            <a:ext cx="2312035" cy="149225"/>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1" name="图片 20"/>
          <p:cNvPicPr>
            <a:picLocks noChangeAspect="1"/>
          </p:cNvPicPr>
          <p:nvPr>
            <p:custDataLst>
              <p:tags r:id="rId14"/>
            </p:custDataLst>
          </p:nvPr>
        </p:nvPicPr>
        <p:blipFill>
          <a:blip r:embed="rId15"/>
          <a:stretch>
            <a:fillRect/>
          </a:stretch>
        </p:blipFill>
        <p:spPr>
          <a:xfrm>
            <a:off x="4246245" y="3228340"/>
            <a:ext cx="2311400" cy="322580"/>
          </a:xfrm>
          <a:prstGeom prst="rect">
            <a:avLst/>
          </a:prstGeom>
          <a:ln>
            <a:solidFill>
              <a:schemeClr val="tx1"/>
            </a:solidFill>
          </a:ln>
        </p:spPr>
      </p:pic>
      <p:sp>
        <p:nvSpPr>
          <p:cNvPr id="42" name="文本框 41"/>
          <p:cNvSpPr txBox="1"/>
          <p:nvPr>
            <p:custDataLst>
              <p:tags r:id="rId16"/>
            </p:custDataLst>
          </p:nvPr>
        </p:nvSpPr>
        <p:spPr>
          <a:xfrm>
            <a:off x="4175760" y="3652520"/>
            <a:ext cx="2492375" cy="1865630"/>
          </a:xfrm>
          <a:prstGeom prst="rect">
            <a:avLst/>
          </a:prstGeom>
          <a:noFill/>
        </p:spPr>
        <p:txBody>
          <a:bodyPr wrap="square" rtlCol="0" anchor="t">
            <a:noAutofit/>
          </a:bodyPr>
          <a:p>
            <a:r>
              <a:rPr lang="zh-CN" altLang="en-US" sz="900">
                <a:solidFill>
                  <a:srgbClr val="C00000"/>
                </a:solidFill>
                <a:latin typeface="Comic Sans MS Regular" panose="030F0902030302020204" charset="0"/>
                <a:ea typeface="微软雅黑" charset="0"/>
                <a:cs typeface="Comic Sans MS Regular" panose="030F0902030302020204" charset="0"/>
                <a:sym typeface="+mn-ea"/>
              </a:rPr>
              <a:t>请你提取视频中的相关信息，你的回答直接按照下面内容,没有的填无“骑手APP侧边栏的姓名：……</a:t>
            </a:r>
            <a:r>
              <a:rPr lang="en-US" altLang="zh-CN" sz="900">
                <a:solidFill>
                  <a:srgbClr val="C00000"/>
                </a:solidFill>
                <a:latin typeface="Comic Sans MS Regular" panose="030F0902030302020204" charset="0"/>
                <a:ea typeface="微软雅黑" charset="0"/>
                <a:cs typeface="Comic Sans MS Regular" panose="030F0902030302020204" charset="0"/>
                <a:sym typeface="+mn-ea"/>
              </a:rPr>
              <a:t> </a:t>
            </a:r>
            <a:r>
              <a:rPr lang="zh-CN" altLang="en-US" sz="900">
                <a:solidFill>
                  <a:srgbClr val="C00000"/>
                </a:solidFill>
                <a:latin typeface="Comic Sans MS Regular" panose="030F0902030302020204" charset="0"/>
                <a:ea typeface="微软雅黑" charset="0"/>
                <a:cs typeface="Comic Sans MS Regular" panose="030F0902030302020204" charset="0"/>
                <a:sym typeface="+mn-ea"/>
              </a:rPr>
              <a:t>换电APP已使用套餐时间：换电APP使用中套餐名： 换电APP使用中套餐原始电池类型： 换电APP使用中套餐时间</a:t>
            </a:r>
            <a:endParaRPr lang="zh-CN" altLang="en-US" sz="900">
              <a:solidFill>
                <a:srgbClr val="C00000"/>
              </a:solidFill>
              <a:latin typeface="Comic Sans MS Regular" panose="030F0902030302020204" charset="0"/>
              <a:ea typeface="微软雅黑" charset="0"/>
              <a:cs typeface="Comic Sans MS Regular" panose="030F0902030302020204" charset="0"/>
              <a:sym typeface="+mn-ea"/>
            </a:endParaRPr>
          </a:p>
          <a:p>
            <a:r>
              <a:rPr lang="en-US" altLang="zh-CN" sz="500">
                <a:solidFill>
                  <a:schemeClr val="bg1"/>
                </a:solidFill>
                <a:latin typeface="Comic Sans MS Regular" panose="030F0902030302020204" charset="0"/>
                <a:ea typeface="微软雅黑" charset="0"/>
                <a:cs typeface="Comic Sans MS Regular" panose="030F0902030302020204" charset="0"/>
                <a:sym typeface="+mn-ea"/>
              </a:rPr>
              <a:t>1</a:t>
            </a:r>
            <a:endParaRPr lang="zh-CN" altLang="en-US" sz="500">
              <a:solidFill>
                <a:schemeClr val="bg1"/>
              </a:solidFill>
              <a:latin typeface="Comic Sans MS Regular" panose="030F0902030302020204" charset="0"/>
              <a:ea typeface="微软雅黑" charset="0"/>
              <a:cs typeface="Comic Sans MS Regular" panose="030F0902030302020204" charset="0"/>
              <a:sym typeface="+mn-ea"/>
            </a:endParaRPr>
          </a:p>
          <a:p>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骑手APP侧边栏的姓名：钱天宇; 骑手APP个人信息页的姓名：钱天宇 骑手APP个人信息页的登录手机号：152****6364 骑手APP个人信息页的注册时间：2025-03-22 08:35:56;</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换电APP使用中套餐名：599.00元 换电APP使用中套餐原始电池类型：48V 换电APP使用中套餐时间：2025-03-16 </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a:t>
            </a:r>
            <a:endPar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p:txBody>
      </p:sp>
      <p:sp>
        <p:nvSpPr>
          <p:cNvPr id="47" name="矩形 46"/>
          <p:cNvSpPr/>
          <p:nvPr>
            <p:custDataLst>
              <p:tags r:id="rId17"/>
            </p:custDataLst>
          </p:nvPr>
        </p:nvSpPr>
        <p:spPr>
          <a:xfrm>
            <a:off x="6749415" y="3108960"/>
            <a:ext cx="2443480" cy="2711450"/>
          </a:xfrm>
          <a:prstGeom prst="rect">
            <a:avLst/>
          </a:prstGeom>
          <a:noFill/>
          <a:ln w="19050" cmpd="sng">
            <a:solidFill>
              <a:srgbClr val="BF69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文本框 47"/>
          <p:cNvSpPr txBox="1"/>
          <p:nvPr>
            <p:custDataLst>
              <p:tags r:id="rId18"/>
            </p:custDataLst>
          </p:nvPr>
        </p:nvSpPr>
        <p:spPr>
          <a:xfrm>
            <a:off x="6750050" y="2773045"/>
            <a:ext cx="2443480" cy="306705"/>
          </a:xfrm>
          <a:prstGeom prst="rect">
            <a:avLst/>
          </a:prstGeom>
          <a:noFill/>
        </p:spPr>
        <p:txBody>
          <a:bodyPr wrap="square" rtlCol="0" anchor="t">
            <a:spAutoFit/>
          </a:bodyPr>
          <a:p>
            <a:pPr algn="ctr"/>
            <a:r>
              <a:rPr lang="en-US" altLang="zh-CN" sz="1400">
                <a:solidFill>
                  <a:srgbClr val="BF6900"/>
                </a:solidFill>
                <a:latin typeface="Comic Sans MS" panose="030F0902030302020204" charset="0"/>
                <a:ea typeface="微软雅黑" charset="0"/>
                <a:cs typeface="Comic Sans MS" panose="030F0902030302020204" charset="0"/>
                <a:sym typeface="+mn-ea"/>
              </a:rPr>
              <a:t>OCR-CoT</a:t>
            </a:r>
            <a:endParaRPr lang="en-US" altLang="zh-CN" sz="1400">
              <a:solidFill>
                <a:srgbClr val="BF6900"/>
              </a:solidFill>
              <a:latin typeface="Comic Sans MS" panose="030F0902030302020204" charset="0"/>
              <a:ea typeface="微软雅黑" charset="0"/>
              <a:cs typeface="Comic Sans MS" panose="030F0902030302020204" charset="0"/>
              <a:sym typeface="+mn-ea"/>
            </a:endParaRPr>
          </a:p>
        </p:txBody>
      </p:sp>
      <p:sp>
        <p:nvSpPr>
          <p:cNvPr id="51" name="矩形 50"/>
          <p:cNvSpPr/>
          <p:nvPr>
            <p:custDataLst>
              <p:tags r:id="rId19"/>
            </p:custDataLst>
          </p:nvPr>
        </p:nvSpPr>
        <p:spPr>
          <a:xfrm>
            <a:off x="6808470" y="3475355"/>
            <a:ext cx="2312035" cy="149225"/>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矩形 51"/>
          <p:cNvSpPr/>
          <p:nvPr>
            <p:custDataLst>
              <p:tags r:id="rId20"/>
            </p:custDataLst>
          </p:nvPr>
        </p:nvSpPr>
        <p:spPr>
          <a:xfrm>
            <a:off x="6807835" y="3160395"/>
            <a:ext cx="2312035" cy="149225"/>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3" name="图片 52"/>
          <p:cNvPicPr>
            <a:picLocks noChangeAspect="1"/>
          </p:cNvPicPr>
          <p:nvPr>
            <p:custDataLst>
              <p:tags r:id="rId21"/>
            </p:custDataLst>
          </p:nvPr>
        </p:nvPicPr>
        <p:blipFill>
          <a:blip r:embed="rId15"/>
          <a:stretch>
            <a:fillRect/>
          </a:stretch>
        </p:blipFill>
        <p:spPr>
          <a:xfrm>
            <a:off x="6808470" y="3228340"/>
            <a:ext cx="2311400" cy="322580"/>
          </a:xfrm>
          <a:prstGeom prst="rect">
            <a:avLst/>
          </a:prstGeom>
          <a:ln>
            <a:solidFill>
              <a:schemeClr val="tx1"/>
            </a:solidFill>
          </a:ln>
        </p:spPr>
      </p:pic>
      <p:sp>
        <p:nvSpPr>
          <p:cNvPr id="54" name="文本框 53"/>
          <p:cNvSpPr txBox="1"/>
          <p:nvPr>
            <p:custDataLst>
              <p:tags r:id="rId22"/>
            </p:custDataLst>
          </p:nvPr>
        </p:nvSpPr>
        <p:spPr>
          <a:xfrm>
            <a:off x="6722745" y="3652520"/>
            <a:ext cx="2492375" cy="2122805"/>
          </a:xfrm>
          <a:prstGeom prst="rect">
            <a:avLst/>
          </a:prstGeom>
          <a:noFill/>
        </p:spPr>
        <p:txBody>
          <a:bodyPr wrap="square" rtlCol="0" anchor="t">
            <a:noAutofit/>
          </a:bodyPr>
          <a:p>
            <a:r>
              <a:rPr lang="zh-CN" altLang="en-US" sz="900">
                <a:solidFill>
                  <a:srgbClr val="C00000"/>
                </a:solidFill>
                <a:latin typeface="Comic Sans MS Regular" panose="030F0902030302020204" charset="0"/>
                <a:ea typeface="微软雅黑" charset="0"/>
                <a:cs typeface="Comic Sans MS Regular" panose="030F0902030302020204" charset="0"/>
                <a:sym typeface="+mn-ea"/>
              </a:rPr>
              <a:t>请你提取视频中的相关信息，“</a:t>
            </a:r>
            <a:r>
              <a:rPr lang="zh-CN" altLang="en-US" sz="900">
                <a:solidFill>
                  <a:srgbClr val="C00000"/>
                </a:solidFill>
                <a:latin typeface="Comic Sans MS Regular" panose="030F0902030302020204" charset="0"/>
                <a:ea typeface="微软雅黑" charset="0"/>
                <a:cs typeface="Comic Sans MS Regular" panose="030F0902030302020204" charset="0"/>
                <a:sym typeface="+mn-ea"/>
              </a:rPr>
              <a:t>……换电APP使用中套餐原始电池类型：”你的回答直接按照下面格式内容&lt;think&gt;&lt;/think&gt;中是所要提取信息关键帧的全部ocr内容，&lt;answer&gt;&lt;/answer&gt;中是答案,没有的填无。</a:t>
            </a:r>
            <a:endParaRPr lang="zh-CN" altLang="en-US" sz="900">
              <a:solidFill>
                <a:srgbClr val="C00000"/>
              </a:solidFill>
              <a:latin typeface="Comic Sans MS Regular" panose="030F0902030302020204" charset="0"/>
              <a:ea typeface="微软雅黑" charset="0"/>
              <a:cs typeface="Comic Sans MS Regular" panose="030F0902030302020204" charset="0"/>
              <a:sym typeface="+mn-ea"/>
            </a:endParaRPr>
          </a:p>
          <a:p>
            <a:r>
              <a:rPr lang="en-US" altLang="zh-CN" sz="500">
                <a:solidFill>
                  <a:schemeClr val="bg1"/>
                </a:solidFill>
                <a:latin typeface="Comic Sans MS Regular" panose="030F0902030302020204" charset="0"/>
                <a:ea typeface="微软雅黑" charset="0"/>
                <a:cs typeface="Comic Sans MS Regular" panose="030F0902030302020204" charset="0"/>
                <a:sym typeface="+mn-ea"/>
              </a:rPr>
              <a:t>1</a:t>
            </a:r>
            <a:endParaRPr lang="zh-CN" altLang="en-US" sz="500">
              <a:solidFill>
                <a:schemeClr val="bg1"/>
              </a:solidFill>
              <a:latin typeface="Comic Sans MS Regular" panose="030F0902030302020204" charset="0"/>
              <a:ea typeface="微软雅黑" charset="0"/>
              <a:cs typeface="Comic Sans MS Regular" panose="030F0902030302020204" charset="0"/>
              <a:sym typeface="+mn-ea"/>
            </a:endParaRPr>
          </a:p>
          <a:p>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&lt;think&gt;1.找到“骑手APP：侧边栏页”的ocr内容：09:3……; 2.找到“骑手APP：个人信息页”的ocr内容：09:33……; 3.找到“这锂APP：用户资料页”的ocr内容：09:34 ……; 4.找到“这锂APP：订单页”的ocr内容：09:34……&lt;/think&gt; &lt;answer&gt;骑手APP侧边栏的姓名：钱天宇; </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 18:57:18~2025-05-30 18:57:18;&lt;/answer&gt;</a:t>
            </a:r>
            <a:endPar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p:txBody>
      </p:sp>
      <p:sp>
        <p:nvSpPr>
          <p:cNvPr id="57" name="矩形 56"/>
          <p:cNvSpPr/>
          <p:nvPr>
            <p:custDataLst>
              <p:tags r:id="rId23"/>
            </p:custDataLst>
          </p:nvPr>
        </p:nvSpPr>
        <p:spPr>
          <a:xfrm>
            <a:off x="9332595" y="3108960"/>
            <a:ext cx="2443480" cy="2711450"/>
          </a:xfrm>
          <a:prstGeom prst="rect">
            <a:avLst/>
          </a:prstGeom>
          <a:noFill/>
          <a:ln w="19050" cmpd="sng">
            <a:solidFill>
              <a:schemeClr val="accent3">
                <a:lumMod val="7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文本框 57"/>
          <p:cNvSpPr txBox="1"/>
          <p:nvPr>
            <p:custDataLst>
              <p:tags r:id="rId24"/>
            </p:custDataLst>
          </p:nvPr>
        </p:nvSpPr>
        <p:spPr>
          <a:xfrm>
            <a:off x="9332595" y="2773045"/>
            <a:ext cx="2443480" cy="306705"/>
          </a:xfrm>
          <a:prstGeom prst="rect">
            <a:avLst/>
          </a:prstGeom>
          <a:noFill/>
        </p:spPr>
        <p:txBody>
          <a:bodyPr wrap="square" rtlCol="0" anchor="t">
            <a:spAutoFit/>
          </a:bodyPr>
          <a:p>
            <a:pPr algn="ctr"/>
            <a:r>
              <a:rPr lang="en-US" altLang="zh-CN" sz="1400">
                <a:solidFill>
                  <a:srgbClr val="C00000"/>
                </a:solidFill>
                <a:latin typeface="Comic Sans MS Regular" panose="030F0902030302020204" charset="0"/>
                <a:ea typeface="微软雅黑" charset="0"/>
                <a:cs typeface="Comic Sans MS Regular" panose="030F0902030302020204" charset="0"/>
                <a:sym typeface="+mn-ea"/>
              </a:rPr>
              <a:t>OCR-RL</a:t>
            </a:r>
            <a:endParaRPr lang="en-US" altLang="zh-CN" sz="1400">
              <a:solidFill>
                <a:srgbClr val="C00000"/>
              </a:solidFill>
              <a:latin typeface="Comic Sans MS Regular" panose="030F0902030302020204" charset="0"/>
              <a:ea typeface="微软雅黑" charset="0"/>
              <a:cs typeface="Comic Sans MS Regular" panose="030F0902030302020204" charset="0"/>
              <a:sym typeface="+mn-ea"/>
            </a:endParaRPr>
          </a:p>
        </p:txBody>
      </p:sp>
      <p:sp>
        <p:nvSpPr>
          <p:cNvPr id="59" name="矩形 58"/>
          <p:cNvSpPr/>
          <p:nvPr>
            <p:custDataLst>
              <p:tags r:id="rId25"/>
            </p:custDataLst>
          </p:nvPr>
        </p:nvSpPr>
        <p:spPr>
          <a:xfrm>
            <a:off x="9398635" y="3475355"/>
            <a:ext cx="2312035" cy="149225"/>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0" name="矩形 59"/>
          <p:cNvSpPr/>
          <p:nvPr>
            <p:custDataLst>
              <p:tags r:id="rId26"/>
            </p:custDataLst>
          </p:nvPr>
        </p:nvSpPr>
        <p:spPr>
          <a:xfrm>
            <a:off x="9398635" y="3160395"/>
            <a:ext cx="2312035" cy="149225"/>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1" name="图片 60"/>
          <p:cNvPicPr>
            <a:picLocks noChangeAspect="1"/>
          </p:cNvPicPr>
          <p:nvPr>
            <p:custDataLst>
              <p:tags r:id="rId27"/>
            </p:custDataLst>
          </p:nvPr>
        </p:nvPicPr>
        <p:blipFill>
          <a:blip r:embed="rId15"/>
          <a:stretch>
            <a:fillRect/>
          </a:stretch>
        </p:blipFill>
        <p:spPr>
          <a:xfrm>
            <a:off x="9398635" y="3228340"/>
            <a:ext cx="2311400" cy="322580"/>
          </a:xfrm>
          <a:prstGeom prst="rect">
            <a:avLst/>
          </a:prstGeom>
          <a:ln>
            <a:solidFill>
              <a:schemeClr val="tx1"/>
            </a:solidFill>
          </a:ln>
        </p:spPr>
      </p:pic>
      <p:sp>
        <p:nvSpPr>
          <p:cNvPr id="62" name="文本框 61"/>
          <p:cNvSpPr txBox="1"/>
          <p:nvPr>
            <p:custDataLst>
              <p:tags r:id="rId28"/>
            </p:custDataLst>
          </p:nvPr>
        </p:nvSpPr>
        <p:spPr>
          <a:xfrm>
            <a:off x="9398635" y="3660775"/>
            <a:ext cx="2311400" cy="229870"/>
          </a:xfrm>
          <a:prstGeom prst="rect">
            <a:avLst/>
          </a:prstGeom>
          <a:noFill/>
        </p:spPr>
        <p:txBody>
          <a:bodyPr wrap="square" rtlCol="0" anchor="t">
            <a:spAutoFit/>
          </a:bodyPr>
          <a:p>
            <a:pPr algn="ctr"/>
            <a:r>
              <a:rPr lang="zh-CN" altLang="en-US" sz="900" i="1">
                <a:solidFill>
                  <a:schemeClr val="tx1">
                    <a:lumMod val="50000"/>
                    <a:lumOff val="50000"/>
                  </a:schemeClr>
                </a:solidFill>
                <a:latin typeface="Comic Sans MS Regular" panose="030F0902030302020204" charset="0"/>
                <a:ea typeface="微软雅黑" charset="0"/>
                <a:cs typeface="Comic Sans MS Regular" panose="030F0902030302020204" charset="0"/>
                <a:sym typeface="+mn-ea"/>
              </a:rPr>
              <a:t>基于规则的奖励与惩罚设计</a:t>
            </a:r>
            <a:endParaRPr lang="zh-CN" altLang="en-US" sz="900" i="1">
              <a:solidFill>
                <a:schemeClr val="tx1">
                  <a:lumMod val="50000"/>
                  <a:lumOff val="50000"/>
                </a:schemeClr>
              </a:solidFill>
              <a:latin typeface="Comic Sans MS Regular" panose="030F0902030302020204" charset="0"/>
              <a:ea typeface="微软雅黑" charset="0"/>
              <a:cs typeface="Comic Sans MS Regular" panose="030F0902030302020204" charset="0"/>
              <a:sym typeface="+mn-ea"/>
            </a:endParaRPr>
          </a:p>
        </p:txBody>
      </p:sp>
      <p:sp>
        <p:nvSpPr>
          <p:cNvPr id="64" name="文本框 63"/>
          <p:cNvSpPr txBox="1"/>
          <p:nvPr/>
        </p:nvSpPr>
        <p:spPr>
          <a:xfrm>
            <a:off x="9399270" y="3926205"/>
            <a:ext cx="2310130" cy="1860550"/>
          </a:xfrm>
          <a:prstGeom prst="rect">
            <a:avLst/>
          </a:prstGeom>
          <a:noFill/>
        </p:spPr>
        <p:txBody>
          <a:bodyPr wrap="square" rtlCol="0" anchor="t">
            <a:noAutofit/>
          </a:bodyPr>
          <a:p>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奖励规则</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设计：</a:t>
            </a:r>
            <a:endPar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a:p>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字段准确匹配奖励+1</a:t>
            </a:r>
            <a:endPar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a:p>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多帧融合成功奖励+2</a:t>
            </a:r>
            <a:endPar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a:p>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置信度奖励+</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1</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*概率</a:t>
            </a:r>
            <a:endPar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a:p>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时序一致性奖励</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+0.5</a:t>
            </a:r>
            <a:endPar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a:p>
            <a:endPar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a:p>
            <a:r>
              <a:rPr lang="zh-CN" altLang="en-US" sz="900">
                <a:solidFill>
                  <a:srgbClr val="C00000"/>
                </a:solidFill>
                <a:latin typeface="Comic Sans MS Regular" panose="030F0902030302020204" charset="0"/>
                <a:ea typeface="微软雅黑" charset="0"/>
                <a:cs typeface="Comic Sans MS Regular" panose="030F0902030302020204" charset="0"/>
                <a:sym typeface="+mn-ea"/>
              </a:rPr>
              <a:t>惩罚规则设计：</a:t>
            </a:r>
            <a:endParaRPr lang="zh-CN" altLang="en-US" sz="900">
              <a:solidFill>
                <a:srgbClr val="C00000"/>
              </a:solidFill>
              <a:latin typeface="Comic Sans MS Regular" panose="030F0902030302020204" charset="0"/>
              <a:ea typeface="微软雅黑" charset="0"/>
              <a:cs typeface="Comic Sans MS Regular" panose="030F0902030302020204" charset="0"/>
              <a:sym typeface="+mn-ea"/>
            </a:endParaRPr>
          </a:p>
          <a:p>
            <a:r>
              <a:rPr lang="zh-CN" altLang="en-US" sz="900">
                <a:solidFill>
                  <a:srgbClr val="C00000"/>
                </a:solidFill>
                <a:latin typeface="Comic Sans MS Regular" panose="030F0902030302020204" charset="0"/>
                <a:ea typeface="微软雅黑" charset="0"/>
                <a:cs typeface="Comic Sans MS Regular" panose="030F0902030302020204" charset="0"/>
                <a:sym typeface="+mn-ea"/>
              </a:rPr>
              <a:t>字段匹配错误惩罚</a:t>
            </a:r>
            <a:r>
              <a:rPr lang="en-US" altLang="zh-CN" sz="900">
                <a:solidFill>
                  <a:srgbClr val="C00000"/>
                </a:solidFill>
                <a:latin typeface="Comic Sans MS Regular" panose="030F0902030302020204" charset="0"/>
                <a:ea typeface="微软雅黑" charset="0"/>
                <a:cs typeface="Comic Sans MS Regular" panose="030F0902030302020204" charset="0"/>
                <a:sym typeface="+mn-ea"/>
              </a:rPr>
              <a:t>-1</a:t>
            </a:r>
            <a:endParaRPr lang="en-US" altLang="zh-CN" sz="900">
              <a:solidFill>
                <a:srgbClr val="C00000"/>
              </a:solidFill>
              <a:latin typeface="Comic Sans MS Regular" panose="030F0902030302020204" charset="0"/>
              <a:ea typeface="微软雅黑" charset="0"/>
              <a:cs typeface="Comic Sans MS Regular" panose="030F0902030302020204" charset="0"/>
              <a:sym typeface="+mn-ea"/>
            </a:endParaRPr>
          </a:p>
          <a:p>
            <a:r>
              <a:rPr lang="zh-CN" altLang="en-US" sz="900">
                <a:solidFill>
                  <a:srgbClr val="C00000"/>
                </a:solidFill>
                <a:latin typeface="Comic Sans MS Regular" panose="030F0902030302020204" charset="0"/>
                <a:ea typeface="微软雅黑" charset="0"/>
                <a:cs typeface="Comic Sans MS Regular" panose="030F0902030302020204" charset="0"/>
                <a:sym typeface="+mn-ea"/>
              </a:rPr>
              <a:t>遗漏信息惩罚</a:t>
            </a:r>
            <a:r>
              <a:rPr lang="en-US" altLang="zh-CN" sz="900">
                <a:solidFill>
                  <a:srgbClr val="C00000"/>
                </a:solidFill>
                <a:latin typeface="Comic Sans MS Regular" panose="030F0902030302020204" charset="0"/>
                <a:ea typeface="微软雅黑" charset="0"/>
                <a:cs typeface="Comic Sans MS Regular" panose="030F0902030302020204" charset="0"/>
                <a:sym typeface="+mn-ea"/>
              </a:rPr>
              <a:t>-2</a:t>
            </a:r>
            <a:endParaRPr lang="en-US" altLang="zh-CN" sz="900">
              <a:solidFill>
                <a:srgbClr val="C00000"/>
              </a:solidFill>
              <a:latin typeface="Comic Sans MS Regular" panose="030F0902030302020204" charset="0"/>
              <a:ea typeface="微软雅黑" charset="0"/>
              <a:cs typeface="Comic Sans MS Regular" panose="030F0902030302020204" charset="0"/>
              <a:sym typeface="+mn-ea"/>
            </a:endParaRPr>
          </a:p>
          <a:p>
            <a:r>
              <a:rPr lang="zh-CN" altLang="en-US" sz="900">
                <a:solidFill>
                  <a:srgbClr val="C00000"/>
                </a:solidFill>
                <a:latin typeface="Comic Sans MS Regular" panose="030F0902030302020204" charset="0"/>
                <a:ea typeface="微软雅黑" charset="0"/>
                <a:cs typeface="Comic Sans MS Regular" panose="030F0902030302020204" charset="0"/>
                <a:sym typeface="+mn-ea"/>
              </a:rPr>
              <a:t>多帧融合失败惩罚</a:t>
            </a:r>
            <a:r>
              <a:rPr lang="en-US" altLang="zh-CN" sz="900">
                <a:solidFill>
                  <a:srgbClr val="C00000"/>
                </a:solidFill>
                <a:latin typeface="Comic Sans MS Regular" panose="030F0902030302020204" charset="0"/>
                <a:ea typeface="微软雅黑" charset="0"/>
                <a:cs typeface="Comic Sans MS Regular" panose="030F0902030302020204" charset="0"/>
                <a:sym typeface="+mn-ea"/>
              </a:rPr>
              <a:t>-1.5</a:t>
            </a:r>
            <a:endParaRPr lang="en-US" altLang="zh-CN" sz="900">
              <a:solidFill>
                <a:srgbClr val="C00000"/>
              </a:solidFill>
              <a:latin typeface="Comic Sans MS Regular" panose="030F0902030302020204" charset="0"/>
              <a:ea typeface="微软雅黑" charset="0"/>
              <a:cs typeface="Comic Sans MS Regular" panose="030F0902030302020204" charset="0"/>
              <a:sym typeface="+mn-ea"/>
            </a:endParaRPr>
          </a:p>
          <a:p>
            <a:r>
              <a:rPr lang="zh-CN" altLang="en-US" sz="900">
                <a:solidFill>
                  <a:srgbClr val="C00000"/>
                </a:solidFill>
                <a:latin typeface="Comic Sans MS Regular" panose="030F0902030302020204" charset="0"/>
                <a:ea typeface="微软雅黑" charset="0"/>
                <a:cs typeface="Comic Sans MS Regular" panose="030F0902030302020204" charset="0"/>
                <a:sym typeface="+mn-ea"/>
              </a:rPr>
              <a:t>置信度惩罚</a:t>
            </a:r>
            <a:r>
              <a:rPr lang="en-US" altLang="zh-CN" sz="900">
                <a:solidFill>
                  <a:srgbClr val="C00000"/>
                </a:solidFill>
                <a:latin typeface="Comic Sans MS Regular" panose="030F0902030302020204" charset="0"/>
                <a:ea typeface="微软雅黑" charset="0"/>
                <a:cs typeface="Comic Sans MS Regular" panose="030F0902030302020204" charset="0"/>
                <a:sym typeface="+mn-ea"/>
              </a:rPr>
              <a:t>-0.5*1*</a:t>
            </a:r>
            <a:r>
              <a:rPr lang="zh-CN" altLang="en-US" sz="900">
                <a:solidFill>
                  <a:srgbClr val="C00000"/>
                </a:solidFill>
                <a:latin typeface="Comic Sans MS Regular" panose="030F0902030302020204" charset="0"/>
                <a:ea typeface="微软雅黑" charset="0"/>
                <a:cs typeface="Comic Sans MS Regular" panose="030F0902030302020204" charset="0"/>
                <a:sym typeface="+mn-ea"/>
              </a:rPr>
              <a:t>概率</a:t>
            </a:r>
            <a:endParaRPr lang="zh-CN" altLang="en-US" sz="900">
              <a:solidFill>
                <a:srgbClr val="C00000"/>
              </a:solidFill>
              <a:latin typeface="Comic Sans MS Regular" panose="030F0902030302020204" charset="0"/>
              <a:ea typeface="微软雅黑" charset="0"/>
              <a:cs typeface="Comic Sans MS Regular" panose="030F0902030302020204" charset="0"/>
              <a:sym typeface="+mn-ea"/>
            </a:endParaRPr>
          </a:p>
          <a:p>
            <a:endPar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a:p>
            <a:endPar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p:txBody>
      </p:sp>
      <p:pic>
        <p:nvPicPr>
          <p:cNvPr id="65" name="图片 64"/>
          <p:cNvPicPr/>
          <p:nvPr>
            <p:custDataLst>
              <p:tags r:id="rId29"/>
            </p:custDataLst>
          </p:nvPr>
        </p:nvPicPr>
        <p:blipFill>
          <a:blip r:embed="rId30"/>
          <a:srcRect t="6349" r="7454" b="6576"/>
        </p:blipFill>
        <p:spPr>
          <a:xfrm>
            <a:off x="10711815" y="3889375"/>
            <a:ext cx="942975" cy="818515"/>
          </a:xfrm>
          <a:prstGeom prst="rect">
            <a:avLst/>
          </a:prstGeom>
        </p:spPr>
      </p:pic>
      <p:pic>
        <p:nvPicPr>
          <p:cNvPr id="66" name="图片 65"/>
          <p:cNvPicPr/>
          <p:nvPr>
            <p:custDataLst>
              <p:tags r:id="rId31"/>
            </p:custDataLst>
          </p:nvPr>
        </p:nvPicPr>
        <p:blipFill>
          <a:blip r:embed="rId32"/>
          <a:srcRect t="2658" r="7534" b="9447"/>
        </p:blipFill>
        <p:spPr>
          <a:xfrm>
            <a:off x="10711815" y="4766945"/>
            <a:ext cx="942975" cy="908685"/>
          </a:xfrm>
          <a:prstGeom prst="rect">
            <a:avLst/>
          </a:prstGeom>
        </p:spPr>
      </p:pic>
      <p:grpSp>
        <p:nvGrpSpPr>
          <p:cNvPr id="63" name="组合 62"/>
          <p:cNvGrpSpPr/>
          <p:nvPr/>
        </p:nvGrpSpPr>
        <p:grpSpPr>
          <a:xfrm>
            <a:off x="273050" y="2884170"/>
            <a:ext cx="3780155" cy="2936240"/>
            <a:chOff x="637" y="4542"/>
            <a:chExt cx="5746" cy="4624"/>
          </a:xfrm>
        </p:grpSpPr>
        <p:sp>
          <p:nvSpPr>
            <p:cNvPr id="2" name="矩形 1"/>
            <p:cNvSpPr/>
            <p:nvPr/>
          </p:nvSpPr>
          <p:spPr>
            <a:xfrm>
              <a:off x="637" y="4542"/>
              <a:ext cx="5747" cy="4624"/>
            </a:xfrm>
            <a:prstGeom prst="rect">
              <a:avLst/>
            </a:prstGeom>
            <a:noFill/>
            <a:ln w="19050" cmpd="sng">
              <a:solidFill>
                <a:schemeClr val="accent5">
                  <a:lumMod val="40000"/>
                  <a:lumOff val="60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2" name="图片 31" descr="xiaoha_000027"/>
            <p:cNvPicPr>
              <a:picLocks noChangeAspect="1"/>
            </p:cNvPicPr>
            <p:nvPr/>
          </p:nvPicPr>
          <p:blipFill>
            <a:blip r:embed="rId33"/>
            <a:stretch>
              <a:fillRect/>
            </a:stretch>
          </p:blipFill>
          <p:spPr>
            <a:xfrm>
              <a:off x="4485" y="4687"/>
              <a:ext cx="1750" cy="4355"/>
            </a:xfrm>
            <a:prstGeom prst="rect">
              <a:avLst/>
            </a:prstGeom>
          </p:spPr>
        </p:pic>
        <p:pic>
          <p:nvPicPr>
            <p:cNvPr id="50" name="图片 49" descr="tieta_000024"/>
            <p:cNvPicPr>
              <a:picLocks noChangeAspect="1"/>
            </p:cNvPicPr>
            <p:nvPr/>
          </p:nvPicPr>
          <p:blipFill>
            <a:blip r:embed="rId34"/>
            <a:stretch>
              <a:fillRect/>
            </a:stretch>
          </p:blipFill>
          <p:spPr>
            <a:xfrm>
              <a:off x="2612" y="4684"/>
              <a:ext cx="1750" cy="4355"/>
            </a:xfrm>
            <a:prstGeom prst="rect">
              <a:avLst/>
            </a:prstGeom>
          </p:spPr>
        </p:pic>
        <p:pic>
          <p:nvPicPr>
            <p:cNvPr id="55" name="图片 54" descr="linasi_000042"/>
            <p:cNvPicPr>
              <a:picLocks noChangeAspect="1"/>
            </p:cNvPicPr>
            <p:nvPr/>
          </p:nvPicPr>
          <p:blipFill>
            <a:blip r:embed="rId35"/>
            <a:stretch>
              <a:fillRect/>
            </a:stretch>
          </p:blipFill>
          <p:spPr>
            <a:xfrm>
              <a:off x="754" y="4681"/>
              <a:ext cx="1745" cy="4355"/>
            </a:xfrm>
            <a:prstGeom prst="rect">
              <a:avLst/>
            </a:prstGeom>
          </p:spPr>
        </p:pic>
      </p:gr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custDataLst>
              <p:tags r:id="rId1"/>
            </p:custDataLst>
          </p:nvPr>
        </p:nvSpPr>
        <p:spPr>
          <a:xfrm rot="16200000">
            <a:off x="6229557" y="755857"/>
            <a:ext cx="5961600" cy="5962015"/>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1602740" y="1296670"/>
            <a:ext cx="8801100" cy="44069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2"/>
            </p:custDataLst>
          </p:nvPr>
        </p:nvSpPr>
        <p:spPr>
          <a:xfrm>
            <a:off x="5242560" y="2209800"/>
            <a:ext cx="4921885" cy="3053715"/>
          </a:xfrm>
          <a:prstGeom prst="rect">
            <a:avLst/>
          </a:prstGeom>
        </p:spPr>
        <p:txBody>
          <a:bodyPr wrap="square" anchor="ctr" anchorCtr="0">
            <a:noAutofit/>
          </a:bodyPr>
          <a:p>
            <a:pPr indent="0" fontAlgn="auto">
              <a:lnSpc>
                <a:spcPct val="150000"/>
              </a:lnSpc>
              <a:spcAft>
                <a:spcPts val="0"/>
              </a:spcAft>
            </a:pPr>
            <a:r>
              <a:rPr lang="zh-CN" altLang="en-US" sz="2000">
                <a:latin typeface="微软雅黑" charset="0"/>
                <a:ea typeface="微软雅黑" charset="0"/>
                <a:sym typeface="+mn-ea"/>
              </a:rPr>
              <a:t>⭐</a:t>
            </a:r>
            <a:r>
              <a:rPr lang="en-US" altLang="zh-CN" sz="2000">
                <a:latin typeface="微软雅黑" charset="0"/>
                <a:ea typeface="微软雅黑" charset="0"/>
                <a:sym typeface="+mn-ea"/>
              </a:rPr>
              <a:t> </a:t>
            </a:r>
            <a:r>
              <a:rPr lang="zh-CN" altLang="en-US" sz="2000" dirty="0">
                <a:solidFill>
                  <a:schemeClr val="accent5">
                    <a:lumMod val="50000"/>
                  </a:schemeClr>
                </a:solidFill>
                <a:latin typeface="微软雅黑" charset="-122"/>
                <a:ea typeface="微软雅黑" charset="-122"/>
                <a:cs typeface="等线 Light" panose="02010600030101010101" charset="-122"/>
              </a:rPr>
              <a:t>技术研发：</a:t>
            </a:r>
            <a:r>
              <a:rPr lang="zh-CN" altLang="en-US" sz="2000" dirty="0">
                <a:solidFill>
                  <a:schemeClr val="tx1"/>
                </a:solidFill>
                <a:latin typeface="微软雅黑" charset="-122"/>
                <a:ea typeface="微软雅黑" charset="-122"/>
                <a:cs typeface="等线 Light" panose="02010600030101010101" charset="-122"/>
                <a:sym typeface="+mn-ea"/>
              </a:rPr>
              <a:t>自研</a:t>
            </a:r>
            <a:r>
              <a:rPr lang="en-US" altLang="zh-CN" sz="2000">
                <a:solidFill>
                  <a:schemeClr val="tx1"/>
                </a:solidFill>
                <a:latin typeface="微软雅黑" charset="0"/>
                <a:ea typeface="微软雅黑" charset="0"/>
                <a:sym typeface="+mn-ea"/>
              </a:rPr>
              <a:t> </a:t>
            </a:r>
            <a:r>
              <a:rPr lang="en-US" altLang="zh-CN" sz="2000" b="1">
                <a:solidFill>
                  <a:srgbClr val="C00000"/>
                </a:solidFill>
                <a:latin typeface="微软雅黑" charset="0"/>
                <a:ea typeface="微软雅黑" charset="0"/>
                <a:cs typeface="微软雅黑" charset="0"/>
                <a:sym typeface="+mn-ea"/>
              </a:rPr>
              <a:t>MT-DocYOLO</a:t>
            </a:r>
            <a:r>
              <a:rPr lang="en-US" altLang="zh-CN" sz="2000" b="1">
                <a:solidFill>
                  <a:schemeClr val="tx1"/>
                </a:solidFill>
                <a:latin typeface="微软雅黑" charset="0"/>
                <a:ea typeface="微软雅黑" charset="0"/>
                <a:cs typeface="微软雅黑" charset="0"/>
                <a:sym typeface="+mn-ea"/>
              </a:rPr>
              <a:t> </a:t>
            </a:r>
            <a:r>
              <a:rPr lang="zh-CN" altLang="en-US" sz="2000" dirty="0">
                <a:solidFill>
                  <a:schemeClr val="tx1"/>
                </a:solidFill>
                <a:latin typeface="微软雅黑" charset="-122"/>
                <a:ea typeface="微软雅黑" charset="-122"/>
                <a:cs typeface="等线 Light" panose="02010600030101010101" charset="-122"/>
                <a:sym typeface="+mn-ea"/>
              </a:rPr>
              <a:t>文档版式检测模型</a:t>
            </a:r>
            <a:r>
              <a:rPr lang="zh-CN" altLang="en-US" sz="2000">
                <a:solidFill>
                  <a:schemeClr val="tx1"/>
                </a:solidFill>
                <a:latin typeface="微软雅黑" charset="0"/>
                <a:ea typeface="微软雅黑" charset="0"/>
              </a:rPr>
              <a:t>。</a:t>
            </a:r>
            <a:endParaRPr lang="zh-CN" altLang="en-US" sz="2000">
              <a:solidFill>
                <a:schemeClr val="tx1"/>
              </a:solidFill>
              <a:latin typeface="微软雅黑" charset="0"/>
              <a:ea typeface="微软雅黑" charset="0"/>
            </a:endParaRPr>
          </a:p>
          <a:p>
            <a:pPr indent="0" fontAlgn="auto">
              <a:lnSpc>
                <a:spcPct val="150000"/>
              </a:lnSpc>
              <a:spcAft>
                <a:spcPts val="0"/>
              </a:spcAft>
            </a:pPr>
            <a:r>
              <a:rPr lang="zh-CN" altLang="en-US" sz="2000">
                <a:latin typeface="微软雅黑" charset="0"/>
                <a:ea typeface="微软雅黑" charset="0"/>
                <a:sym typeface="+mn-ea"/>
              </a:rPr>
              <a:t>⭐</a:t>
            </a:r>
            <a:r>
              <a:rPr lang="en-US" altLang="zh-CN" sz="2000">
                <a:latin typeface="微软雅黑" charset="0"/>
                <a:ea typeface="微软雅黑" charset="0"/>
                <a:sym typeface="+mn-ea"/>
              </a:rPr>
              <a:t> </a:t>
            </a:r>
            <a:r>
              <a:rPr lang="zh-CN" altLang="en-US" sz="2000" dirty="0">
                <a:solidFill>
                  <a:schemeClr val="accent5">
                    <a:lumMod val="50000"/>
                  </a:schemeClr>
                </a:solidFill>
                <a:latin typeface="微软雅黑" charset="-122"/>
                <a:ea typeface="微软雅黑" charset="-122"/>
                <a:cs typeface="等线 Light" panose="02010600030101010101" charset="-122"/>
                <a:sym typeface="+mn-ea"/>
              </a:rPr>
              <a:t>技术研发：</a:t>
            </a:r>
            <a:r>
              <a:rPr lang="zh-CN" altLang="en-US" sz="2000" dirty="0">
                <a:latin typeface="微软雅黑" charset="-122"/>
                <a:ea typeface="微软雅黑" charset="-122"/>
                <a:cs typeface="等线 Light" panose="02010600030101010101" charset="-122"/>
                <a:sym typeface="+mn-ea"/>
              </a:rPr>
              <a:t>优化</a:t>
            </a:r>
            <a:r>
              <a:rPr lang="en-US" altLang="zh-CN" sz="2000">
                <a:latin typeface="微软雅黑" charset="0"/>
                <a:ea typeface="微软雅黑" charset="0"/>
                <a:sym typeface="+mn-ea"/>
              </a:rPr>
              <a:t> </a:t>
            </a:r>
            <a:r>
              <a:rPr lang="en-US" altLang="zh-CN" sz="2000" b="1">
                <a:solidFill>
                  <a:srgbClr val="C00000"/>
                </a:solidFill>
                <a:latin typeface="微软雅黑" charset="0"/>
                <a:ea typeface="微软雅黑" charset="0"/>
                <a:cs typeface="微软雅黑" charset="0"/>
                <a:sym typeface="+mn-ea"/>
              </a:rPr>
              <a:t>MathHunter </a:t>
            </a:r>
            <a:r>
              <a:rPr lang="zh-CN" altLang="en-US" sz="2000" dirty="0">
                <a:latin typeface="微软雅黑" charset="-122"/>
                <a:ea typeface="微软雅黑" charset="-122"/>
                <a:cs typeface="等线 Light" panose="02010600030101010101" charset="-122"/>
                <a:sym typeface="+mn-ea"/>
              </a:rPr>
              <a:t>手写公式识别模型</a:t>
            </a:r>
            <a:r>
              <a:rPr lang="zh-CN" altLang="en-US" sz="2000">
                <a:latin typeface="微软雅黑" charset="0"/>
                <a:ea typeface="微软雅黑" charset="0"/>
                <a:sym typeface="+mn-ea"/>
              </a:rPr>
              <a:t>。</a:t>
            </a:r>
            <a:endParaRPr lang="zh-CN" altLang="en-US" sz="2000">
              <a:latin typeface="微软雅黑" charset="0"/>
              <a:ea typeface="微软雅黑" charset="0"/>
              <a:sym typeface="+mn-ea"/>
            </a:endParaRPr>
          </a:p>
          <a:p>
            <a:pPr indent="0" fontAlgn="auto">
              <a:lnSpc>
                <a:spcPct val="150000"/>
              </a:lnSpc>
              <a:spcAft>
                <a:spcPts val="0"/>
              </a:spcAft>
            </a:pPr>
            <a:r>
              <a:rPr lang="zh-CN" altLang="en-US" sz="2000" dirty="0">
                <a:solidFill>
                  <a:schemeClr val="accent5">
                    <a:lumMod val="50000"/>
                  </a:schemeClr>
                </a:solidFill>
                <a:latin typeface="微软雅黑" charset="-122"/>
                <a:ea typeface="微软雅黑" charset="-122"/>
                <a:cs typeface="等线 Light" panose="02010600030101010101" charset="-122"/>
                <a:sym typeface="+mn-ea"/>
              </a:rPr>
              <a:t>🆚</a:t>
            </a:r>
            <a:r>
              <a:rPr lang="en-US" altLang="zh-CN" sz="2000">
                <a:latin typeface="微软雅黑" charset="0"/>
                <a:ea typeface="微软雅黑" charset="0"/>
                <a:sym typeface="+mn-ea"/>
              </a:rPr>
              <a:t> </a:t>
            </a:r>
            <a:r>
              <a:rPr lang="zh-CN" altLang="en-US" sz="2000" dirty="0">
                <a:solidFill>
                  <a:schemeClr val="accent5">
                    <a:lumMod val="50000"/>
                  </a:schemeClr>
                </a:solidFill>
                <a:latin typeface="微软雅黑" charset="-122"/>
                <a:ea typeface="微软雅黑" charset="-122"/>
                <a:cs typeface="等线 Light" panose="02010600030101010101" charset="-122"/>
                <a:sym typeface="+mn-ea"/>
              </a:rPr>
              <a:t>算法</a:t>
            </a:r>
            <a:r>
              <a:rPr lang="zh-CN" altLang="en-US" sz="2000" dirty="0">
                <a:solidFill>
                  <a:schemeClr val="accent5">
                    <a:lumMod val="50000"/>
                  </a:schemeClr>
                </a:solidFill>
                <a:latin typeface="微软雅黑" charset="-122"/>
                <a:ea typeface="微软雅黑" charset="-122"/>
                <a:cs typeface="等线 Light" panose="02010600030101010101" charset="-122"/>
                <a:sym typeface="+mn-ea"/>
              </a:rPr>
              <a:t>竞赛</a:t>
            </a:r>
            <a:r>
              <a:rPr lang="zh-CN" altLang="en-US" sz="2000" dirty="0">
                <a:solidFill>
                  <a:schemeClr val="accent5">
                    <a:lumMod val="50000"/>
                  </a:schemeClr>
                </a:solidFill>
                <a:latin typeface="微软雅黑" charset="-122"/>
                <a:ea typeface="微软雅黑" charset="-122"/>
                <a:cs typeface="等线 Light" panose="02010600030101010101" charset="-122"/>
                <a:sym typeface="+mn-ea"/>
              </a:rPr>
              <a:t>：</a:t>
            </a:r>
            <a:r>
              <a:rPr lang="zh-CN" altLang="en-US" sz="2000" dirty="0">
                <a:latin typeface="微软雅黑" charset="-122"/>
                <a:ea typeface="微软雅黑" charset="-122"/>
                <a:cs typeface="等线 Light" panose="02010600030101010101" charset="-122"/>
                <a:sym typeface="+mn-ea"/>
              </a:rPr>
              <a:t>端到端文档图像机器翻译</a:t>
            </a:r>
            <a:r>
              <a:rPr lang="zh-CN" altLang="en-US" sz="2000" dirty="0">
                <a:latin typeface="微软雅黑" charset="-122"/>
                <a:ea typeface="微软雅黑" charset="-122"/>
                <a:cs typeface="等线 Light" panose="02010600030101010101" charset="-122"/>
                <a:sym typeface="+mn-ea"/>
              </a:rPr>
              <a:t>。</a:t>
            </a:r>
            <a:endParaRPr lang="zh-CN" altLang="en-US" sz="2000" dirty="0">
              <a:latin typeface="微软雅黑" charset="-122"/>
              <a:ea typeface="微软雅黑" charset="-122"/>
              <a:cs typeface="等线 Light" panose="02010600030101010101" charset="-122"/>
              <a:sym typeface="+mn-ea"/>
            </a:endParaRPr>
          </a:p>
          <a:p>
            <a:pPr indent="0" fontAlgn="auto">
              <a:lnSpc>
                <a:spcPct val="150000"/>
              </a:lnSpc>
              <a:spcAft>
                <a:spcPts val="0"/>
              </a:spcAft>
            </a:pPr>
            <a:r>
              <a:rPr lang="zh-CN" altLang="en-US" sz="2000">
                <a:latin typeface="微软雅黑" charset="0"/>
                <a:ea typeface="微软雅黑" charset="0"/>
                <a:sym typeface="+mn-ea"/>
              </a:rPr>
              <a:t>🔧</a:t>
            </a:r>
            <a:r>
              <a:rPr lang="en-US" altLang="zh-CN" sz="2000">
                <a:latin typeface="微软雅黑" charset="0"/>
                <a:ea typeface="微软雅黑" charset="0"/>
                <a:sym typeface="+mn-ea"/>
              </a:rPr>
              <a:t> </a:t>
            </a:r>
            <a:r>
              <a:rPr lang="zh-CN" altLang="en-US" sz="2000">
                <a:latin typeface="微软雅黑" charset="0"/>
                <a:ea typeface="微软雅黑" charset="0"/>
                <a:sym typeface="+mn-ea"/>
              </a:rPr>
              <a:t>️</a:t>
            </a:r>
            <a:r>
              <a:rPr lang="zh-CN" altLang="en-US" sz="2000">
                <a:solidFill>
                  <a:schemeClr val="accent5">
                    <a:lumMod val="50000"/>
                  </a:schemeClr>
                </a:solidFill>
                <a:latin typeface="微软雅黑" charset="0"/>
                <a:ea typeface="微软雅黑" charset="0"/>
                <a:sym typeface="+mn-ea"/>
              </a:rPr>
              <a:t>评测维护</a:t>
            </a:r>
            <a:r>
              <a:rPr lang="zh-CN" altLang="en-US" sz="2000">
                <a:solidFill>
                  <a:schemeClr val="tx1"/>
                </a:solidFill>
                <a:latin typeface="微软雅黑" charset="0"/>
                <a:ea typeface="微软雅黑" charset="0"/>
              </a:rPr>
              <a:t>：</a:t>
            </a:r>
            <a:r>
              <a:rPr lang="zh-CN" altLang="en-US" sz="2000" dirty="0">
                <a:latin typeface="微软雅黑" charset="-122"/>
                <a:ea typeface="微软雅黑" charset="-122"/>
                <a:cs typeface="等线 Light" panose="02010600030101010101" charset="-122"/>
                <a:sym typeface="+mn-ea"/>
              </a:rPr>
              <a:t>自研数据集与公开数据集</a:t>
            </a:r>
            <a:r>
              <a:rPr lang="zh-CN" altLang="en-US" sz="2000" dirty="0">
                <a:latin typeface="微软雅黑" charset="-122"/>
                <a:ea typeface="微软雅黑" charset="-122"/>
                <a:cs typeface="等线 Light" panose="02010600030101010101" charset="-122"/>
                <a:sym typeface="等线 Light" panose="02010600030101010101" charset="-122"/>
              </a:rPr>
              <a:t>PDF解析结果端到端评测。</a:t>
            </a:r>
            <a:endParaRPr lang="zh-CN" altLang="en-US" sz="2000" dirty="0">
              <a:solidFill>
                <a:schemeClr val="tx1"/>
              </a:solidFill>
              <a:latin typeface="微软雅黑" charset="-122"/>
              <a:ea typeface="微软雅黑" charset="-122"/>
              <a:cs typeface="等线 Light" panose="02010600030101010101" charset="-122"/>
            </a:endParaRPr>
          </a:p>
        </p:txBody>
      </p:sp>
      <p:sp>
        <p:nvSpPr>
          <p:cNvPr id="8" name="直角三角形 7"/>
          <p:cNvSpPr/>
          <p:nvPr/>
        </p:nvSpPr>
        <p:spPr>
          <a:xfrm rot="5400000">
            <a:off x="270" y="143510"/>
            <a:ext cx="2160000" cy="2160000"/>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标题 1"/>
          <p:cNvSpPr/>
          <p:nvPr>
            <p:custDataLst>
              <p:tags r:id="rId3"/>
            </p:custDataLst>
          </p:nvPr>
        </p:nvSpPr>
        <p:spPr>
          <a:xfrm>
            <a:off x="1602740" y="1292225"/>
            <a:ext cx="8801100" cy="103441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sz="3600" b="1">
                <a:latin typeface="微软雅黑" charset="0"/>
                <a:ea typeface="微软雅黑" charset="0"/>
                <a:cs typeface="微软雅黑" charset="0"/>
                <a:sym typeface="+mn-ea"/>
              </a:rPr>
              <a:t>技术研发与重点</a:t>
            </a:r>
            <a:r>
              <a:rPr sz="3600" b="1">
                <a:latin typeface="微软雅黑" charset="0"/>
                <a:ea typeface="微软雅黑" charset="0"/>
                <a:cs typeface="微软雅黑" charset="0"/>
                <a:sym typeface="+mn-ea"/>
              </a:rPr>
              <a:t>业务</a:t>
            </a:r>
            <a:endParaRPr sz="3600" b="1">
              <a:latin typeface="微软雅黑" charset="0"/>
              <a:ea typeface="微软雅黑" charset="0"/>
              <a:cs typeface="微软雅黑" charset="0"/>
              <a:sym typeface="+mn-ea"/>
            </a:endParaRPr>
          </a:p>
        </p:txBody>
      </p:sp>
      <p:sp>
        <p:nvSpPr>
          <p:cNvPr id="13" name="文本框 23"/>
          <p:cNvSpPr txBox="1"/>
          <p:nvPr>
            <p:custDataLst>
              <p:tags r:id="rId4"/>
            </p:custDataLst>
          </p:nvPr>
        </p:nvSpPr>
        <p:spPr>
          <a:xfrm>
            <a:off x="4162425" y="-368300"/>
            <a:ext cx="3867785" cy="368300"/>
          </a:xfrm>
          <a:prstGeom prst="rect">
            <a:avLst/>
          </a:prstGeom>
          <a:noFill/>
        </p:spPr>
        <p:txBody>
          <a:bodyPr wrap="square" rtlCol="0">
            <a:spAutoFit/>
          </a:bodyPr>
          <a:lstStyle>
            <a:defPPr>
              <a:defRPr lang="zh-CN"/>
            </a:defPPr>
            <a:lvl1pPr algn="dist">
              <a:defRPr sz="1200">
                <a:latin typeface="HarmonyOS Sans SC Medium" panose="00000600000000000000" charset="-122"/>
                <a:ea typeface="HarmonyOS Sans SC Medium" panose="00000600000000000000" charset="-122"/>
                <a:cs typeface="HarmonyOS Sans SC Medium" panose="000006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视频</a:t>
            </a:r>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OCR</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多模态大</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模型</a:t>
            </a:r>
            <a:endPar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endParaRPr>
          </a:p>
        </p:txBody>
      </p:sp>
      <p:pic>
        <p:nvPicPr>
          <p:cNvPr id="2" name="图片 1" descr="书"/>
          <p:cNvPicPr>
            <a:picLocks noChangeAspect="1"/>
          </p:cNvPicPr>
          <p:nvPr/>
        </p:nvPicPr>
        <p:blipFill>
          <a:blip r:embed="rId5"/>
          <a:stretch>
            <a:fillRect/>
          </a:stretch>
        </p:blipFill>
        <p:spPr>
          <a:xfrm>
            <a:off x="2597150" y="2783840"/>
            <a:ext cx="1905000" cy="1905000"/>
          </a:xfrm>
          <a:prstGeom prst="rect">
            <a:avLst/>
          </a:prstGeom>
        </p:spPr>
      </p:pic>
      <p:sp>
        <p:nvSpPr>
          <p:cNvPr id="15" name="文本框 14"/>
          <p:cNvSpPr txBox="1"/>
          <p:nvPr>
            <p:custDataLst>
              <p:tags r:id="rId6"/>
            </p:custDataLst>
          </p:nvPr>
        </p:nvSpPr>
        <p:spPr>
          <a:xfrm>
            <a:off x="2486660" y="3080385"/>
            <a:ext cx="2100580" cy="1211580"/>
          </a:xfrm>
          <a:prstGeom prst="rect">
            <a:avLst/>
          </a:prstGeom>
        </p:spPr>
        <p:txBody>
          <a:bodyPr wrap="square" anchor="ctr" anchorCtr="0">
            <a:noAutofit/>
          </a:bodyPr>
          <a:p>
            <a:pPr indent="0" algn="ctr" fontAlgn="auto">
              <a:lnSpc>
                <a:spcPct val="150000"/>
              </a:lnSpc>
              <a:spcAft>
                <a:spcPts val="0"/>
              </a:spcAft>
            </a:pPr>
            <a:r>
              <a:rPr lang="en-US" altLang="zh-CN" sz="2400">
                <a:solidFill>
                  <a:schemeClr val="tx1"/>
                </a:solidFill>
                <a:latin typeface="微软雅黑" charset="0"/>
                <a:ea typeface="微软雅黑" charset="0"/>
              </a:rPr>
              <a:t>PDF</a:t>
            </a:r>
            <a:r>
              <a:rPr lang="zh-CN" altLang="en-US" sz="2400">
                <a:solidFill>
                  <a:schemeClr val="tx1"/>
                </a:solidFill>
                <a:latin typeface="微软雅黑" charset="0"/>
                <a:ea typeface="微软雅黑" charset="0"/>
              </a:rPr>
              <a:t>解析</a:t>
            </a:r>
            <a:endParaRPr lang="zh-CN" altLang="en-US" sz="2400">
              <a:solidFill>
                <a:schemeClr val="tx1"/>
              </a:solidFill>
              <a:latin typeface="微软雅黑" charset="0"/>
              <a:ea typeface="微软雅黑" charset="0"/>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683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标题 1"/>
          <p:cNvSpPr/>
          <p:nvPr>
            <p:custDataLst>
              <p:tags r:id="rId3"/>
            </p:custDataLst>
          </p:nvPr>
        </p:nvSpPr>
        <p:spPr>
          <a:xfrm>
            <a:off x="4617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sym typeface="+mn-ea"/>
              </a:rPr>
              <a:t>2.2 </a:t>
            </a:r>
            <a:r>
              <a:rPr>
                <a:latin typeface="微软雅黑" charset="0"/>
                <a:ea typeface="微软雅黑" charset="0"/>
                <a:cs typeface="微软雅黑" charset="0"/>
                <a:sym typeface="+mn-ea"/>
              </a:rPr>
              <a:t>技术研发与重点业务</a:t>
            </a:r>
            <a:r>
              <a:rPr lang="en-US" altLang="zh-CN" sz="1800">
                <a:latin typeface="微软雅黑" charset="-122"/>
                <a:ea typeface="微软雅黑" charset="-122"/>
                <a:cs typeface="等线 Light" panose="02010600030101010101" charset="-122"/>
                <a:sym typeface="等线 Light" panose="02010600030101010101" charset="-122"/>
              </a:rPr>
              <a:t>——PDF</a:t>
            </a:r>
            <a:r>
              <a:rPr sz="1800">
                <a:latin typeface="微软雅黑" charset="-122"/>
                <a:ea typeface="微软雅黑" charset="-122"/>
                <a:cs typeface="等线 Light" panose="02010600030101010101" charset="-122"/>
                <a:sym typeface="等线 Light" panose="02010600030101010101" charset="-122"/>
              </a:rPr>
              <a:t>解析</a:t>
            </a:r>
            <a:endParaRPr sz="1800">
              <a:latin typeface="微软雅黑" charset="-122"/>
              <a:ea typeface="微软雅黑" charset="-122"/>
              <a:cs typeface="等线 Light" panose="02010600030101010101" charset="-122"/>
              <a:sym typeface="等线 Light" panose="02010600030101010101" charset="-122"/>
            </a:endParaRPr>
          </a:p>
        </p:txBody>
      </p:sp>
      <p:pic>
        <p:nvPicPr>
          <p:cNvPr id="32" name="图片 31" descr="fde11c67-28e1-4e42-902b-497ba3bb0806"/>
          <p:cNvPicPr>
            <a:picLocks noChangeAspect="1"/>
          </p:cNvPicPr>
          <p:nvPr>
            <p:custDataLst>
              <p:tags r:id="rId4"/>
            </p:custDataLst>
          </p:nvPr>
        </p:nvPicPr>
        <p:blipFill>
          <a:blip r:embed="rId5">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8" name="文本框 7"/>
          <p:cNvSpPr txBox="1"/>
          <p:nvPr>
            <p:custDataLst>
              <p:tags r:id="rId6"/>
            </p:custDataLst>
          </p:nvPr>
        </p:nvSpPr>
        <p:spPr>
          <a:xfrm>
            <a:off x="307975" y="920750"/>
            <a:ext cx="11204575" cy="368300"/>
          </a:xfrm>
          <a:prstGeom prst="rect">
            <a:avLst/>
          </a:prstGeom>
        </p:spPr>
        <p:txBody>
          <a:bodyPr wrap="square">
            <a:spAutoFit/>
          </a:bodyPr>
          <a:p>
            <a:pPr>
              <a:spcAft>
                <a:spcPts val="800"/>
              </a:spcAft>
            </a:pPr>
            <a:r>
              <a:rPr lang="zh-CN" altLang="en-US">
                <a:solidFill>
                  <a:schemeClr val="tx1"/>
                </a:solidFill>
                <a:latin typeface="微软雅黑" charset="0"/>
                <a:ea typeface="微软雅黑" charset="0"/>
              </a:rPr>
              <a:t>⭐</a:t>
            </a:r>
            <a:r>
              <a:rPr lang="en-US" altLang="zh-CN">
                <a:solidFill>
                  <a:schemeClr val="tx1"/>
                </a:solidFill>
                <a:latin typeface="微软雅黑" charset="0"/>
                <a:ea typeface="微软雅黑" charset="0"/>
              </a:rPr>
              <a:t> </a:t>
            </a:r>
            <a:r>
              <a:rPr lang="zh-CN" altLang="en-US">
                <a:solidFill>
                  <a:schemeClr val="tx1"/>
                </a:solidFill>
                <a:latin typeface="微软雅黑" charset="0"/>
                <a:ea typeface="微软雅黑" charset="0"/>
              </a:rPr>
              <a:t>️</a:t>
            </a:r>
            <a:r>
              <a:rPr lang="zh-CN" altLang="en-US" dirty="0">
                <a:solidFill>
                  <a:schemeClr val="accent5">
                    <a:lumMod val="50000"/>
                  </a:schemeClr>
                </a:solidFill>
                <a:latin typeface="微软雅黑" charset="-122"/>
                <a:ea typeface="微软雅黑" charset="-122"/>
                <a:cs typeface="等线 Light" panose="02010600030101010101" charset="-122"/>
              </a:rPr>
              <a:t>技术研发：</a:t>
            </a:r>
            <a:r>
              <a:rPr lang="zh-CN" altLang="en-US"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MT-DocYOLO </a:t>
            </a:r>
            <a:r>
              <a:rPr lang="zh-CN" altLang="en-US" dirty="0">
                <a:solidFill>
                  <a:schemeClr val="accent5">
                    <a:lumMod val="50000"/>
                  </a:schemeClr>
                </a:solidFill>
                <a:latin typeface="微软雅黑" charset="-122"/>
                <a:ea typeface="微软雅黑" charset="-122"/>
                <a:cs typeface="等线 Light" panose="02010600030101010101" charset="-122"/>
                <a:sym typeface="+mn-ea"/>
              </a:rPr>
              <a:t>文档版式检测模型。</a:t>
            </a: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p:txBody>
      </p:sp>
      <p:cxnSp>
        <p:nvCxnSpPr>
          <p:cNvPr id="30" name="直接连接符 29"/>
          <p:cNvCxnSpPr/>
          <p:nvPr>
            <p:custDataLst>
              <p:tags r:id="rId7"/>
            </p:custDataLst>
          </p:nvPr>
        </p:nvCxnSpPr>
        <p:spPr>
          <a:xfrm>
            <a:off x="383540" y="12776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49" name="圆角矩形 48"/>
          <p:cNvSpPr/>
          <p:nvPr>
            <p:custDataLst>
              <p:tags r:id="rId8"/>
            </p:custDataLst>
          </p:nvPr>
        </p:nvSpPr>
        <p:spPr>
          <a:xfrm>
            <a:off x="307340" y="1207770"/>
            <a:ext cx="11562080" cy="2139950"/>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背景：</a:t>
            </a:r>
            <a:r>
              <a:rPr lang="zh-CN" altLang="en-US">
                <a:solidFill>
                  <a:schemeClr val="tx1"/>
                </a:solidFill>
                <a:latin typeface="微软雅黑" charset="0"/>
                <a:ea typeface="微软雅黑" charset="0"/>
              </a:rPr>
              <a:t>在</a:t>
            </a:r>
            <a:r>
              <a:rPr lang="en-US" altLang="zh-CN">
                <a:solidFill>
                  <a:schemeClr val="tx1"/>
                </a:solidFill>
                <a:latin typeface="微软雅黑" charset="0"/>
                <a:ea typeface="微软雅黑" charset="0"/>
              </a:rPr>
              <a:t>PDF</a:t>
            </a:r>
            <a:r>
              <a:rPr lang="zh-CN" altLang="en-US">
                <a:solidFill>
                  <a:schemeClr val="tx1"/>
                </a:solidFill>
                <a:latin typeface="微软雅黑" charset="0"/>
                <a:ea typeface="微软雅黑" charset="0"/>
              </a:rPr>
              <a:t>解析中，版式检测模型负责准确识别文本块、表格、公式、代码块等关键结构。原先检测模型在面对复杂版式时，易出现文本块错行、漏检</a:t>
            </a:r>
            <a:r>
              <a:rPr lang="zh-CN" altLang="en-US">
                <a:solidFill>
                  <a:schemeClr val="tx1"/>
                </a:solidFill>
                <a:latin typeface="微软雅黑" charset="0"/>
                <a:ea typeface="微软雅黑" charset="0"/>
              </a:rPr>
              <a:t>误检、边界框不准确等问题，导致后续文本识别内容遗漏或错误。</a:t>
            </a:r>
            <a:endParaRPr lang="zh-CN" altLang="en-US">
              <a:solidFill>
                <a:schemeClr val="tx1"/>
              </a:solidFill>
              <a:latin typeface="微软雅黑" charset="0"/>
              <a:ea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sym typeface="+mn-ea"/>
              </a:rPr>
              <a:t>深入调研多种文档版式检测模型与方案，</a:t>
            </a:r>
            <a:r>
              <a:rPr lang="zh-CN" altLang="en-US">
                <a:solidFill>
                  <a:schemeClr val="tx1"/>
                </a:solidFill>
                <a:latin typeface="微软雅黑" charset="0"/>
                <a:ea typeface="微软雅黑" charset="0"/>
              </a:rPr>
              <a:t>自研</a:t>
            </a:r>
            <a:r>
              <a:rPr lang="en-US" altLang="zh-CN">
                <a:solidFill>
                  <a:schemeClr val="tx1"/>
                </a:solidFill>
                <a:latin typeface="微软雅黑" charset="0"/>
                <a:ea typeface="微软雅黑" charset="0"/>
              </a:rPr>
              <a:t> </a:t>
            </a:r>
            <a:r>
              <a:rPr lang="en-US" altLang="zh-CN" b="1">
                <a:solidFill>
                  <a:srgbClr val="C00000"/>
                </a:solidFill>
                <a:latin typeface="微软雅黑" charset="0"/>
                <a:ea typeface="微软雅黑" charset="0"/>
                <a:cs typeface="微软雅黑" charset="0"/>
                <a:sym typeface="+mn-ea"/>
              </a:rPr>
              <a:t>MT-DocYOLO </a:t>
            </a:r>
            <a:r>
              <a:rPr lang="zh-CN" altLang="en-US">
                <a:solidFill>
                  <a:schemeClr val="tx1"/>
                </a:solidFill>
                <a:latin typeface="微软雅黑" charset="0"/>
                <a:ea typeface="微软雅黑" charset="0"/>
                <a:sym typeface="+mn-ea"/>
              </a:rPr>
              <a:t>检测</a:t>
            </a:r>
            <a:r>
              <a:rPr lang="zh-CN" altLang="en-US">
                <a:solidFill>
                  <a:schemeClr val="tx1"/>
                </a:solidFill>
                <a:latin typeface="微软雅黑" charset="0"/>
                <a:ea typeface="微软雅黑" charset="0"/>
              </a:rPr>
              <a:t>模型，</a:t>
            </a:r>
            <a:r>
              <a:rPr lang="zh-CN" altLang="en-US">
                <a:solidFill>
                  <a:schemeClr val="tx1"/>
                </a:solidFill>
                <a:latin typeface="微软雅黑" charset="0"/>
                <a:ea typeface="微软雅黑" charset="0"/>
                <a:sym typeface="+mn-ea"/>
              </a:rPr>
              <a:t>在DocSynth300K版式检测数据集上预训练，分析各类</a:t>
            </a:r>
            <a:r>
              <a:rPr lang="en-US" altLang="zh-CN">
                <a:solidFill>
                  <a:schemeClr val="tx1"/>
                </a:solidFill>
                <a:latin typeface="微软雅黑" charset="0"/>
                <a:ea typeface="微软雅黑" charset="0"/>
                <a:sym typeface="+mn-ea"/>
              </a:rPr>
              <a:t>Badcase</a:t>
            </a:r>
            <a:r>
              <a:rPr lang="zh-CN" altLang="en-US">
                <a:solidFill>
                  <a:schemeClr val="tx1"/>
                </a:solidFill>
                <a:latin typeface="微软雅黑" charset="0"/>
                <a:ea typeface="微软雅黑" charset="0"/>
                <a:sym typeface="+mn-ea"/>
              </a:rPr>
              <a:t>，引入</a:t>
            </a:r>
            <a:r>
              <a:rPr lang="en-US" altLang="zh-CN" b="1">
                <a:solidFill>
                  <a:srgbClr val="C00000"/>
                </a:solidFill>
                <a:latin typeface="微软雅黑" charset="0"/>
                <a:ea typeface="微软雅黑" charset="0"/>
                <a:cs typeface="微软雅黑" charset="0"/>
                <a:sym typeface="+mn-ea"/>
              </a:rPr>
              <a:t>CRM</a:t>
            </a:r>
            <a:r>
              <a:rPr lang="zh-CN" altLang="en-US">
                <a:solidFill>
                  <a:schemeClr val="tx1"/>
                </a:solidFill>
                <a:latin typeface="微软雅黑" charset="0"/>
                <a:ea typeface="微软雅黑" charset="0"/>
                <a:sym typeface="+mn-ea"/>
              </a:rPr>
              <a:t>模块动态调整不同网络层的感受野，以精准地捕获文档中地多样化结构特征。此外，对</a:t>
            </a:r>
            <a:r>
              <a:rPr lang="en-US" altLang="zh-CN">
                <a:solidFill>
                  <a:schemeClr val="tx1"/>
                </a:solidFill>
                <a:latin typeface="微软雅黑" charset="0"/>
                <a:ea typeface="微软雅黑" charset="0"/>
                <a:sym typeface="+mn-ea"/>
              </a:rPr>
              <a:t>DFL</a:t>
            </a:r>
            <a:r>
              <a:rPr lang="zh-CN" altLang="en-US">
                <a:solidFill>
                  <a:schemeClr val="tx1"/>
                </a:solidFill>
                <a:latin typeface="微软雅黑" charset="0"/>
                <a:ea typeface="微软雅黑" charset="0"/>
                <a:sym typeface="+mn-ea"/>
              </a:rPr>
              <a:t>损失、图片输入分辨率、学习率等关键超参数上进行多轮</a:t>
            </a:r>
            <a:r>
              <a:rPr lang="zh-CN" altLang="en-US">
                <a:solidFill>
                  <a:schemeClr val="tx1"/>
                </a:solidFill>
                <a:latin typeface="微软雅黑" charset="0"/>
                <a:ea typeface="微软雅黑" charset="0"/>
                <a:sym typeface="+mn-ea"/>
              </a:rPr>
              <a:t>调优。</a:t>
            </a:r>
            <a:endParaRPr lang="zh-CN" altLang="en-US">
              <a:solidFill>
                <a:schemeClr val="tx1"/>
              </a:solidFill>
              <a:latin typeface="微软雅黑" charset="0"/>
              <a:ea typeface="微软雅黑" charset="0"/>
              <a:sym typeface="+mn-ea"/>
            </a:endParaRPr>
          </a:p>
        </p:txBody>
      </p:sp>
      <p:grpSp>
        <p:nvGrpSpPr>
          <p:cNvPr id="2" name="组合 1"/>
          <p:cNvGrpSpPr/>
          <p:nvPr/>
        </p:nvGrpSpPr>
        <p:grpSpPr>
          <a:xfrm>
            <a:off x="460375" y="3288665"/>
            <a:ext cx="11576050" cy="3091180"/>
            <a:chOff x="725" y="4858"/>
            <a:chExt cx="18230" cy="4829"/>
          </a:xfrm>
        </p:grpSpPr>
        <p:pic>
          <p:nvPicPr>
            <p:cNvPr id="63" name="图片 62"/>
            <p:cNvPicPr/>
            <p:nvPr>
              <p:custDataLst>
                <p:tags r:id="rId9"/>
              </p:custDataLst>
            </p:nvPr>
          </p:nvPicPr>
          <p:blipFill>
            <a:blip r:embed="rId10"/>
          </p:blipFill>
          <p:spPr>
            <a:xfrm>
              <a:off x="725" y="5377"/>
              <a:ext cx="3993" cy="4228"/>
            </a:xfrm>
            <a:prstGeom prst="rect">
              <a:avLst/>
            </a:prstGeom>
          </p:spPr>
        </p:pic>
        <p:sp>
          <p:nvSpPr>
            <p:cNvPr id="92" name="文本框 91"/>
            <p:cNvSpPr txBox="1"/>
            <p:nvPr>
              <p:custDataLst>
                <p:tags r:id="rId11"/>
              </p:custDataLst>
            </p:nvPr>
          </p:nvSpPr>
          <p:spPr>
            <a:xfrm>
              <a:off x="725" y="4894"/>
              <a:ext cx="3994" cy="479"/>
            </a:xfrm>
            <a:prstGeom prst="rect">
              <a:avLst/>
            </a:prstGeom>
            <a:noFill/>
          </p:spPr>
          <p:txBody>
            <a:bodyPr wrap="square" rtlCol="0" anchor="t">
              <a:spAutoFit/>
            </a:bodyPr>
            <a:p>
              <a:pPr algn="ctr"/>
              <a:r>
                <a:rPr lang="en-US" altLang="zh-CN" sz="1400">
                  <a:solidFill>
                    <a:schemeClr val="accent5"/>
                  </a:solidFill>
                  <a:latin typeface="Comic Sans MS" panose="030F0902030302020204" charset="0"/>
                  <a:ea typeface="微软雅黑" charset="0"/>
                  <a:cs typeface="Comic Sans MS" panose="030F0902030302020204" charset="0"/>
                  <a:sym typeface="+mn-ea"/>
                </a:rPr>
                <a:t>Pretrain</a:t>
              </a:r>
              <a:r>
                <a:rPr lang="zh-CN" altLang="en-US" sz="1400">
                  <a:solidFill>
                    <a:schemeClr val="accent5"/>
                  </a:solidFill>
                  <a:latin typeface="Comic Sans MS" panose="030F0902030302020204" charset="0"/>
                  <a:ea typeface="微软雅黑" charset="0"/>
                  <a:cs typeface="Comic Sans MS" panose="030F0902030302020204" charset="0"/>
                  <a:sym typeface="+mn-ea"/>
                </a:rPr>
                <a:t>—</a:t>
              </a:r>
              <a:r>
                <a:rPr lang="en-US" altLang="zh-CN" sz="1400">
                  <a:solidFill>
                    <a:schemeClr val="accent5"/>
                  </a:solidFill>
                  <a:latin typeface="Comic Sans MS" panose="030F0902030302020204" charset="0"/>
                  <a:ea typeface="微软雅黑" charset="0"/>
                  <a:cs typeface="Comic Sans MS" panose="030F0902030302020204" charset="0"/>
                  <a:sym typeface="+mn-ea"/>
                </a:rPr>
                <a:t>DocSynth300</a:t>
              </a:r>
              <a:r>
                <a:rPr lang="en-US" altLang="zh-CN" sz="1400">
                  <a:solidFill>
                    <a:schemeClr val="accent5"/>
                  </a:solidFill>
                  <a:latin typeface="Comic Sans MS" panose="030F0902030302020204" charset="0"/>
                  <a:ea typeface="微软雅黑" charset="0"/>
                  <a:cs typeface="Comic Sans MS" panose="030F0902030302020204" charset="0"/>
                  <a:sym typeface="+mn-ea"/>
                </a:rPr>
                <a:t>K</a:t>
              </a:r>
              <a:endParaRPr lang="en-US" altLang="zh-CN" sz="1400">
                <a:solidFill>
                  <a:schemeClr val="accent5"/>
                </a:solidFill>
                <a:latin typeface="Comic Sans MS" panose="030F0902030302020204" charset="0"/>
                <a:ea typeface="微软雅黑" charset="0"/>
                <a:cs typeface="Comic Sans MS" panose="030F0902030302020204" charset="0"/>
                <a:sym typeface="+mn-ea"/>
              </a:endParaRPr>
            </a:p>
          </p:txBody>
        </p:sp>
        <p:pic>
          <p:nvPicPr>
            <p:cNvPr id="94" name="图片 93" descr="9e3433ba-dbc2-4d6d-89cd-27e6e706ca1e"/>
            <p:cNvPicPr>
              <a:picLocks noChangeAspect="1"/>
            </p:cNvPicPr>
            <p:nvPr>
              <p:custDataLst>
                <p:tags r:id="rId12"/>
              </p:custDataLst>
            </p:nvPr>
          </p:nvPicPr>
          <p:blipFill>
            <a:blip r:embed="rId13"/>
            <a:srcRect t="54816"/>
            <a:stretch>
              <a:fillRect/>
            </a:stretch>
          </p:blipFill>
          <p:spPr>
            <a:xfrm>
              <a:off x="14563" y="5377"/>
              <a:ext cx="4130" cy="1239"/>
            </a:xfrm>
            <a:prstGeom prst="rect">
              <a:avLst/>
            </a:prstGeom>
            <a:ln>
              <a:solidFill>
                <a:schemeClr val="tx1">
                  <a:lumMod val="50000"/>
                  <a:lumOff val="50000"/>
                </a:schemeClr>
              </a:solidFill>
            </a:ln>
          </p:spPr>
        </p:pic>
        <p:pic>
          <p:nvPicPr>
            <p:cNvPr id="95" name="图片 94" descr="0629af4f-8a79-4565-bd0d-d59c8c4ea003"/>
            <p:cNvPicPr>
              <a:picLocks noChangeAspect="1"/>
            </p:cNvPicPr>
            <p:nvPr>
              <p:custDataLst>
                <p:tags r:id="rId14"/>
              </p:custDataLst>
            </p:nvPr>
          </p:nvPicPr>
          <p:blipFill>
            <a:blip r:embed="rId15"/>
            <a:srcRect t="56229"/>
            <a:stretch>
              <a:fillRect/>
            </a:stretch>
          </p:blipFill>
          <p:spPr>
            <a:xfrm>
              <a:off x="14554" y="8306"/>
              <a:ext cx="4139" cy="1140"/>
            </a:xfrm>
            <a:prstGeom prst="rect">
              <a:avLst/>
            </a:prstGeom>
            <a:ln>
              <a:solidFill>
                <a:schemeClr val="tx1">
                  <a:lumMod val="50000"/>
                  <a:lumOff val="50000"/>
                </a:schemeClr>
              </a:solidFill>
            </a:ln>
          </p:spPr>
        </p:pic>
        <p:cxnSp>
          <p:nvCxnSpPr>
            <p:cNvPr id="96" name="直接连接符 95"/>
            <p:cNvCxnSpPr/>
            <p:nvPr/>
          </p:nvCxnSpPr>
          <p:spPr>
            <a:xfrm>
              <a:off x="4934" y="4985"/>
              <a:ext cx="0" cy="4621"/>
            </a:xfrm>
            <a:prstGeom prst="line">
              <a:avLst/>
            </a:prstGeom>
            <a:ln w="19050">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97" name="文本框 96"/>
            <p:cNvSpPr txBox="1"/>
            <p:nvPr>
              <p:custDataLst>
                <p:tags r:id="rId16"/>
              </p:custDataLst>
            </p:nvPr>
          </p:nvSpPr>
          <p:spPr>
            <a:xfrm>
              <a:off x="5149" y="4858"/>
              <a:ext cx="13206" cy="479"/>
            </a:xfrm>
            <a:prstGeom prst="rect">
              <a:avLst/>
            </a:prstGeom>
            <a:noFill/>
          </p:spPr>
          <p:txBody>
            <a:bodyPr wrap="square" rtlCol="0" anchor="t">
              <a:spAutoFit/>
            </a:bodyPr>
            <a:p>
              <a:pPr algn="ctr"/>
              <a:r>
                <a:rPr lang="en-US" altLang="zh-CN" sz="1400">
                  <a:solidFill>
                    <a:srgbClr val="C00000"/>
                  </a:solidFill>
                  <a:latin typeface="Comic Sans MS Regular" panose="030F0902030302020204" charset="0"/>
                  <a:ea typeface="微软雅黑" charset="0"/>
                  <a:cs typeface="Comic Sans MS Regular" panose="030F0902030302020204" charset="0"/>
                  <a:sym typeface="+mn-ea"/>
                </a:rPr>
                <a:t>Badcase</a:t>
              </a:r>
              <a:r>
                <a:rPr lang="zh-CN" altLang="en-US" sz="1400">
                  <a:solidFill>
                    <a:srgbClr val="C00000"/>
                  </a:solidFill>
                  <a:latin typeface="Comic Sans MS Regular" panose="030F0902030302020204" charset="0"/>
                  <a:ea typeface="微软雅黑" charset="0"/>
                  <a:cs typeface="Comic Sans MS Regular" panose="030F0902030302020204" charset="0"/>
                  <a:sym typeface="+mn-ea"/>
                </a:rPr>
                <a:t>及</a:t>
              </a:r>
              <a:r>
                <a:rPr lang="zh-CN" altLang="en-US" sz="1400">
                  <a:solidFill>
                    <a:schemeClr val="accent6">
                      <a:lumMod val="75000"/>
                    </a:schemeClr>
                  </a:solidFill>
                  <a:latin typeface="Comic Sans MS Regular" panose="030F0902030302020204" charset="0"/>
                  <a:ea typeface="微软雅黑" charset="0"/>
                  <a:cs typeface="Comic Sans MS Regular" panose="030F0902030302020204" charset="0"/>
                  <a:sym typeface="+mn-ea"/>
                </a:rPr>
                <a:t>优化改进</a:t>
              </a:r>
              <a:endParaRPr lang="zh-CN" altLang="en-US" sz="14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p:txBody>
        </p:sp>
        <p:pic>
          <p:nvPicPr>
            <p:cNvPr id="98" name="图片 97" descr="1bea6b1f-745d-4b18-a545-478964cfbcbd"/>
            <p:cNvPicPr>
              <a:picLocks noChangeAspect="1"/>
            </p:cNvPicPr>
            <p:nvPr/>
          </p:nvPicPr>
          <p:blipFill>
            <a:blip r:embed="rId17">
              <a:clrChange>
                <a:clrFrom>
                  <a:srgbClr val="FFFFFF">
                    <a:alpha val="100000"/>
                  </a:srgbClr>
                </a:clrFrom>
                <a:clrTo>
                  <a:srgbClr val="FFFFFF">
                    <a:alpha val="100000"/>
                    <a:alpha val="0"/>
                  </a:srgbClr>
                </a:clrTo>
              </a:clrChange>
              <a:lum bright="-12000" contrast="24000"/>
            </a:blip>
            <a:srcRect l="4886" r="56827" b="50843"/>
            <a:stretch>
              <a:fillRect/>
            </a:stretch>
          </p:blipFill>
          <p:spPr>
            <a:xfrm>
              <a:off x="5184" y="5450"/>
              <a:ext cx="1385" cy="1950"/>
            </a:xfrm>
            <a:prstGeom prst="rect">
              <a:avLst/>
            </a:prstGeom>
            <a:ln>
              <a:solidFill>
                <a:schemeClr val="tx1">
                  <a:lumMod val="50000"/>
                  <a:lumOff val="50000"/>
                </a:schemeClr>
              </a:solidFill>
            </a:ln>
          </p:spPr>
        </p:pic>
        <p:pic>
          <p:nvPicPr>
            <p:cNvPr id="99" name="图片 98" descr="0dc35ed9-3404-4ad0-8668-f4ceef5a7aee"/>
            <p:cNvPicPr>
              <a:picLocks noChangeAspect="1"/>
            </p:cNvPicPr>
            <p:nvPr/>
          </p:nvPicPr>
          <p:blipFill>
            <a:blip r:embed="rId18">
              <a:clrChange>
                <a:clrFrom>
                  <a:srgbClr val="FFFFFF">
                    <a:alpha val="100000"/>
                  </a:srgbClr>
                </a:clrFrom>
                <a:clrTo>
                  <a:srgbClr val="FFFFFF">
                    <a:alpha val="100000"/>
                    <a:alpha val="0"/>
                  </a:srgbClr>
                </a:clrTo>
              </a:clrChange>
              <a:lum bright="-12000" contrast="24000"/>
            </a:blip>
            <a:srcRect l="2417" r="7120" b="3306"/>
            <a:stretch>
              <a:fillRect/>
            </a:stretch>
          </p:blipFill>
          <p:spPr>
            <a:xfrm>
              <a:off x="5184" y="7656"/>
              <a:ext cx="1385" cy="1919"/>
            </a:xfrm>
            <a:prstGeom prst="rect">
              <a:avLst/>
            </a:prstGeom>
            <a:ln>
              <a:solidFill>
                <a:schemeClr val="tx1">
                  <a:lumMod val="50000"/>
                  <a:lumOff val="50000"/>
                </a:schemeClr>
              </a:solidFill>
            </a:ln>
          </p:spPr>
        </p:pic>
        <p:pic>
          <p:nvPicPr>
            <p:cNvPr id="114" name="图片 113"/>
            <p:cNvPicPr>
              <a:picLocks noChangeAspect="1"/>
            </p:cNvPicPr>
            <p:nvPr>
              <p:custDataLst>
                <p:tags r:id="rId19"/>
              </p:custDataLst>
            </p:nvPr>
          </p:nvPicPr>
          <p:blipFill>
            <a:blip r:embed="rId20">
              <a:lum bright="-6000" contrast="18000"/>
            </a:blip>
            <a:stretch>
              <a:fillRect/>
            </a:stretch>
          </p:blipFill>
          <p:spPr>
            <a:xfrm>
              <a:off x="7067" y="5377"/>
              <a:ext cx="7261" cy="4310"/>
            </a:xfrm>
            <a:prstGeom prst="rect">
              <a:avLst/>
            </a:prstGeom>
          </p:spPr>
        </p:pic>
        <p:grpSp>
          <p:nvGrpSpPr>
            <p:cNvPr id="197" name="组合 196"/>
            <p:cNvGrpSpPr/>
            <p:nvPr/>
          </p:nvGrpSpPr>
          <p:grpSpPr>
            <a:xfrm rot="5400000" flipH="1">
              <a:off x="6591" y="6162"/>
              <a:ext cx="600" cy="532"/>
              <a:chOff x="13795" y="11335"/>
              <a:chExt cx="1753" cy="1271"/>
            </a:xfrm>
          </p:grpSpPr>
          <p:sp>
            <p:nvSpPr>
              <p:cNvPr id="198" name="右箭头 197"/>
              <p:cNvSpPr/>
              <p:nvPr>
                <p:custDataLst>
                  <p:tags r:id="rId21"/>
                </p:custDataLst>
              </p:nvPr>
            </p:nvSpPr>
            <p:spPr>
              <a:xfrm rot="16200000">
                <a:off x="15122" y="11279"/>
                <a:ext cx="370" cy="483"/>
              </a:xfrm>
              <a:prstGeom prst="rightArrow">
                <a:avLst>
                  <a:gd name="adj1" fmla="val 740"/>
                  <a:gd name="adj2" fmla="val 72567"/>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9" name="任意多边形 198"/>
              <p:cNvSpPr/>
              <p:nvPr>
                <p:custDataLst>
                  <p:tags r:id="rId22"/>
                </p:custDataLst>
              </p:nvPr>
            </p:nvSpPr>
            <p:spPr>
              <a:xfrm>
                <a:off x="13795" y="11576"/>
                <a:ext cx="1615" cy="103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369" h="1305">
                    <a:moveTo>
                      <a:pt x="1369" y="0"/>
                    </a:moveTo>
                    <a:cubicBezTo>
                      <a:pt x="1282" y="552"/>
                      <a:pt x="854" y="1055"/>
                      <a:pt x="384" y="1305"/>
                    </a:cubicBezTo>
                    <a:lnTo>
                      <a:pt x="0" y="1305"/>
                    </a:lnTo>
                    <a:cubicBezTo>
                      <a:pt x="566" y="1172"/>
                      <a:pt x="1177" y="440"/>
                      <a:pt x="1209" y="0"/>
                    </a:cubicBezTo>
                    <a:lnTo>
                      <a:pt x="1369" y="0"/>
                    </a:lnTo>
                    <a:close/>
                  </a:path>
                </a:pathLst>
              </a:custGeom>
              <a:gradFill>
                <a:gsLst>
                  <a:gs pos="0">
                    <a:schemeClr val="accent6">
                      <a:lumMod val="75000"/>
                    </a:schemeClr>
                  </a:gs>
                  <a:gs pos="100000">
                    <a:schemeClr val="accent6">
                      <a:lumMod val="20000"/>
                      <a:lumOff val="8000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0" name="组合 119"/>
            <p:cNvGrpSpPr/>
            <p:nvPr/>
          </p:nvGrpSpPr>
          <p:grpSpPr>
            <a:xfrm rot="5400000" flipV="1">
              <a:off x="6601" y="8273"/>
              <a:ext cx="600" cy="532"/>
              <a:chOff x="13795" y="11335"/>
              <a:chExt cx="1753" cy="1271"/>
            </a:xfrm>
          </p:grpSpPr>
          <p:sp>
            <p:nvSpPr>
              <p:cNvPr id="121" name="右箭头 120"/>
              <p:cNvSpPr/>
              <p:nvPr>
                <p:custDataLst>
                  <p:tags r:id="rId23"/>
                </p:custDataLst>
              </p:nvPr>
            </p:nvSpPr>
            <p:spPr>
              <a:xfrm rot="16200000">
                <a:off x="15122" y="11279"/>
                <a:ext cx="370" cy="483"/>
              </a:xfrm>
              <a:prstGeom prst="rightArrow">
                <a:avLst>
                  <a:gd name="adj1" fmla="val 740"/>
                  <a:gd name="adj2" fmla="val 72567"/>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2" name="任意多边形 121"/>
              <p:cNvSpPr/>
              <p:nvPr>
                <p:custDataLst>
                  <p:tags r:id="rId24"/>
                </p:custDataLst>
              </p:nvPr>
            </p:nvSpPr>
            <p:spPr>
              <a:xfrm>
                <a:off x="13795" y="11576"/>
                <a:ext cx="1615" cy="103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369" h="1305">
                    <a:moveTo>
                      <a:pt x="1369" y="0"/>
                    </a:moveTo>
                    <a:cubicBezTo>
                      <a:pt x="1282" y="552"/>
                      <a:pt x="854" y="1055"/>
                      <a:pt x="384" y="1305"/>
                    </a:cubicBezTo>
                    <a:lnTo>
                      <a:pt x="0" y="1305"/>
                    </a:lnTo>
                    <a:cubicBezTo>
                      <a:pt x="566" y="1172"/>
                      <a:pt x="1177" y="440"/>
                      <a:pt x="1209" y="0"/>
                    </a:cubicBezTo>
                    <a:lnTo>
                      <a:pt x="1369" y="0"/>
                    </a:lnTo>
                    <a:close/>
                  </a:path>
                </a:pathLst>
              </a:custGeom>
              <a:gradFill>
                <a:gsLst>
                  <a:gs pos="0">
                    <a:schemeClr val="accent6">
                      <a:lumMod val="75000"/>
                    </a:schemeClr>
                  </a:gs>
                  <a:gs pos="100000">
                    <a:schemeClr val="accent6">
                      <a:lumMod val="20000"/>
                      <a:lumOff val="8000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23" name="直接连接符 122"/>
            <p:cNvCxnSpPr/>
            <p:nvPr>
              <p:custDataLst>
                <p:tags r:id="rId25"/>
              </p:custDataLst>
            </p:nvPr>
          </p:nvCxnSpPr>
          <p:spPr>
            <a:xfrm>
              <a:off x="14399" y="5377"/>
              <a:ext cx="0" cy="4178"/>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pic>
          <p:nvPicPr>
            <p:cNvPr id="124" name="图片 123"/>
            <p:cNvPicPr>
              <a:picLocks noChangeAspect="1"/>
            </p:cNvPicPr>
            <p:nvPr>
              <p:custDataLst>
                <p:tags r:id="rId26"/>
              </p:custDataLst>
            </p:nvPr>
          </p:nvPicPr>
          <p:blipFill>
            <a:blip r:embed="rId27">
              <a:lum bright="-12000" contrast="24000"/>
            </a:blip>
            <a:srcRect b="1302"/>
            <a:stretch>
              <a:fillRect/>
            </a:stretch>
          </p:blipFill>
          <p:spPr>
            <a:xfrm>
              <a:off x="14672" y="6892"/>
              <a:ext cx="2677" cy="772"/>
            </a:xfrm>
            <a:prstGeom prst="rect">
              <a:avLst/>
            </a:prstGeom>
          </p:spPr>
        </p:pic>
        <p:sp>
          <p:nvSpPr>
            <p:cNvPr id="125" name="文本框 124"/>
            <p:cNvSpPr txBox="1"/>
            <p:nvPr/>
          </p:nvSpPr>
          <p:spPr>
            <a:xfrm>
              <a:off x="15186" y="7644"/>
              <a:ext cx="1385" cy="383"/>
            </a:xfrm>
            <a:prstGeom prst="rect">
              <a:avLst/>
            </a:prstGeom>
            <a:noFill/>
          </p:spPr>
          <p:txBody>
            <a:bodyPr wrap="square" rtlCol="0">
              <a:spAutoFit/>
            </a:bodyPr>
            <a:p>
              <a:r>
                <a:rPr lang="en-US" altLang="zh-CN" sz="1000">
                  <a:latin typeface="Comic Sans MS Regular" panose="030F0902030302020204" charset="0"/>
                  <a:cs typeface="Comic Sans MS Regular" panose="030F0902030302020204" charset="0"/>
                </a:rPr>
                <a:t>DFL: 16→1</a:t>
              </a:r>
              <a:endParaRPr lang="en-US" altLang="zh-CN" sz="1000">
                <a:latin typeface="Comic Sans MS Regular" panose="030F0902030302020204" charset="0"/>
                <a:cs typeface="Comic Sans MS Regular" panose="030F0902030302020204" charset="0"/>
              </a:endParaRPr>
            </a:p>
          </p:txBody>
        </p:sp>
        <p:sp>
          <p:nvSpPr>
            <p:cNvPr id="126" name="文本框 125"/>
            <p:cNvSpPr txBox="1"/>
            <p:nvPr>
              <p:custDataLst>
                <p:tags r:id="rId28"/>
              </p:custDataLst>
            </p:nvPr>
          </p:nvSpPr>
          <p:spPr>
            <a:xfrm>
              <a:off x="17396" y="6812"/>
              <a:ext cx="1558" cy="623"/>
            </a:xfrm>
            <a:prstGeom prst="rect">
              <a:avLst/>
            </a:prstGeom>
            <a:noFill/>
          </p:spPr>
          <p:txBody>
            <a:bodyPr wrap="square" rtlCol="0">
              <a:spAutoFit/>
            </a:bodyPr>
            <a:p>
              <a:r>
                <a:rPr lang="zh-CN" altLang="en-US" sz="1000">
                  <a:latin typeface="Comic Sans MS Regular" panose="030F0902030302020204" charset="0"/>
                  <a:ea typeface="微软雅黑" charset="0"/>
                  <a:cs typeface="Comic Sans MS Regular" panose="030F0902030302020204" charset="0"/>
                </a:rPr>
                <a:t>分辨率</a:t>
              </a:r>
              <a:r>
                <a:rPr lang="en-US" altLang="zh-CN" sz="1000">
                  <a:latin typeface="Comic Sans MS Regular" panose="030F0902030302020204" charset="0"/>
                  <a:ea typeface="微软雅黑" charset="0"/>
                  <a:cs typeface="Comic Sans MS Regular" panose="030F0902030302020204" charset="0"/>
                </a:rPr>
                <a:t>: 1024→1280</a:t>
              </a:r>
              <a:endParaRPr lang="en-US" altLang="zh-CN" sz="1000">
                <a:latin typeface="Comic Sans MS Regular" panose="030F0902030302020204" charset="0"/>
                <a:ea typeface="微软雅黑" charset="0"/>
                <a:cs typeface="Comic Sans MS Regular" panose="030F0902030302020204" charset="0"/>
              </a:endParaRPr>
            </a:p>
          </p:txBody>
        </p:sp>
        <p:sp>
          <p:nvSpPr>
            <p:cNvPr id="127" name="文本框 126"/>
            <p:cNvSpPr txBox="1"/>
            <p:nvPr>
              <p:custDataLst>
                <p:tags r:id="rId29"/>
              </p:custDataLst>
            </p:nvPr>
          </p:nvSpPr>
          <p:spPr>
            <a:xfrm>
              <a:off x="17400" y="7451"/>
              <a:ext cx="1555" cy="623"/>
            </a:xfrm>
            <a:prstGeom prst="rect">
              <a:avLst/>
            </a:prstGeom>
            <a:noFill/>
          </p:spPr>
          <p:txBody>
            <a:bodyPr wrap="square" rtlCol="0">
              <a:spAutoFit/>
            </a:bodyPr>
            <a:p>
              <a:r>
                <a:rPr lang="zh-CN" altLang="en-US" sz="1000">
                  <a:latin typeface="Comic Sans MS Regular" panose="030F0902030302020204" charset="0"/>
                  <a:ea typeface="微软雅黑" charset="0"/>
                  <a:cs typeface="Comic Sans MS Regular" panose="030F0902030302020204" charset="0"/>
                </a:rPr>
                <a:t>学习率</a:t>
              </a:r>
              <a:r>
                <a:rPr lang="en-US" altLang="zh-CN" sz="1000">
                  <a:latin typeface="Comic Sans MS Regular" panose="030F0902030302020204" charset="0"/>
                  <a:ea typeface="微软雅黑" charset="0"/>
                  <a:cs typeface="Comic Sans MS Regular" panose="030F0902030302020204" charset="0"/>
                </a:rPr>
                <a:t>: </a:t>
              </a:r>
              <a:endParaRPr lang="en-US" altLang="zh-CN" sz="1000">
                <a:latin typeface="Comic Sans MS Regular" panose="030F0902030302020204" charset="0"/>
                <a:ea typeface="微软雅黑" charset="0"/>
                <a:cs typeface="Comic Sans MS Regular" panose="030F0902030302020204" charset="0"/>
              </a:endParaRPr>
            </a:p>
            <a:p>
              <a:r>
                <a:rPr lang="en-US" altLang="zh-CN" sz="1000">
                  <a:latin typeface="Comic Sans MS Regular" panose="030F0902030302020204" charset="0"/>
                  <a:ea typeface="微软雅黑" charset="0"/>
                  <a:cs typeface="Comic Sans MS Regular" panose="030F0902030302020204" charset="0"/>
                  <a:sym typeface="+mn-ea"/>
                </a:rPr>
                <a:t>1e-4</a:t>
              </a:r>
              <a:r>
                <a:rPr lang="en-US" altLang="zh-CN" sz="1000">
                  <a:latin typeface="Comic Sans MS Regular" panose="030F0902030302020204" charset="0"/>
                  <a:ea typeface="微软雅黑" charset="0"/>
                  <a:cs typeface="Comic Sans MS Regular" panose="030F0902030302020204" charset="0"/>
                </a:rPr>
                <a:t>→1</a:t>
              </a:r>
              <a:r>
                <a:rPr lang="en-US" altLang="zh-CN" sz="1000">
                  <a:latin typeface="Comic Sans MS Regular" panose="030F0902030302020204" charset="0"/>
                  <a:ea typeface="微软雅黑" charset="0"/>
                  <a:cs typeface="Comic Sans MS Regular" panose="030F0902030302020204" charset="0"/>
                </a:rPr>
                <a:t>e-5</a:t>
              </a:r>
              <a:endParaRPr lang="en-US" altLang="zh-CN" sz="1000">
                <a:latin typeface="Comic Sans MS Regular" panose="030F0902030302020204" charset="0"/>
                <a:ea typeface="微软雅黑" charset="0"/>
                <a:cs typeface="Comic Sans MS Regular" panose="030F0902030302020204" charset="0"/>
              </a:endParaRPr>
            </a:p>
          </p:txBody>
        </p:sp>
        <p:sp>
          <p:nvSpPr>
            <p:cNvPr id="128" name="矩形 127"/>
            <p:cNvSpPr/>
            <p:nvPr/>
          </p:nvSpPr>
          <p:spPr>
            <a:xfrm>
              <a:off x="14599" y="6843"/>
              <a:ext cx="2797" cy="1140"/>
            </a:xfrm>
            <a:prstGeom prst="rect">
              <a:avLst/>
            </a:prstGeom>
            <a:noFill/>
            <a:ln>
              <a:solidFill>
                <a:schemeClr val="accent3">
                  <a:lumMod val="50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2" name="组合 131"/>
            <p:cNvGrpSpPr/>
            <p:nvPr/>
          </p:nvGrpSpPr>
          <p:grpSpPr>
            <a:xfrm rot="16200000">
              <a:off x="16544" y="8106"/>
              <a:ext cx="165" cy="155"/>
              <a:chOff x="10322" y="9160"/>
              <a:chExt cx="963" cy="673"/>
            </a:xfrm>
          </p:grpSpPr>
          <p:sp>
            <p:nvSpPr>
              <p:cNvPr id="133" name="右箭头 132"/>
              <p:cNvSpPr/>
              <p:nvPr>
                <p:custDataLst>
                  <p:tags r:id="rId30"/>
                </p:custDataLst>
              </p:nvPr>
            </p:nvSpPr>
            <p:spPr>
              <a:xfrm>
                <a:off x="10759" y="9316"/>
                <a:ext cx="526" cy="369"/>
              </a:xfrm>
              <a:prstGeom prst="rightArrow">
                <a:avLst>
                  <a:gd name="adj1" fmla="val 740"/>
                  <a:gd name="adj2" fmla="val 54814"/>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4" name="任意多边形 133"/>
              <p:cNvSpPr/>
              <p:nvPr>
                <p:custDataLst>
                  <p:tags r:id="rId31"/>
                </p:custDataLst>
              </p:nvPr>
            </p:nvSpPr>
            <p:spPr>
              <a:xfrm>
                <a:off x="10322" y="9160"/>
                <a:ext cx="798" cy="673"/>
              </a:xfrm>
              <a:custGeom>
                <a:avLst/>
                <a:gdLst/>
                <a:ahLst/>
                <a:cxnLst>
                  <a:cxn ang="3">
                    <a:pos x="hc" y="t"/>
                  </a:cxn>
                  <a:cxn ang="cd2">
                    <a:pos x="l" y="vc"/>
                  </a:cxn>
                  <a:cxn ang="cd4">
                    <a:pos x="hc" y="b"/>
                  </a:cxn>
                  <a:cxn ang="0">
                    <a:pos x="r" y="vc"/>
                  </a:cxn>
                </a:cxnLst>
                <a:rect l="l" t="t" r="r" b="b"/>
                <a:pathLst>
                  <a:path w="3696" h="1456">
                    <a:moveTo>
                      <a:pt x="3696" y="499"/>
                    </a:moveTo>
                    <a:lnTo>
                      <a:pt x="3696" y="956"/>
                    </a:lnTo>
                    <a:cubicBezTo>
                      <a:pt x="3546" y="935"/>
                      <a:pt x="3088" y="914"/>
                      <a:pt x="2927" y="919"/>
                    </a:cubicBezTo>
                    <a:cubicBezTo>
                      <a:pt x="1801" y="906"/>
                      <a:pt x="445" y="1200"/>
                      <a:pt x="0" y="1456"/>
                    </a:cubicBezTo>
                    <a:lnTo>
                      <a:pt x="0" y="0"/>
                    </a:lnTo>
                    <a:cubicBezTo>
                      <a:pt x="499" y="293"/>
                      <a:pt x="1938" y="548"/>
                      <a:pt x="2926" y="537"/>
                    </a:cubicBezTo>
                    <a:cubicBezTo>
                      <a:pt x="3196" y="542"/>
                      <a:pt x="3617" y="511"/>
                      <a:pt x="3696" y="499"/>
                    </a:cubicBezTo>
                    <a:close/>
                  </a:path>
                </a:pathLst>
              </a:custGeom>
              <a:gradFill>
                <a:gsLst>
                  <a:gs pos="0">
                    <a:schemeClr val="accent6">
                      <a:lumMod val="75000"/>
                    </a:schemeClr>
                  </a:gs>
                  <a:gs pos="100000">
                    <a:schemeClr val="bg1"/>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8" name="组合 137"/>
            <p:cNvGrpSpPr/>
            <p:nvPr/>
          </p:nvGrpSpPr>
          <p:grpSpPr>
            <a:xfrm rot="16200000">
              <a:off x="16544" y="6640"/>
              <a:ext cx="165" cy="155"/>
              <a:chOff x="10322" y="9160"/>
              <a:chExt cx="963" cy="673"/>
            </a:xfrm>
          </p:grpSpPr>
          <p:sp>
            <p:nvSpPr>
              <p:cNvPr id="139" name="右箭头 138"/>
              <p:cNvSpPr/>
              <p:nvPr>
                <p:custDataLst>
                  <p:tags r:id="rId32"/>
                </p:custDataLst>
              </p:nvPr>
            </p:nvSpPr>
            <p:spPr>
              <a:xfrm>
                <a:off x="10759" y="9316"/>
                <a:ext cx="526" cy="369"/>
              </a:xfrm>
              <a:prstGeom prst="rightArrow">
                <a:avLst>
                  <a:gd name="adj1" fmla="val 740"/>
                  <a:gd name="adj2" fmla="val 54814"/>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0" name="任意多边形 139"/>
              <p:cNvSpPr/>
              <p:nvPr>
                <p:custDataLst>
                  <p:tags r:id="rId33"/>
                </p:custDataLst>
              </p:nvPr>
            </p:nvSpPr>
            <p:spPr>
              <a:xfrm>
                <a:off x="10322" y="9160"/>
                <a:ext cx="798" cy="673"/>
              </a:xfrm>
              <a:custGeom>
                <a:avLst/>
                <a:gdLst/>
                <a:ahLst/>
                <a:cxnLst>
                  <a:cxn ang="3">
                    <a:pos x="hc" y="t"/>
                  </a:cxn>
                  <a:cxn ang="cd2">
                    <a:pos x="l" y="vc"/>
                  </a:cxn>
                  <a:cxn ang="cd4">
                    <a:pos x="hc" y="b"/>
                  </a:cxn>
                  <a:cxn ang="0">
                    <a:pos x="r" y="vc"/>
                  </a:cxn>
                </a:cxnLst>
                <a:rect l="l" t="t" r="r" b="b"/>
                <a:pathLst>
                  <a:path w="3696" h="1456">
                    <a:moveTo>
                      <a:pt x="3696" y="499"/>
                    </a:moveTo>
                    <a:lnTo>
                      <a:pt x="3696" y="956"/>
                    </a:lnTo>
                    <a:cubicBezTo>
                      <a:pt x="3546" y="935"/>
                      <a:pt x="3088" y="914"/>
                      <a:pt x="2927" y="919"/>
                    </a:cubicBezTo>
                    <a:cubicBezTo>
                      <a:pt x="1801" y="906"/>
                      <a:pt x="445" y="1200"/>
                      <a:pt x="0" y="1456"/>
                    </a:cubicBezTo>
                    <a:lnTo>
                      <a:pt x="0" y="0"/>
                    </a:lnTo>
                    <a:cubicBezTo>
                      <a:pt x="499" y="293"/>
                      <a:pt x="1938" y="548"/>
                      <a:pt x="2926" y="537"/>
                    </a:cubicBezTo>
                    <a:cubicBezTo>
                      <a:pt x="3196" y="542"/>
                      <a:pt x="3617" y="511"/>
                      <a:pt x="3696" y="499"/>
                    </a:cubicBezTo>
                    <a:close/>
                  </a:path>
                </a:pathLst>
              </a:custGeom>
              <a:gradFill>
                <a:gsLst>
                  <a:gs pos="0">
                    <a:schemeClr val="accent6">
                      <a:lumMod val="75000"/>
                    </a:schemeClr>
                  </a:gs>
                  <a:gs pos="100000">
                    <a:schemeClr val="bg1"/>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141" name="文本框 140"/>
          <p:cNvSpPr txBox="1"/>
          <p:nvPr/>
        </p:nvSpPr>
        <p:spPr>
          <a:xfrm>
            <a:off x="307340" y="6240780"/>
            <a:ext cx="11562080" cy="506730"/>
          </a:xfrm>
          <a:prstGeom prst="rect">
            <a:avLst/>
          </a:prstGeom>
          <a:noFill/>
        </p:spPr>
        <p:txBody>
          <a:bodyPr wrap="square" rtlCol="0" anchor="t">
            <a:sp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lang="en-US" altLang="zh-CN">
                <a:latin typeface="微软雅黑" charset="0"/>
                <a:ea typeface="微软雅黑" charset="0"/>
                <a:cs typeface="微软雅黑" charset="0"/>
                <a:sym typeface="+mn-ea"/>
              </a:rPr>
              <a:t>替换模型后，</a:t>
            </a:r>
            <a:r>
              <a:rPr lang="en-US" altLang="zh-CN">
                <a:latin typeface="微软雅黑" charset="0"/>
                <a:ea typeface="微软雅黑" charset="0"/>
                <a:cs typeface="微软雅黑" charset="0"/>
                <a:sym typeface="+mn-ea"/>
              </a:rPr>
              <a:t>公开测试集OmniDocBench</a:t>
            </a:r>
            <a:r>
              <a:rPr lang="zh-CN" altLang="en-US">
                <a:latin typeface="微软雅黑" charset="0"/>
                <a:ea typeface="微软雅黑" charset="0"/>
                <a:cs typeface="微软雅黑" charset="0"/>
                <a:sym typeface="+mn-ea"/>
              </a:rPr>
              <a:t>的</a:t>
            </a:r>
            <a:r>
              <a:rPr lang="en-US" altLang="zh-CN">
                <a:latin typeface="微软雅黑" charset="0"/>
                <a:ea typeface="微软雅黑" charset="0"/>
                <a:cs typeface="微软雅黑" charset="0"/>
                <a:sym typeface="+mn-ea"/>
              </a:rPr>
              <a:t>总</a:t>
            </a:r>
            <a:r>
              <a:rPr lang="zh-CN" altLang="en-US">
                <a:latin typeface="微软雅黑" charset="0"/>
                <a:ea typeface="微软雅黑" charset="0"/>
                <a:cs typeface="微软雅黑" charset="0"/>
                <a:sym typeface="+mn-ea"/>
              </a:rPr>
              <a:t>体</a:t>
            </a:r>
            <a:r>
              <a:rPr lang="en-US" altLang="zh-CN">
                <a:latin typeface="微软雅黑" charset="0"/>
                <a:ea typeface="微软雅黑" charset="0"/>
                <a:cs typeface="微软雅黑" charset="0"/>
                <a:sym typeface="+mn-ea"/>
              </a:rPr>
              <a:t>Overall</a:t>
            </a:r>
            <a:r>
              <a:rPr lang="en-US" altLang="zh-CN" baseline="30000">
                <a:latin typeface="微软雅黑" charset="0"/>
                <a:ea typeface="微软雅黑" charset="0"/>
                <a:cs typeface="微软雅黑" charset="0"/>
                <a:sym typeface="+mn-ea"/>
              </a:rPr>
              <a:t>Edit</a:t>
            </a:r>
            <a:r>
              <a:rPr lang="zh-CN" altLang="en-US">
                <a:latin typeface="微软雅黑" charset="0"/>
                <a:ea typeface="微软雅黑" charset="0"/>
                <a:cs typeface="微软雅黑" charset="0"/>
                <a:sym typeface="+mn-ea"/>
              </a:rPr>
              <a:t>从</a:t>
            </a:r>
            <a:r>
              <a:rPr lang="en-US" altLang="zh-CN" b="1">
                <a:solidFill>
                  <a:srgbClr val="C00000"/>
                </a:solidFill>
                <a:latin typeface="微软雅黑" charset="0"/>
                <a:ea typeface="微软雅黑" charset="0"/>
                <a:cs typeface="微软雅黑" charset="0"/>
                <a:sym typeface="+mn-ea"/>
              </a:rPr>
              <a:t>28.0%</a:t>
            </a:r>
            <a:r>
              <a:rPr lang="zh-CN" altLang="en-US">
                <a:latin typeface="微软雅黑" charset="0"/>
                <a:ea typeface="微软雅黑" charset="0"/>
                <a:cs typeface="微软雅黑" charset="0"/>
                <a:sym typeface="+mn-ea"/>
              </a:rPr>
              <a:t>减少至</a:t>
            </a:r>
            <a:r>
              <a:rPr lang="en-US" altLang="zh-CN" b="1">
                <a:solidFill>
                  <a:srgbClr val="C00000"/>
                </a:solidFill>
                <a:latin typeface="微软雅黑" charset="0"/>
                <a:ea typeface="微软雅黑" charset="0"/>
                <a:cs typeface="微软雅黑" charset="0"/>
                <a:sym typeface="+mn-ea"/>
              </a:rPr>
              <a:t>15.9%</a:t>
            </a:r>
            <a:r>
              <a:rPr lang="zh-CN" altLang="en-US">
                <a:latin typeface="微软雅黑" charset="0"/>
                <a:ea typeface="微软雅黑" charset="0"/>
                <a:cs typeface="微软雅黑" charset="0"/>
                <a:sym typeface="+mn-ea"/>
              </a:rPr>
              <a:t>，降低</a:t>
            </a:r>
            <a:r>
              <a:rPr lang="en-US" altLang="zh-CN" b="1">
                <a:solidFill>
                  <a:srgbClr val="C00000"/>
                </a:solidFill>
                <a:latin typeface="微软雅黑" charset="0"/>
                <a:ea typeface="微软雅黑" charset="0"/>
                <a:cs typeface="微软雅黑" charset="0"/>
                <a:sym typeface="+mn-ea"/>
              </a:rPr>
              <a:t>12.1%</a:t>
            </a:r>
            <a:r>
              <a:rPr lang="zh-CN" altLang="en-US">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p:txBody>
      </p:sp>
      <p:sp>
        <p:nvSpPr>
          <p:cNvPr id="4" name="圆角矩形 3"/>
          <p:cNvSpPr/>
          <p:nvPr>
            <p:custDataLst>
              <p:tags r:id="rId34"/>
            </p:custDataLst>
          </p:nvPr>
        </p:nvSpPr>
        <p:spPr>
          <a:xfrm>
            <a:off x="4572000" y="3686175"/>
            <a:ext cx="3060700" cy="2574000"/>
          </a:xfrm>
          <a:prstGeom prst="roundRect">
            <a:avLst>
              <a:gd name="adj" fmla="val 3950"/>
            </a:avLst>
          </a:prstGeom>
          <a:noFill/>
          <a:ln w="22225" cap="flat" cmpd="sng">
            <a:solidFill>
              <a:srgbClr val="C00000"/>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4552950" y="3413125"/>
            <a:ext cx="4073525" cy="275590"/>
          </a:xfrm>
          <a:prstGeom prst="rect">
            <a:avLst/>
          </a:prstGeom>
          <a:noFill/>
        </p:spPr>
        <p:txBody>
          <a:bodyPr wrap="square" rtlCol="0">
            <a:spAutoFit/>
          </a:bodyPr>
          <a:p>
            <a:r>
              <a:rPr lang="en-US" altLang="zh-CN" sz="1200">
                <a:solidFill>
                  <a:schemeClr val="tx1"/>
                </a:solidFill>
                <a:latin typeface="Comic Sans MS Regular" panose="030F0902030302020204" charset="0"/>
                <a:ea typeface="微软雅黑" charset="0"/>
                <a:cs typeface="Comic Sans MS Regular" panose="030F0902030302020204" charset="0"/>
              </a:rPr>
              <a:t>CRM</a:t>
            </a:r>
            <a:endParaRPr lang="en-US" altLang="zh-CN" sz="1200">
              <a:solidFill>
                <a:schemeClr val="tx1"/>
              </a:solidFill>
              <a:latin typeface="Comic Sans MS Regular" panose="030F0902030302020204" charset="0"/>
              <a:ea typeface="微软雅黑" charset="0"/>
              <a:cs typeface="Comic Sans MS Regular" panose="030F0902030302020204"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custDataLst>
              <p:tags r:id="rId2"/>
            </p:custDataLst>
          </p:nvPr>
        </p:nvSpPr>
        <p:spPr>
          <a:xfrm>
            <a:off x="307975" y="920750"/>
            <a:ext cx="11204575" cy="368300"/>
          </a:xfrm>
          <a:prstGeom prst="rect">
            <a:avLst/>
          </a:prstGeom>
        </p:spPr>
        <p:txBody>
          <a:bodyPr wrap="square">
            <a:spAutoFit/>
          </a:bodyPr>
          <a:p>
            <a:pPr>
              <a:spcAft>
                <a:spcPts val="800"/>
              </a:spcAft>
            </a:pPr>
            <a:r>
              <a:rPr lang="zh-CN" altLang="en-US">
                <a:solidFill>
                  <a:schemeClr val="tx1"/>
                </a:solidFill>
                <a:latin typeface="微软雅黑" charset="0"/>
                <a:ea typeface="微软雅黑" charset="0"/>
              </a:rPr>
              <a:t>⭐</a:t>
            </a:r>
            <a:r>
              <a:rPr lang="en-US" altLang="zh-CN">
                <a:solidFill>
                  <a:schemeClr val="tx1"/>
                </a:solidFill>
                <a:latin typeface="微软雅黑" charset="0"/>
                <a:ea typeface="微软雅黑" charset="0"/>
              </a:rPr>
              <a:t> </a:t>
            </a:r>
            <a:r>
              <a:rPr lang="zh-CN" altLang="en-US">
                <a:solidFill>
                  <a:schemeClr val="tx1"/>
                </a:solidFill>
                <a:latin typeface="微软雅黑" charset="0"/>
                <a:ea typeface="微软雅黑" charset="0"/>
              </a:rPr>
              <a:t>️</a:t>
            </a:r>
            <a:r>
              <a:rPr lang="zh-CN" altLang="en-US" dirty="0">
                <a:solidFill>
                  <a:schemeClr val="accent5">
                    <a:lumMod val="50000"/>
                  </a:schemeClr>
                </a:solidFill>
                <a:latin typeface="微软雅黑" charset="-122"/>
                <a:ea typeface="微软雅黑" charset="-122"/>
                <a:cs typeface="等线 Light" panose="02010600030101010101" charset="-122"/>
              </a:rPr>
              <a:t>技术研发：</a:t>
            </a:r>
            <a:r>
              <a:rPr lang="zh-CN" altLang="en-US" dirty="0">
                <a:solidFill>
                  <a:schemeClr val="accent5">
                    <a:lumMod val="50000"/>
                  </a:schemeClr>
                </a:solidFill>
                <a:latin typeface="微软雅黑" charset="-122"/>
                <a:ea typeface="微软雅黑" charset="-122"/>
                <a:cs typeface="等线 Light" panose="02010600030101010101" charset="-122"/>
                <a:sym typeface="+mn-ea"/>
              </a:rPr>
              <a:t>优化</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MathHunter </a:t>
            </a:r>
            <a:r>
              <a:rPr lang="zh-CN" altLang="en-US" dirty="0">
                <a:solidFill>
                  <a:schemeClr val="accent5">
                    <a:lumMod val="50000"/>
                  </a:schemeClr>
                </a:solidFill>
                <a:latin typeface="微软雅黑" charset="-122"/>
                <a:ea typeface="微软雅黑" charset="-122"/>
                <a:cs typeface="等线 Light" panose="02010600030101010101" charset="-122"/>
                <a:sym typeface="+mn-ea"/>
              </a:rPr>
              <a:t>手写公式识别模型</a:t>
            </a: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p:txBody>
      </p:sp>
      <p:cxnSp>
        <p:nvCxnSpPr>
          <p:cNvPr id="14" name="直接连接符 13"/>
          <p:cNvCxnSpPr/>
          <p:nvPr>
            <p:custDataLst>
              <p:tags r:id="rId3"/>
            </p:custDataLst>
          </p:nvPr>
        </p:nvCxnSpPr>
        <p:spPr>
          <a:xfrm>
            <a:off x="383540" y="12903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49" name="圆角矩形 48"/>
          <p:cNvSpPr/>
          <p:nvPr>
            <p:custDataLst>
              <p:tags r:id="rId4"/>
            </p:custDataLst>
          </p:nvPr>
        </p:nvSpPr>
        <p:spPr>
          <a:xfrm>
            <a:off x="307340" y="1212850"/>
            <a:ext cx="11562080" cy="1740535"/>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背景：</a:t>
            </a:r>
            <a:r>
              <a:rPr lang="zh-CN" altLang="en-US">
                <a:solidFill>
                  <a:schemeClr val="tx1"/>
                </a:solidFill>
                <a:latin typeface="微软雅黑" charset="0"/>
                <a:ea typeface="微软雅黑" charset="0"/>
              </a:rPr>
              <a:t>在PDF文档解析中，公式识别是实现数学内容结构化与数字化的关键环节。尤其是手写公式识别，由于手写字体的多样性、符号连接复杂、结构歧义等问题，成为多模态领域的研究热点。</a:t>
            </a:r>
            <a:endParaRPr lang="zh-CN" altLang="en-US">
              <a:solidFill>
                <a:schemeClr val="tx1"/>
              </a:solidFill>
              <a:latin typeface="微软雅黑" charset="0"/>
              <a:ea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cs typeface="微软雅黑" charset="0"/>
                <a:sym typeface="+mn-ea"/>
              </a:rPr>
              <a:t>通过正则化规则清理语法错误、冗余括号和空格，提升公式数据的质量和可用性；</a:t>
            </a:r>
            <a:r>
              <a:rPr lang="zh-CN" altLang="en-US">
                <a:solidFill>
                  <a:schemeClr val="tx1"/>
                </a:solidFill>
                <a:latin typeface="微软雅黑" charset="0"/>
                <a:ea typeface="微软雅黑" charset="0"/>
                <a:cs typeface="微软雅黑" charset="0"/>
                <a:sym typeface="+mn-ea"/>
              </a:rPr>
              <a:t>从包含LaTeX公式的代码文件生成</a:t>
            </a:r>
            <a:r>
              <a:rPr lang="zh-CN" altLang="en-US" b="1">
                <a:solidFill>
                  <a:srgbClr val="C00000"/>
                </a:solidFill>
                <a:latin typeface="微软雅黑" charset="0"/>
                <a:ea typeface="微软雅黑" charset="0"/>
                <a:cs typeface="微软雅黑" charset="0"/>
                <a:sym typeface="+mn-ea"/>
              </a:rPr>
              <a:t>316</a:t>
            </a:r>
            <a:r>
              <a:rPr lang="en-US" altLang="zh-CN" b="1">
                <a:solidFill>
                  <a:srgbClr val="C00000"/>
                </a:solidFill>
                <a:latin typeface="微软雅黑" charset="0"/>
                <a:ea typeface="微软雅黑" charset="0"/>
                <a:cs typeface="微软雅黑" charset="0"/>
                <a:sym typeface="+mn-ea"/>
              </a:rPr>
              <a:t>w</a:t>
            </a:r>
            <a:r>
              <a:rPr lang="zh-CN" altLang="en-US">
                <a:solidFill>
                  <a:schemeClr val="tx1"/>
                </a:solidFill>
                <a:latin typeface="微软雅黑" charset="0"/>
                <a:ea typeface="微软雅黑" charset="0"/>
                <a:cs typeface="微软雅黑" charset="0"/>
                <a:sym typeface="+mn-ea"/>
              </a:rPr>
              <a:t>公式图片，为模型训练提供了丰富样本。借鉴SOTA</a:t>
            </a:r>
            <a:r>
              <a:rPr lang="zh-CN" altLang="en-US">
                <a:solidFill>
                  <a:schemeClr val="tx1"/>
                </a:solidFill>
                <a:latin typeface="微软雅黑" charset="0"/>
                <a:ea typeface="微软雅黑" charset="0"/>
                <a:cs typeface="微软雅黑" charset="0"/>
                <a:sym typeface="+mn-ea"/>
              </a:rPr>
              <a:t>模型针对公式预处理的方案进行数据增强。</a:t>
            </a:r>
            <a:endParaRPr lang="zh-CN" altLang="en-US" sz="1600">
              <a:solidFill>
                <a:schemeClr val="tx1"/>
              </a:solidFill>
              <a:latin typeface="微软雅黑" charset="0"/>
              <a:ea typeface="微软雅黑" charset="0"/>
            </a:endParaRPr>
          </a:p>
        </p:txBody>
      </p:sp>
      <p:sp>
        <p:nvSpPr>
          <p:cNvPr id="17" name="文本框 16"/>
          <p:cNvSpPr txBox="1"/>
          <p:nvPr>
            <p:custDataLst>
              <p:tags r:id="rId5"/>
            </p:custDataLst>
          </p:nvPr>
        </p:nvSpPr>
        <p:spPr>
          <a:xfrm>
            <a:off x="461645" y="2861310"/>
            <a:ext cx="4968875" cy="306705"/>
          </a:xfrm>
          <a:prstGeom prst="rect">
            <a:avLst/>
          </a:prstGeom>
          <a:noFill/>
        </p:spPr>
        <p:txBody>
          <a:bodyPr wrap="square" rtlCol="0" anchor="t">
            <a:spAutoFit/>
          </a:bodyPr>
          <a:p>
            <a:pPr algn="ctr"/>
            <a:r>
              <a:rPr lang="zh-CN" altLang="en-US" sz="1400">
                <a:solidFill>
                  <a:schemeClr val="accent5">
                    <a:lumMod val="75000"/>
                  </a:schemeClr>
                </a:solidFill>
                <a:latin typeface="Comic Sans MS" panose="030F0902030302020204" charset="0"/>
                <a:ea typeface="微软雅黑" charset="0"/>
                <a:cs typeface="Comic Sans MS" panose="030F0902030302020204" charset="0"/>
                <a:sym typeface="+mn-ea"/>
              </a:rPr>
              <a:t>公式数据</a:t>
            </a:r>
            <a:r>
              <a:rPr lang="zh-CN" altLang="en-US" sz="1400">
                <a:solidFill>
                  <a:schemeClr val="accent5">
                    <a:lumMod val="75000"/>
                  </a:schemeClr>
                </a:solidFill>
                <a:latin typeface="Comic Sans MS" panose="030F0902030302020204" charset="0"/>
                <a:ea typeface="微软雅黑" charset="0"/>
                <a:cs typeface="Comic Sans MS" panose="030F0902030302020204" charset="0"/>
                <a:sym typeface="+mn-ea"/>
              </a:rPr>
              <a:t>清洗</a:t>
            </a:r>
            <a:r>
              <a:rPr lang="en-US" altLang="zh-CN" sz="1400">
                <a:solidFill>
                  <a:schemeClr val="accent5">
                    <a:lumMod val="75000"/>
                  </a:schemeClr>
                </a:solidFill>
                <a:latin typeface="Comic Sans MS" panose="030F0902030302020204" charset="0"/>
                <a:ea typeface="微软雅黑" charset="0"/>
                <a:cs typeface="Comic Sans MS" panose="030F0902030302020204" charset="0"/>
                <a:sym typeface="+mn-ea"/>
              </a:rPr>
              <a:t>/</a:t>
            </a:r>
            <a:r>
              <a:rPr lang="zh-CN" altLang="en-US" sz="1400">
                <a:solidFill>
                  <a:schemeClr val="accent5">
                    <a:lumMod val="75000"/>
                  </a:schemeClr>
                </a:solidFill>
                <a:latin typeface="Comic Sans MS" panose="030F0902030302020204" charset="0"/>
                <a:ea typeface="微软雅黑" charset="0"/>
                <a:cs typeface="Comic Sans MS" panose="030F0902030302020204" charset="0"/>
                <a:sym typeface="+mn-ea"/>
              </a:rPr>
              <a:t>合成</a:t>
            </a:r>
            <a:endParaRPr lang="zh-CN" altLang="en-US" sz="1400">
              <a:solidFill>
                <a:schemeClr val="accent5">
                  <a:lumMod val="75000"/>
                </a:schemeClr>
              </a:solidFill>
              <a:latin typeface="Comic Sans MS" panose="030F0902030302020204" charset="0"/>
              <a:ea typeface="微软雅黑" charset="0"/>
              <a:cs typeface="Comic Sans MS" panose="030F0902030302020204" charset="0"/>
              <a:sym typeface="+mn-ea"/>
            </a:endParaRPr>
          </a:p>
        </p:txBody>
      </p:sp>
      <p:sp>
        <p:nvSpPr>
          <p:cNvPr id="71" name="圆角矩形 70"/>
          <p:cNvSpPr/>
          <p:nvPr>
            <p:custDataLst>
              <p:tags r:id="rId6"/>
            </p:custDataLst>
          </p:nvPr>
        </p:nvSpPr>
        <p:spPr>
          <a:xfrm>
            <a:off x="4228465" y="3305175"/>
            <a:ext cx="1202055" cy="402590"/>
          </a:xfrm>
          <a:prstGeom prst="roundRect">
            <a:avLst>
              <a:gd name="adj" fmla="val 0"/>
            </a:avLst>
          </a:prstGeom>
          <a:solidFill>
            <a:schemeClr val="tx2">
              <a:lumMod val="20000"/>
              <a:lumOff val="80000"/>
            </a:schemeClr>
          </a:solidFill>
          <a:ln>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sz="1000">
                <a:solidFill>
                  <a:schemeClr val="tx1"/>
                </a:solidFill>
                <a:latin typeface="微软雅黑" charset="0"/>
                <a:ea typeface="微软雅黑" charset="0"/>
                <a:sym typeface="+mn-ea"/>
              </a:rPr>
              <a:t>公式LaTeX字符串</a:t>
            </a:r>
            <a:endParaRPr sz="1000">
              <a:solidFill>
                <a:schemeClr val="tx1"/>
              </a:solidFill>
              <a:latin typeface="微软雅黑" charset="0"/>
              <a:ea typeface="微软雅黑" charset="0"/>
              <a:sym typeface="+mn-ea"/>
            </a:endParaRPr>
          </a:p>
        </p:txBody>
      </p:sp>
      <p:sp>
        <p:nvSpPr>
          <p:cNvPr id="18" name="圆角矩形 17"/>
          <p:cNvSpPr/>
          <p:nvPr>
            <p:custDataLst>
              <p:tags r:id="rId7"/>
            </p:custDataLst>
          </p:nvPr>
        </p:nvSpPr>
        <p:spPr>
          <a:xfrm>
            <a:off x="4228465" y="3887470"/>
            <a:ext cx="1202055" cy="402590"/>
          </a:xfrm>
          <a:prstGeom prst="roundRect">
            <a:avLst>
              <a:gd name="adj" fmla="val 0"/>
            </a:avLst>
          </a:prstGeom>
          <a:solidFill>
            <a:schemeClr val="tx2">
              <a:lumMod val="20000"/>
              <a:lumOff val="80000"/>
            </a:schemeClr>
          </a:solidFill>
          <a:ln>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sz="1000">
                <a:solidFill>
                  <a:schemeClr val="tx1"/>
                </a:solidFill>
                <a:latin typeface="微软雅黑" charset="0"/>
                <a:ea typeface="微软雅黑" charset="0"/>
                <a:sym typeface="+mn-ea"/>
              </a:rPr>
              <a:t>Matplotilb渲染得到图像</a:t>
            </a:r>
            <a:endParaRPr sz="1000">
              <a:solidFill>
                <a:schemeClr val="tx1"/>
              </a:solidFill>
              <a:latin typeface="微软雅黑" charset="0"/>
              <a:ea typeface="微软雅黑" charset="0"/>
              <a:sym typeface="+mn-ea"/>
            </a:endParaRPr>
          </a:p>
        </p:txBody>
      </p:sp>
      <p:sp>
        <p:nvSpPr>
          <p:cNvPr id="19" name="圆角矩形 18"/>
          <p:cNvSpPr/>
          <p:nvPr>
            <p:custDataLst>
              <p:tags r:id="rId8"/>
            </p:custDataLst>
          </p:nvPr>
        </p:nvSpPr>
        <p:spPr>
          <a:xfrm>
            <a:off x="4228465" y="4469765"/>
            <a:ext cx="1202055" cy="402590"/>
          </a:xfrm>
          <a:prstGeom prst="roundRect">
            <a:avLst>
              <a:gd name="adj" fmla="val 0"/>
            </a:avLst>
          </a:prstGeom>
          <a:solidFill>
            <a:schemeClr val="tx2">
              <a:lumMod val="20000"/>
              <a:lumOff val="80000"/>
            </a:schemeClr>
          </a:solidFill>
          <a:ln>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sz="1000">
                <a:solidFill>
                  <a:schemeClr val="tx1"/>
                </a:solidFill>
                <a:latin typeface="微软雅黑" charset="0"/>
                <a:ea typeface="微软雅黑" charset="0"/>
                <a:sym typeface="+mn-ea"/>
              </a:rPr>
              <a:t>投影法</a:t>
            </a:r>
            <a:r>
              <a:rPr sz="1000">
                <a:solidFill>
                  <a:schemeClr val="tx1"/>
                </a:solidFill>
                <a:latin typeface="微软雅黑" charset="0"/>
                <a:ea typeface="微软雅黑" charset="0"/>
                <a:sym typeface="+mn-ea"/>
              </a:rPr>
              <a:t>裁剪多余</a:t>
            </a:r>
            <a:r>
              <a:rPr lang="zh-CN" sz="1000">
                <a:solidFill>
                  <a:schemeClr val="tx1"/>
                </a:solidFill>
                <a:latin typeface="微软雅黑" charset="0"/>
                <a:ea typeface="微软雅黑" charset="0"/>
                <a:sym typeface="+mn-ea"/>
              </a:rPr>
              <a:t>空白</a:t>
            </a:r>
            <a:r>
              <a:rPr sz="1000">
                <a:solidFill>
                  <a:schemeClr val="tx1"/>
                </a:solidFill>
                <a:latin typeface="微软雅黑" charset="0"/>
                <a:ea typeface="微软雅黑" charset="0"/>
                <a:sym typeface="+mn-ea"/>
              </a:rPr>
              <a:t>部分</a:t>
            </a:r>
            <a:endParaRPr sz="1000">
              <a:solidFill>
                <a:schemeClr val="tx1"/>
              </a:solidFill>
              <a:latin typeface="微软雅黑" charset="0"/>
              <a:ea typeface="微软雅黑" charset="0"/>
              <a:sym typeface="+mn-ea"/>
            </a:endParaRPr>
          </a:p>
        </p:txBody>
      </p:sp>
      <p:sp>
        <p:nvSpPr>
          <p:cNvPr id="20" name="圆角矩形 19"/>
          <p:cNvSpPr/>
          <p:nvPr>
            <p:custDataLst>
              <p:tags r:id="rId9"/>
            </p:custDataLst>
          </p:nvPr>
        </p:nvSpPr>
        <p:spPr>
          <a:xfrm>
            <a:off x="4228465" y="5030470"/>
            <a:ext cx="1202055" cy="402590"/>
          </a:xfrm>
          <a:prstGeom prst="roundRect">
            <a:avLst>
              <a:gd name="adj" fmla="val 0"/>
            </a:avLst>
          </a:prstGeom>
          <a:solidFill>
            <a:schemeClr val="tx2">
              <a:lumMod val="20000"/>
              <a:lumOff val="80000"/>
            </a:schemeClr>
          </a:solidFill>
          <a:ln>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sz="1000">
                <a:solidFill>
                  <a:schemeClr val="tx1"/>
                </a:solidFill>
                <a:latin typeface="微软雅黑" charset="0"/>
                <a:ea typeface="微软雅黑" charset="0"/>
                <a:sym typeface="+mn-ea"/>
              </a:rPr>
              <a:t>只有公式的图像</a:t>
            </a:r>
            <a:endParaRPr sz="1000">
              <a:solidFill>
                <a:schemeClr val="tx1"/>
              </a:solidFill>
              <a:latin typeface="微软雅黑" charset="0"/>
              <a:ea typeface="微软雅黑" charset="0"/>
              <a:sym typeface="+mn-ea"/>
            </a:endParaRPr>
          </a:p>
        </p:txBody>
      </p:sp>
      <p:pic>
        <p:nvPicPr>
          <p:cNvPr id="21" name="图片 20"/>
          <p:cNvPicPr>
            <a:picLocks noChangeAspect="1"/>
          </p:cNvPicPr>
          <p:nvPr>
            <p:custDataLst>
              <p:tags r:id="rId10"/>
            </p:custDataLst>
          </p:nvPr>
        </p:nvPicPr>
        <p:blipFill>
          <a:blip r:embed="rId11">
            <a:lum bright="-12000" contrast="24000"/>
          </a:blip>
          <a:srcRect t="22969" r="68851" b="14443"/>
          <a:stretch>
            <a:fillRect/>
          </a:stretch>
        </p:blipFill>
        <p:spPr>
          <a:xfrm>
            <a:off x="2194560" y="3281680"/>
            <a:ext cx="1938020" cy="433070"/>
          </a:xfrm>
          <a:prstGeom prst="rect">
            <a:avLst/>
          </a:prstGeom>
        </p:spPr>
      </p:pic>
      <p:pic>
        <p:nvPicPr>
          <p:cNvPr id="22" name="图片 21"/>
          <p:cNvPicPr>
            <a:picLocks noChangeAspect="1"/>
          </p:cNvPicPr>
          <p:nvPr>
            <p:custDataLst>
              <p:tags r:id="rId12"/>
            </p:custDataLst>
          </p:nvPr>
        </p:nvPicPr>
        <p:blipFill>
          <a:blip r:embed="rId11">
            <a:lum bright="-12000" contrast="30000"/>
          </a:blip>
          <a:srcRect l="47387" r="28628"/>
          <a:stretch>
            <a:fillRect/>
          </a:stretch>
        </p:blipFill>
        <p:spPr>
          <a:xfrm>
            <a:off x="2417445" y="3992880"/>
            <a:ext cx="1492250" cy="692150"/>
          </a:xfrm>
          <a:prstGeom prst="rect">
            <a:avLst/>
          </a:prstGeom>
        </p:spPr>
      </p:pic>
      <p:pic>
        <p:nvPicPr>
          <p:cNvPr id="23" name="图片 22"/>
          <p:cNvPicPr>
            <a:picLocks noChangeAspect="1"/>
          </p:cNvPicPr>
          <p:nvPr>
            <p:custDataLst>
              <p:tags r:id="rId13"/>
            </p:custDataLst>
          </p:nvPr>
        </p:nvPicPr>
        <p:blipFill>
          <a:blip r:embed="rId11">
            <a:lum bright="-12000" contrast="24000"/>
          </a:blip>
          <a:srcRect l="85160" t="18637" r="4389" b="21926"/>
          <a:stretch>
            <a:fillRect/>
          </a:stretch>
        </p:blipFill>
        <p:spPr>
          <a:xfrm>
            <a:off x="2747010" y="4958715"/>
            <a:ext cx="833120" cy="527050"/>
          </a:xfrm>
          <a:prstGeom prst="rect">
            <a:avLst/>
          </a:prstGeom>
        </p:spPr>
      </p:pic>
      <p:cxnSp>
        <p:nvCxnSpPr>
          <p:cNvPr id="80" name="直接箭头连接符 79"/>
          <p:cNvCxnSpPr>
            <a:stCxn id="71" idx="2"/>
            <a:endCxn id="18" idx="0"/>
          </p:cNvCxnSpPr>
          <p:nvPr>
            <p:custDataLst>
              <p:tags r:id="rId14"/>
            </p:custDataLst>
          </p:nvPr>
        </p:nvCxnSpPr>
        <p:spPr>
          <a:xfrm>
            <a:off x="4829810" y="3707765"/>
            <a:ext cx="0" cy="179705"/>
          </a:xfrm>
          <a:prstGeom prst="straightConnector1">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18" idx="2"/>
            <a:endCxn id="19" idx="0"/>
          </p:cNvCxnSpPr>
          <p:nvPr>
            <p:custDataLst>
              <p:tags r:id="rId15"/>
            </p:custDataLst>
          </p:nvPr>
        </p:nvCxnSpPr>
        <p:spPr>
          <a:xfrm>
            <a:off x="4829810" y="4290060"/>
            <a:ext cx="0" cy="179705"/>
          </a:xfrm>
          <a:prstGeom prst="straightConnector1">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cxnSp>
        <p:nvCxnSpPr>
          <p:cNvPr id="25" name="直接箭头连接符 24"/>
          <p:cNvCxnSpPr>
            <a:stCxn id="19" idx="2"/>
            <a:endCxn id="20" idx="0"/>
          </p:cNvCxnSpPr>
          <p:nvPr>
            <p:custDataLst>
              <p:tags r:id="rId16"/>
            </p:custDataLst>
          </p:nvPr>
        </p:nvCxnSpPr>
        <p:spPr>
          <a:xfrm>
            <a:off x="4829810" y="4872355"/>
            <a:ext cx="0" cy="158115"/>
          </a:xfrm>
          <a:prstGeom prst="straightConnector1">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cxnSp>
        <p:nvCxnSpPr>
          <p:cNvPr id="26" name="直接箭头连接符 25"/>
          <p:cNvCxnSpPr>
            <a:stCxn id="21" idx="2"/>
            <a:endCxn id="22" idx="0"/>
          </p:cNvCxnSpPr>
          <p:nvPr>
            <p:custDataLst>
              <p:tags r:id="rId17"/>
            </p:custDataLst>
          </p:nvPr>
        </p:nvCxnSpPr>
        <p:spPr>
          <a:xfrm>
            <a:off x="3163570" y="3714750"/>
            <a:ext cx="0" cy="278130"/>
          </a:xfrm>
          <a:prstGeom prst="straightConnector1">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cxnSp>
        <p:nvCxnSpPr>
          <p:cNvPr id="27" name="直接箭头连接符 26"/>
          <p:cNvCxnSpPr>
            <a:stCxn id="22" idx="2"/>
            <a:endCxn id="23" idx="0"/>
          </p:cNvCxnSpPr>
          <p:nvPr>
            <p:custDataLst>
              <p:tags r:id="rId18"/>
            </p:custDataLst>
          </p:nvPr>
        </p:nvCxnSpPr>
        <p:spPr>
          <a:xfrm>
            <a:off x="3163570" y="4685030"/>
            <a:ext cx="0" cy="273685"/>
          </a:xfrm>
          <a:prstGeom prst="straightConnector1">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a:off x="2112645" y="3305175"/>
            <a:ext cx="0" cy="217932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31" name="圆角矩形 30"/>
          <p:cNvSpPr/>
          <p:nvPr>
            <p:custDataLst>
              <p:tags r:id="rId19"/>
            </p:custDataLst>
          </p:nvPr>
        </p:nvSpPr>
        <p:spPr>
          <a:xfrm>
            <a:off x="622300" y="4402455"/>
            <a:ext cx="1202055" cy="402590"/>
          </a:xfrm>
          <a:prstGeom prst="roundRect">
            <a:avLst>
              <a:gd name="adj" fmla="val 0"/>
            </a:avLst>
          </a:prstGeom>
          <a:solidFill>
            <a:schemeClr val="accent2">
              <a:lumMod val="20000"/>
              <a:lumOff val="80000"/>
            </a:schemeClr>
          </a:solidFill>
          <a:ln>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sz="1000">
                <a:solidFill>
                  <a:schemeClr val="tx1"/>
                </a:solidFill>
                <a:latin typeface="微软雅黑" charset="0"/>
                <a:ea typeface="微软雅黑" charset="0"/>
                <a:sym typeface="+mn-ea"/>
              </a:rPr>
              <a:t>基于</a:t>
            </a:r>
            <a:r>
              <a:rPr lang="zh-CN" sz="1000">
                <a:solidFill>
                  <a:schemeClr val="tx1"/>
                </a:solidFill>
                <a:latin typeface="微软雅黑" charset="0"/>
                <a:ea typeface="微软雅黑" charset="0"/>
                <a:sym typeface="+mn-ea"/>
              </a:rPr>
              <a:t>规则</a:t>
            </a:r>
            <a:endParaRPr lang="zh-CN" sz="1000">
              <a:solidFill>
                <a:schemeClr val="tx1"/>
              </a:solidFill>
              <a:latin typeface="微软雅黑" charset="0"/>
              <a:ea typeface="微软雅黑" charset="0"/>
              <a:sym typeface="+mn-ea"/>
            </a:endParaRPr>
          </a:p>
        </p:txBody>
      </p:sp>
      <p:sp>
        <p:nvSpPr>
          <p:cNvPr id="33" name="圆角矩形 32"/>
          <p:cNvSpPr/>
          <p:nvPr>
            <p:custDataLst>
              <p:tags r:id="rId20"/>
            </p:custDataLst>
          </p:nvPr>
        </p:nvSpPr>
        <p:spPr>
          <a:xfrm>
            <a:off x="621665" y="5033645"/>
            <a:ext cx="1202055" cy="402590"/>
          </a:xfrm>
          <a:prstGeom prst="roundRect">
            <a:avLst>
              <a:gd name="adj" fmla="val 0"/>
            </a:avLst>
          </a:prstGeom>
          <a:solidFill>
            <a:schemeClr val="accent2">
              <a:lumMod val="20000"/>
              <a:lumOff val="80000"/>
            </a:schemeClr>
          </a:solidFill>
          <a:ln>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sz="1000">
                <a:solidFill>
                  <a:schemeClr val="tx1"/>
                </a:solidFill>
                <a:latin typeface="微软雅黑" charset="0"/>
                <a:ea typeface="微软雅黑" charset="0"/>
                <a:sym typeface="+mn-ea"/>
              </a:rPr>
              <a:t>基于</a:t>
            </a:r>
            <a:r>
              <a:rPr lang="en-US" altLang="zh-CN" sz="1000">
                <a:solidFill>
                  <a:schemeClr val="tx1"/>
                </a:solidFill>
                <a:latin typeface="微软雅黑" charset="0"/>
                <a:ea typeface="微软雅黑" charset="0"/>
                <a:sym typeface="+mn-ea"/>
              </a:rPr>
              <a:t>LLM</a:t>
            </a:r>
            <a:endParaRPr lang="en-US" altLang="zh-CN" sz="1000">
              <a:solidFill>
                <a:schemeClr val="tx1"/>
              </a:solidFill>
              <a:latin typeface="微软雅黑" charset="0"/>
              <a:ea typeface="微软雅黑" charset="0"/>
              <a:sym typeface="+mn-ea"/>
            </a:endParaRPr>
          </a:p>
        </p:txBody>
      </p:sp>
      <p:sp>
        <p:nvSpPr>
          <p:cNvPr id="34" name="圆角矩形 33"/>
          <p:cNvSpPr/>
          <p:nvPr>
            <p:custDataLst>
              <p:tags r:id="rId21"/>
            </p:custDataLst>
          </p:nvPr>
        </p:nvSpPr>
        <p:spPr>
          <a:xfrm>
            <a:off x="622300" y="3771900"/>
            <a:ext cx="1202055" cy="402590"/>
          </a:xfrm>
          <a:prstGeom prst="roundRect">
            <a:avLst>
              <a:gd name="adj" fmla="val 0"/>
            </a:avLst>
          </a:prstGeom>
          <a:solidFill>
            <a:schemeClr val="tx2">
              <a:lumMod val="20000"/>
              <a:lumOff val="80000"/>
            </a:schemeClr>
          </a:solidFill>
          <a:ln>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sz="1000">
                <a:solidFill>
                  <a:schemeClr val="tx1"/>
                </a:solidFill>
                <a:latin typeface="微软雅黑" charset="0"/>
                <a:ea typeface="微软雅黑" charset="0"/>
                <a:sym typeface="+mn-ea"/>
              </a:rPr>
              <a:t>公式</a:t>
            </a:r>
            <a:r>
              <a:rPr lang="zh-CN" sz="1000">
                <a:solidFill>
                  <a:schemeClr val="tx1"/>
                </a:solidFill>
                <a:latin typeface="微软雅黑" charset="0"/>
                <a:ea typeface="微软雅黑" charset="0"/>
                <a:sym typeface="+mn-ea"/>
              </a:rPr>
              <a:t>是否复杂</a:t>
            </a:r>
            <a:endParaRPr lang="zh-CN" sz="1000">
              <a:solidFill>
                <a:schemeClr val="tx1"/>
              </a:solidFill>
              <a:latin typeface="微软雅黑" charset="0"/>
              <a:ea typeface="微软雅黑" charset="0"/>
              <a:sym typeface="+mn-ea"/>
            </a:endParaRPr>
          </a:p>
        </p:txBody>
      </p:sp>
      <p:sp>
        <p:nvSpPr>
          <p:cNvPr id="35" name="文本框 34"/>
          <p:cNvSpPr txBox="1"/>
          <p:nvPr/>
        </p:nvSpPr>
        <p:spPr>
          <a:xfrm>
            <a:off x="419735" y="3244850"/>
            <a:ext cx="1624965" cy="460375"/>
          </a:xfrm>
          <a:prstGeom prst="rect">
            <a:avLst/>
          </a:prstGeom>
          <a:noFill/>
        </p:spPr>
        <p:txBody>
          <a:bodyPr wrap="square" rtlCol="0" anchor="t">
            <a:spAutoFit/>
          </a:bodyPr>
          <a:p>
            <a:r>
              <a:rPr lang="zh-CN" altLang="en-US" sz="1200">
                <a:latin typeface="微软雅黑" charset="0"/>
                <a:ea typeface="微软雅黑" charset="0"/>
                <a:cs typeface="微软雅黑" charset="0"/>
                <a:sym typeface="+mn-ea"/>
              </a:rPr>
              <a:t>清理语法错误、冗余括号和空格</a:t>
            </a:r>
            <a:endParaRPr lang="zh-CN" altLang="en-US" sz="1200">
              <a:latin typeface="微软雅黑" charset="0"/>
              <a:ea typeface="微软雅黑" charset="0"/>
              <a:cs typeface="微软雅黑" charset="0"/>
              <a:sym typeface="+mn-ea"/>
            </a:endParaRPr>
          </a:p>
        </p:txBody>
      </p:sp>
      <p:cxnSp>
        <p:nvCxnSpPr>
          <p:cNvPr id="36" name="肘形连接符 35"/>
          <p:cNvCxnSpPr>
            <a:stCxn id="34" idx="3"/>
            <a:endCxn id="33" idx="3"/>
          </p:cNvCxnSpPr>
          <p:nvPr/>
        </p:nvCxnSpPr>
        <p:spPr>
          <a:xfrm flipH="1">
            <a:off x="1823720" y="3973195"/>
            <a:ext cx="3175" cy="1261745"/>
          </a:xfrm>
          <a:prstGeom prst="bentConnector3">
            <a:avLst>
              <a:gd name="adj1" fmla="val -5420000"/>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cxnSp>
        <p:nvCxnSpPr>
          <p:cNvPr id="38" name="直接箭头连接符 37"/>
          <p:cNvCxnSpPr>
            <a:stCxn id="34" idx="2"/>
            <a:endCxn id="31" idx="0"/>
          </p:cNvCxnSpPr>
          <p:nvPr>
            <p:custDataLst>
              <p:tags r:id="rId22"/>
            </p:custDataLst>
          </p:nvPr>
        </p:nvCxnSpPr>
        <p:spPr>
          <a:xfrm>
            <a:off x="1223645" y="4174490"/>
            <a:ext cx="0" cy="228600"/>
          </a:xfrm>
          <a:prstGeom prst="straightConnector1">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1223645" y="4145280"/>
            <a:ext cx="344805" cy="275590"/>
          </a:xfrm>
          <a:prstGeom prst="rect">
            <a:avLst/>
          </a:prstGeom>
          <a:noFill/>
        </p:spPr>
        <p:txBody>
          <a:bodyPr wrap="square" rtlCol="0" anchor="t">
            <a:spAutoFit/>
          </a:bodyPr>
          <a:p>
            <a:r>
              <a:rPr lang="zh-CN" altLang="en-US" sz="1200">
                <a:latin typeface="微软雅黑" charset="0"/>
                <a:ea typeface="微软雅黑" charset="0"/>
                <a:cs typeface="微软雅黑" charset="0"/>
                <a:sym typeface="+mn-ea"/>
              </a:rPr>
              <a:t>否</a:t>
            </a:r>
            <a:endParaRPr lang="zh-CN" altLang="en-US" sz="1200">
              <a:latin typeface="微软雅黑" charset="0"/>
              <a:ea typeface="微软雅黑" charset="0"/>
              <a:cs typeface="微软雅黑" charset="0"/>
              <a:sym typeface="+mn-ea"/>
            </a:endParaRPr>
          </a:p>
        </p:txBody>
      </p:sp>
      <p:sp>
        <p:nvSpPr>
          <p:cNvPr id="40" name="文本框 39"/>
          <p:cNvSpPr txBox="1"/>
          <p:nvPr>
            <p:custDataLst>
              <p:tags r:id="rId23"/>
            </p:custDataLst>
          </p:nvPr>
        </p:nvSpPr>
        <p:spPr>
          <a:xfrm>
            <a:off x="1749425" y="3733165"/>
            <a:ext cx="344805" cy="275590"/>
          </a:xfrm>
          <a:prstGeom prst="rect">
            <a:avLst/>
          </a:prstGeom>
          <a:noFill/>
        </p:spPr>
        <p:txBody>
          <a:bodyPr wrap="square" rtlCol="0" anchor="t">
            <a:spAutoFit/>
          </a:bodyPr>
          <a:p>
            <a:r>
              <a:rPr lang="zh-CN" altLang="en-US" sz="1200">
                <a:latin typeface="微软雅黑" charset="0"/>
                <a:ea typeface="微软雅黑" charset="0"/>
                <a:cs typeface="微软雅黑" charset="0"/>
                <a:sym typeface="+mn-ea"/>
              </a:rPr>
              <a:t>是</a:t>
            </a:r>
            <a:endParaRPr lang="zh-CN" altLang="en-US" sz="1200">
              <a:latin typeface="微软雅黑" charset="0"/>
              <a:ea typeface="微软雅黑" charset="0"/>
              <a:cs typeface="微软雅黑" charset="0"/>
              <a:sym typeface="+mn-ea"/>
            </a:endParaRPr>
          </a:p>
        </p:txBody>
      </p:sp>
      <p:sp>
        <p:nvSpPr>
          <p:cNvPr id="41" name="矩形 40"/>
          <p:cNvSpPr/>
          <p:nvPr/>
        </p:nvSpPr>
        <p:spPr>
          <a:xfrm>
            <a:off x="410210" y="3207385"/>
            <a:ext cx="5128260" cy="2327910"/>
          </a:xfrm>
          <a:prstGeom prst="rect">
            <a:avLst/>
          </a:prstGeom>
          <a:noFill/>
          <a:ln w="19050">
            <a:solidFill>
              <a:schemeClr val="accent5">
                <a:lumMod val="7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文本框 41"/>
          <p:cNvSpPr txBox="1"/>
          <p:nvPr>
            <p:custDataLst>
              <p:tags r:id="rId24"/>
            </p:custDataLst>
          </p:nvPr>
        </p:nvSpPr>
        <p:spPr>
          <a:xfrm>
            <a:off x="5671185" y="2872105"/>
            <a:ext cx="1872615" cy="306705"/>
          </a:xfrm>
          <a:prstGeom prst="rect">
            <a:avLst/>
          </a:prstGeom>
          <a:noFill/>
        </p:spPr>
        <p:txBody>
          <a:bodyPr wrap="square" rtlCol="0" anchor="t">
            <a:spAutoFit/>
          </a:bodyPr>
          <a:p>
            <a:pPr algn="ctr"/>
            <a:r>
              <a:rPr lang="en-US" altLang="zh-CN" sz="1400">
                <a:solidFill>
                  <a:schemeClr val="accent6">
                    <a:lumMod val="75000"/>
                  </a:schemeClr>
                </a:solidFill>
                <a:latin typeface="Comic Sans MS" panose="030F0902030302020204" charset="0"/>
                <a:ea typeface="微软雅黑" charset="0"/>
                <a:cs typeface="Comic Sans MS" panose="030F0902030302020204" charset="0"/>
                <a:sym typeface="+mn-ea"/>
              </a:rPr>
              <a:t>Data preprocessing</a:t>
            </a:r>
            <a:endParaRPr lang="en-US" altLang="zh-CN" sz="1400">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sp>
        <p:nvSpPr>
          <p:cNvPr id="43" name="矩形 42"/>
          <p:cNvSpPr/>
          <p:nvPr>
            <p:custDataLst>
              <p:tags r:id="rId25"/>
            </p:custDataLst>
          </p:nvPr>
        </p:nvSpPr>
        <p:spPr>
          <a:xfrm>
            <a:off x="5682615" y="3190875"/>
            <a:ext cx="1871980" cy="2327910"/>
          </a:xfrm>
          <a:prstGeom prst="rect">
            <a:avLst/>
          </a:prstGeom>
          <a:noFill/>
          <a:ln w="19050">
            <a:solidFill>
              <a:schemeClr val="accent6">
                <a:lumMod val="7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文本框 44"/>
          <p:cNvSpPr txBox="1"/>
          <p:nvPr>
            <p:custDataLst>
              <p:tags r:id="rId26"/>
            </p:custDataLst>
          </p:nvPr>
        </p:nvSpPr>
        <p:spPr>
          <a:xfrm>
            <a:off x="5760720" y="3383915"/>
            <a:ext cx="1871980" cy="692785"/>
          </a:xfrm>
          <a:prstGeom prst="rect">
            <a:avLst/>
          </a:prstGeom>
          <a:noFill/>
        </p:spPr>
        <p:txBody>
          <a:bodyPr wrap="square" rtlCol="0" anchor="t">
            <a:noAutofit/>
          </a:bodyPr>
          <a:p>
            <a:pPr algn="just"/>
            <a:r>
              <a:rPr lang="zh-CN" altLang="en-US" sz="1200">
                <a:latin typeface="微软雅黑" charset="0"/>
                <a:ea typeface="微软雅黑" charset="0"/>
                <a:cs typeface="微软雅黑" charset="0"/>
                <a:sym typeface="+mn-ea"/>
              </a:rPr>
              <a:t>尺寸预处理方案：</a:t>
            </a:r>
            <a:endParaRPr lang="zh-CN" altLang="en-US" sz="1200">
              <a:latin typeface="微软雅黑" charset="0"/>
              <a:ea typeface="微软雅黑" charset="0"/>
              <a:cs typeface="微软雅黑" charset="0"/>
              <a:sym typeface="+mn-ea"/>
            </a:endParaRPr>
          </a:p>
          <a:p>
            <a:pPr algn="just"/>
            <a:r>
              <a:rPr lang="en-US" altLang="zh-CN" sz="1200">
                <a:solidFill>
                  <a:schemeClr val="tx1">
                    <a:lumMod val="50000"/>
                    <a:lumOff val="50000"/>
                  </a:schemeClr>
                </a:solidFill>
                <a:latin typeface="微软雅黑" charset="0"/>
                <a:ea typeface="微软雅黑" charset="0"/>
                <a:cs typeface="微软雅黑" charset="0"/>
                <a:sym typeface="+mn-ea"/>
              </a:rPr>
              <a:t>-</a:t>
            </a:r>
            <a:r>
              <a:rPr lang="zh-CN" altLang="en-US" sz="1200">
                <a:solidFill>
                  <a:schemeClr val="tx1">
                    <a:lumMod val="50000"/>
                    <a:lumOff val="50000"/>
                  </a:schemeClr>
                </a:solidFill>
                <a:latin typeface="微软雅黑" charset="0"/>
                <a:ea typeface="微软雅黑" charset="0"/>
                <a:cs typeface="微软雅黑" charset="0"/>
                <a:sym typeface="+mn-ea"/>
              </a:rPr>
              <a:t>随机缩放0.7-1.4</a:t>
            </a:r>
            <a:endParaRPr lang="zh-CN" altLang="en-US" sz="1200">
              <a:solidFill>
                <a:schemeClr val="tx1">
                  <a:lumMod val="50000"/>
                  <a:lumOff val="50000"/>
                </a:schemeClr>
              </a:solidFill>
              <a:latin typeface="微软雅黑" charset="0"/>
              <a:ea typeface="微软雅黑" charset="0"/>
              <a:cs typeface="微软雅黑" charset="0"/>
              <a:sym typeface="+mn-ea"/>
            </a:endParaRPr>
          </a:p>
          <a:p>
            <a:pPr algn="just"/>
            <a:r>
              <a:rPr lang="en-US" altLang="zh-CN" sz="1200">
                <a:solidFill>
                  <a:schemeClr val="tx1">
                    <a:lumMod val="50000"/>
                    <a:lumOff val="50000"/>
                  </a:schemeClr>
                </a:solidFill>
                <a:latin typeface="微软雅黑" charset="0"/>
                <a:ea typeface="微软雅黑" charset="0"/>
                <a:cs typeface="微软雅黑" charset="0"/>
                <a:sym typeface="+mn-ea"/>
              </a:rPr>
              <a:t>-</a:t>
            </a:r>
            <a:r>
              <a:rPr lang="zh-CN" altLang="en-US" sz="1200">
                <a:solidFill>
                  <a:schemeClr val="tx1">
                    <a:lumMod val="50000"/>
                    <a:lumOff val="50000"/>
                  </a:schemeClr>
                </a:solidFill>
                <a:latin typeface="微软雅黑" charset="0"/>
                <a:ea typeface="微软雅黑" charset="0"/>
                <a:cs typeface="微软雅黑" charset="0"/>
                <a:sym typeface="+mn-ea"/>
              </a:rPr>
              <a:t>最小边缩放至指定尺寸</a:t>
            </a:r>
            <a:endParaRPr lang="zh-CN" altLang="en-US" sz="1200">
              <a:solidFill>
                <a:schemeClr val="tx1">
                  <a:lumMod val="50000"/>
                  <a:lumOff val="50000"/>
                </a:schemeClr>
              </a:solidFill>
              <a:latin typeface="微软雅黑" charset="0"/>
              <a:ea typeface="微软雅黑" charset="0"/>
              <a:cs typeface="微软雅黑" charset="0"/>
              <a:sym typeface="+mn-ea"/>
            </a:endParaRPr>
          </a:p>
        </p:txBody>
      </p:sp>
      <p:sp>
        <p:nvSpPr>
          <p:cNvPr id="47" name="文本框 46"/>
          <p:cNvSpPr txBox="1"/>
          <p:nvPr>
            <p:custDataLst>
              <p:tags r:id="rId27"/>
            </p:custDataLst>
          </p:nvPr>
        </p:nvSpPr>
        <p:spPr>
          <a:xfrm>
            <a:off x="5790565" y="4145280"/>
            <a:ext cx="1752600" cy="1220470"/>
          </a:xfrm>
          <a:prstGeom prst="rect">
            <a:avLst/>
          </a:prstGeom>
          <a:noFill/>
        </p:spPr>
        <p:txBody>
          <a:bodyPr wrap="square" rtlCol="0" anchor="t">
            <a:noAutofit/>
          </a:bodyPr>
          <a:p>
            <a:pPr algn="just"/>
            <a:r>
              <a:rPr lang="zh-CN" altLang="en-US" sz="1200">
                <a:latin typeface="微软雅黑" charset="0"/>
                <a:ea typeface="微软雅黑" charset="0"/>
                <a:cs typeface="微软雅黑" charset="0"/>
                <a:sym typeface="+mn-ea"/>
              </a:rPr>
              <a:t>其他预处理方案：</a:t>
            </a:r>
            <a:endParaRPr lang="zh-CN" altLang="en-US" sz="1200">
              <a:latin typeface="微软雅黑" charset="0"/>
              <a:ea typeface="微软雅黑" charset="0"/>
              <a:cs typeface="微软雅黑" charset="0"/>
              <a:sym typeface="+mn-ea"/>
            </a:endParaRPr>
          </a:p>
          <a:p>
            <a:pPr algn="just"/>
            <a:r>
              <a:rPr lang="en-US" altLang="zh-CN" sz="1200">
                <a:solidFill>
                  <a:schemeClr val="tx1">
                    <a:lumMod val="50000"/>
                    <a:lumOff val="50000"/>
                  </a:schemeClr>
                </a:solidFill>
                <a:latin typeface="微软雅黑" charset="0"/>
                <a:ea typeface="微软雅黑" charset="0"/>
                <a:cs typeface="微软雅黑" charset="0"/>
                <a:sym typeface="+mn-ea"/>
              </a:rPr>
              <a:t>-</a:t>
            </a:r>
            <a:r>
              <a:rPr lang="zh-CN" altLang="en-US" sz="1200">
                <a:solidFill>
                  <a:schemeClr val="tx1">
                    <a:lumMod val="50000"/>
                    <a:lumOff val="50000"/>
                  </a:schemeClr>
                </a:solidFill>
                <a:latin typeface="微软雅黑" charset="0"/>
                <a:ea typeface="微软雅黑" charset="0"/>
                <a:cs typeface="微软雅黑" charset="0"/>
                <a:sym typeface="+mn-ea"/>
              </a:rPr>
              <a:t>随机颜色扰动</a:t>
            </a:r>
            <a:endParaRPr lang="zh-CN" altLang="en-US" sz="1200">
              <a:solidFill>
                <a:schemeClr val="tx1">
                  <a:lumMod val="50000"/>
                  <a:lumOff val="50000"/>
                </a:schemeClr>
              </a:solidFill>
              <a:latin typeface="微软雅黑" charset="0"/>
              <a:ea typeface="微软雅黑" charset="0"/>
              <a:cs typeface="微软雅黑" charset="0"/>
              <a:sym typeface="+mn-ea"/>
            </a:endParaRPr>
          </a:p>
          <a:p>
            <a:pPr algn="just"/>
            <a:r>
              <a:rPr lang="en-US" altLang="zh-CN" sz="1200">
                <a:solidFill>
                  <a:schemeClr val="tx1">
                    <a:lumMod val="50000"/>
                    <a:lumOff val="50000"/>
                  </a:schemeClr>
                </a:solidFill>
                <a:latin typeface="微软雅黑" charset="0"/>
                <a:ea typeface="微软雅黑" charset="0"/>
                <a:cs typeface="微软雅黑" charset="0"/>
                <a:sym typeface="+mn-ea"/>
              </a:rPr>
              <a:t>-</a:t>
            </a:r>
            <a:r>
              <a:rPr lang="zh-CN" altLang="en-US" sz="1200">
                <a:solidFill>
                  <a:schemeClr val="tx1">
                    <a:lumMod val="50000"/>
                    <a:lumOff val="50000"/>
                  </a:schemeClr>
                </a:solidFill>
                <a:latin typeface="微软雅黑" charset="0"/>
                <a:ea typeface="微软雅黑" charset="0"/>
                <a:cs typeface="微软雅黑" charset="0"/>
                <a:sym typeface="+mn-ea"/>
              </a:rPr>
              <a:t>随机</a:t>
            </a:r>
            <a:r>
              <a:rPr lang="zh-CN" altLang="en-US" sz="1200">
                <a:solidFill>
                  <a:schemeClr val="tx1">
                    <a:lumMod val="50000"/>
                    <a:lumOff val="50000"/>
                  </a:schemeClr>
                </a:solidFill>
                <a:latin typeface="微软雅黑" charset="0"/>
                <a:ea typeface="微软雅黑" charset="0"/>
                <a:cs typeface="微软雅黑" charset="0"/>
                <a:sym typeface="+mn-ea"/>
              </a:rPr>
              <a:t>高斯噪声扰动</a:t>
            </a:r>
            <a:endParaRPr lang="zh-CN" altLang="en-US" sz="1200">
              <a:solidFill>
                <a:schemeClr val="tx1">
                  <a:lumMod val="50000"/>
                  <a:lumOff val="50000"/>
                </a:schemeClr>
              </a:solidFill>
              <a:latin typeface="微软雅黑" charset="0"/>
              <a:ea typeface="微软雅黑" charset="0"/>
              <a:cs typeface="微软雅黑" charset="0"/>
              <a:sym typeface="+mn-ea"/>
            </a:endParaRPr>
          </a:p>
          <a:p>
            <a:pPr algn="just"/>
            <a:r>
              <a:rPr lang="en-US" altLang="zh-CN" sz="1200">
                <a:solidFill>
                  <a:schemeClr val="tx1">
                    <a:lumMod val="50000"/>
                    <a:lumOff val="50000"/>
                  </a:schemeClr>
                </a:solidFill>
                <a:latin typeface="微软雅黑" charset="0"/>
                <a:ea typeface="微软雅黑" charset="0"/>
                <a:cs typeface="微软雅黑" charset="0"/>
                <a:sym typeface="+mn-ea"/>
              </a:rPr>
              <a:t>-</a:t>
            </a:r>
            <a:r>
              <a:rPr lang="zh-CN" altLang="en-US" sz="1200">
                <a:solidFill>
                  <a:schemeClr val="tx1">
                    <a:lumMod val="50000"/>
                    <a:lumOff val="50000"/>
                  </a:schemeClr>
                </a:solidFill>
                <a:latin typeface="微软雅黑" charset="0"/>
                <a:ea typeface="微软雅黑" charset="0"/>
                <a:cs typeface="微软雅黑" charset="0"/>
                <a:sym typeface="+mn-ea"/>
              </a:rPr>
              <a:t>随机破坏、平铺</a:t>
            </a:r>
            <a:endParaRPr lang="zh-CN" altLang="en-US" sz="1200">
              <a:solidFill>
                <a:schemeClr val="tx1">
                  <a:lumMod val="50000"/>
                  <a:lumOff val="50000"/>
                </a:schemeClr>
              </a:solidFill>
              <a:latin typeface="微软雅黑" charset="0"/>
              <a:ea typeface="微软雅黑" charset="0"/>
              <a:cs typeface="微软雅黑" charset="0"/>
              <a:sym typeface="+mn-ea"/>
            </a:endParaRPr>
          </a:p>
          <a:p>
            <a:pPr algn="just"/>
            <a:r>
              <a:rPr lang="en-US" altLang="zh-CN" sz="1200">
                <a:solidFill>
                  <a:schemeClr val="tx1">
                    <a:lumMod val="50000"/>
                    <a:lumOff val="50000"/>
                  </a:schemeClr>
                </a:solidFill>
                <a:latin typeface="微软雅黑" charset="0"/>
                <a:ea typeface="微软雅黑" charset="0"/>
                <a:cs typeface="微软雅黑" charset="0"/>
                <a:sym typeface="+mn-ea"/>
              </a:rPr>
              <a:t>-</a:t>
            </a:r>
            <a:r>
              <a:rPr lang="zh-CN" altLang="en-US" sz="1200">
                <a:solidFill>
                  <a:schemeClr val="tx1">
                    <a:lumMod val="50000"/>
                    <a:lumOff val="50000"/>
                  </a:schemeClr>
                </a:solidFill>
                <a:latin typeface="微软雅黑" charset="0"/>
                <a:ea typeface="微软雅黑" charset="0"/>
                <a:cs typeface="微软雅黑" charset="0"/>
                <a:sym typeface="+mn-ea"/>
              </a:rPr>
              <a:t>随机应用透视</a:t>
            </a:r>
            <a:r>
              <a:rPr lang="zh-CN" altLang="en-US" sz="1200">
                <a:solidFill>
                  <a:schemeClr val="tx1">
                    <a:lumMod val="50000"/>
                    <a:lumOff val="50000"/>
                  </a:schemeClr>
                </a:solidFill>
                <a:latin typeface="微软雅黑" charset="0"/>
                <a:ea typeface="微软雅黑" charset="0"/>
                <a:cs typeface="微软雅黑" charset="0"/>
                <a:sym typeface="+mn-ea"/>
              </a:rPr>
              <a:t>变换</a:t>
            </a:r>
            <a:endParaRPr lang="zh-CN" altLang="en-US" sz="1200">
              <a:solidFill>
                <a:schemeClr val="tx1">
                  <a:lumMod val="50000"/>
                  <a:lumOff val="50000"/>
                </a:schemeClr>
              </a:solidFill>
              <a:latin typeface="微软雅黑" charset="0"/>
              <a:ea typeface="微软雅黑" charset="0"/>
              <a:cs typeface="微软雅黑" charset="0"/>
              <a:sym typeface="+mn-ea"/>
            </a:endParaRPr>
          </a:p>
          <a:p>
            <a:pPr algn="just"/>
            <a:r>
              <a:rPr lang="en-US" altLang="zh-CN" sz="1200">
                <a:solidFill>
                  <a:schemeClr val="tx1">
                    <a:lumMod val="50000"/>
                    <a:lumOff val="50000"/>
                  </a:schemeClr>
                </a:solidFill>
                <a:latin typeface="微软雅黑" charset="0"/>
                <a:ea typeface="微软雅黑" charset="0"/>
                <a:cs typeface="微软雅黑" charset="0"/>
                <a:sym typeface="+mn-ea"/>
              </a:rPr>
              <a:t>-</a:t>
            </a:r>
            <a:r>
              <a:rPr lang="zh-CN" altLang="en-US" sz="1200">
                <a:solidFill>
                  <a:schemeClr val="tx1">
                    <a:lumMod val="50000"/>
                    <a:lumOff val="50000"/>
                  </a:schemeClr>
                </a:solidFill>
                <a:latin typeface="微软雅黑" charset="0"/>
                <a:ea typeface="微软雅黑" charset="0"/>
                <a:cs typeface="微软雅黑" charset="0"/>
                <a:sym typeface="+mn-ea"/>
              </a:rPr>
              <a:t>随机应用模糊、</a:t>
            </a:r>
            <a:r>
              <a:rPr lang="zh-CN" altLang="en-US" sz="1200">
                <a:solidFill>
                  <a:schemeClr val="tx1">
                    <a:lumMod val="50000"/>
                    <a:lumOff val="50000"/>
                  </a:schemeClr>
                </a:solidFill>
                <a:latin typeface="微软雅黑" charset="0"/>
                <a:ea typeface="微软雅黑" charset="0"/>
                <a:cs typeface="微软雅黑" charset="0"/>
                <a:sym typeface="+mn-ea"/>
              </a:rPr>
              <a:t>旋转</a:t>
            </a:r>
            <a:endParaRPr lang="zh-CN" altLang="en-US" sz="1200">
              <a:solidFill>
                <a:schemeClr val="tx1">
                  <a:lumMod val="50000"/>
                  <a:lumOff val="50000"/>
                </a:schemeClr>
              </a:solidFill>
              <a:latin typeface="微软雅黑" charset="0"/>
              <a:ea typeface="微软雅黑" charset="0"/>
              <a:cs typeface="微软雅黑" charset="0"/>
              <a:sym typeface="+mn-ea"/>
            </a:endParaRPr>
          </a:p>
        </p:txBody>
      </p:sp>
      <p:pic>
        <p:nvPicPr>
          <p:cNvPr id="50" name="图片 49"/>
          <p:cNvPicPr>
            <a:picLocks noChangeAspect="1"/>
          </p:cNvPicPr>
          <p:nvPr>
            <p:custDataLst>
              <p:tags r:id="rId28"/>
            </p:custDataLst>
          </p:nvPr>
        </p:nvPicPr>
        <p:blipFill>
          <a:blip r:embed="rId29">
            <a:lum bright="-12000" contrast="24000"/>
          </a:blip>
          <a:stretch>
            <a:fillRect/>
          </a:stretch>
        </p:blipFill>
        <p:spPr>
          <a:xfrm>
            <a:off x="7726680" y="3267075"/>
            <a:ext cx="3985895" cy="1497330"/>
          </a:xfrm>
          <a:prstGeom prst="rect">
            <a:avLst/>
          </a:prstGeom>
        </p:spPr>
      </p:pic>
      <p:sp>
        <p:nvSpPr>
          <p:cNvPr id="51" name="矩形 50"/>
          <p:cNvSpPr/>
          <p:nvPr>
            <p:custDataLst>
              <p:tags r:id="rId30"/>
            </p:custDataLst>
          </p:nvPr>
        </p:nvSpPr>
        <p:spPr>
          <a:xfrm>
            <a:off x="7665720" y="3195955"/>
            <a:ext cx="4116070" cy="2327910"/>
          </a:xfrm>
          <a:prstGeom prst="rect">
            <a:avLst/>
          </a:prstGeom>
          <a:noFill/>
          <a:ln w="19050">
            <a:solidFill>
              <a:schemeClr val="accent3">
                <a:lumMod val="7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文本框 51"/>
          <p:cNvSpPr txBox="1"/>
          <p:nvPr>
            <p:custDataLst>
              <p:tags r:id="rId31"/>
            </p:custDataLst>
          </p:nvPr>
        </p:nvSpPr>
        <p:spPr>
          <a:xfrm>
            <a:off x="7665720" y="2855595"/>
            <a:ext cx="4107815" cy="306705"/>
          </a:xfrm>
          <a:prstGeom prst="rect">
            <a:avLst/>
          </a:prstGeom>
          <a:noFill/>
        </p:spPr>
        <p:txBody>
          <a:bodyPr wrap="square" rtlCol="0" anchor="t">
            <a:spAutoFit/>
          </a:bodyPr>
          <a:p>
            <a:pPr algn="ctr"/>
            <a:r>
              <a:rPr lang="en-US" altLang="zh-CN" sz="1400">
                <a:solidFill>
                  <a:srgbClr val="C00000"/>
                </a:solidFill>
                <a:latin typeface="Comic Sans MS Regular" panose="030F0902030302020204" charset="0"/>
                <a:ea typeface="微软雅黑" charset="0"/>
                <a:cs typeface="Comic Sans MS Regular" panose="030F0902030302020204" charset="0"/>
                <a:sym typeface="+mn-ea"/>
              </a:rPr>
              <a:t>Math</a:t>
            </a:r>
            <a:r>
              <a:rPr lang="en-US" altLang="zh-CN" sz="1400">
                <a:solidFill>
                  <a:srgbClr val="C00000"/>
                </a:solidFill>
                <a:latin typeface="Comic Sans MS Regular" panose="030F0902030302020204" charset="0"/>
                <a:ea typeface="微软雅黑" charset="0"/>
                <a:cs typeface="Comic Sans MS Regular" panose="030F0902030302020204" charset="0"/>
                <a:sym typeface="+mn-ea"/>
              </a:rPr>
              <a:t>hunter</a:t>
            </a:r>
            <a:endParaRPr lang="en-US" altLang="zh-CN" sz="1400">
              <a:solidFill>
                <a:srgbClr val="C00000"/>
              </a:solidFill>
              <a:latin typeface="Comic Sans MS Regular" panose="030F0902030302020204" charset="0"/>
              <a:ea typeface="微软雅黑" charset="0"/>
              <a:cs typeface="Comic Sans MS Regular" panose="030F0902030302020204" charset="0"/>
              <a:sym typeface="+mn-ea"/>
            </a:endParaRPr>
          </a:p>
        </p:txBody>
      </p:sp>
      <p:graphicFrame>
        <p:nvGraphicFramePr>
          <p:cNvPr id="54" name="表格 53"/>
          <p:cNvGraphicFramePr/>
          <p:nvPr>
            <p:custDataLst>
              <p:tags r:id="rId32"/>
            </p:custDataLst>
          </p:nvPr>
        </p:nvGraphicFramePr>
        <p:xfrm>
          <a:off x="7701280" y="4812665"/>
          <a:ext cx="4046220" cy="611505"/>
        </p:xfrm>
        <a:graphic>
          <a:graphicData uri="http://schemas.openxmlformats.org/drawingml/2006/table">
            <a:tbl>
              <a:tblPr/>
              <a:tblGrid>
                <a:gridCol w="1047115"/>
                <a:gridCol w="961390"/>
                <a:gridCol w="976630"/>
                <a:gridCol w="1061085"/>
              </a:tblGrid>
              <a:tr h="188595">
                <a:tc>
                  <a:txBody>
                    <a:bodyPr/>
                    <a:p>
                      <a:pPr indent="0" algn="ctr" fontAlgn="auto" latinLnBrk="1">
                        <a:spcAft>
                          <a:spcPts val="0"/>
                        </a:spcAft>
                      </a:pPr>
                      <a:r>
                        <a:rPr lang="zh-CN" altLang="en-US" sz="800" b="0">
                          <a:latin typeface="微软雅黑" charset="0"/>
                          <a:ea typeface="微软雅黑" charset="0"/>
                        </a:rPr>
                        <a:t>模型</a:t>
                      </a:r>
                      <a:endParaRPr lang="zh-CN" altLang="en-US" sz="8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800" b="0">
                          <a:solidFill>
                            <a:srgbClr val="000000"/>
                          </a:solidFill>
                          <a:latin typeface="微软雅黑" charset="0"/>
                          <a:ea typeface="微软雅黑" charset="0"/>
                        </a:rPr>
                        <a:t>CROHME 2014</a:t>
                      </a:r>
                      <a:endParaRPr lang="en-US" altLang="zh-CN" sz="8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800" b="0">
                          <a:solidFill>
                            <a:srgbClr val="000000"/>
                          </a:solidFill>
                          <a:latin typeface="微软雅黑" charset="0"/>
                          <a:ea typeface="微软雅黑" charset="0"/>
                        </a:rPr>
                        <a:t>CROHME 2016</a:t>
                      </a:r>
                      <a:endParaRPr lang="en-US" altLang="zh-CN" sz="8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800" b="0">
                          <a:solidFill>
                            <a:srgbClr val="000000"/>
                          </a:solidFill>
                          <a:latin typeface="微软雅黑" charset="0"/>
                          <a:ea typeface="微软雅黑" charset="0"/>
                        </a:rPr>
                        <a:t>CROHME 2019</a:t>
                      </a:r>
                      <a:endParaRPr lang="en-US" altLang="zh-CN" sz="8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275590">
                <a:tc>
                  <a:txBody>
                    <a:bodyPr/>
                    <a:p>
                      <a:pPr indent="0" algn="ctr" fontAlgn="auto" latinLnBrk="1">
                        <a:spcAft>
                          <a:spcPts val="0"/>
                        </a:spcAft>
                      </a:pPr>
                      <a:r>
                        <a:rPr lang="en-US" altLang="zh-CN" sz="800" b="0">
                          <a:solidFill>
                            <a:srgbClr val="000000"/>
                          </a:solidFill>
                          <a:latin typeface="微软雅黑" charset="0"/>
                          <a:ea typeface="微软雅黑" charset="0"/>
                          <a:cs typeface="微软雅黑" charset="0"/>
                        </a:rPr>
                        <a:t>PosFormer</a:t>
                      </a:r>
                      <a:endParaRPr lang="en-US" altLang="zh-CN" sz="800" b="0">
                        <a:solidFill>
                          <a:srgbClr val="000000"/>
                        </a:solidFill>
                        <a:latin typeface="微软雅黑" charset="0"/>
                        <a:ea typeface="微软雅黑" charset="0"/>
                        <a:cs typeface="微软雅黑" charset="0"/>
                      </a:endParaRPr>
                    </a:p>
                    <a:p>
                      <a:pPr indent="0" algn="ctr" fontAlgn="auto" latinLnBrk="1">
                        <a:spcAft>
                          <a:spcPts val="0"/>
                        </a:spcAft>
                      </a:pPr>
                      <a:r>
                        <a:rPr lang="zh-CN" altLang="en-US" sz="800" b="0">
                          <a:solidFill>
                            <a:srgbClr val="000000"/>
                          </a:solidFill>
                          <a:latin typeface="微软雅黑" charset="0"/>
                          <a:ea typeface="微软雅黑" charset="0"/>
                          <a:cs typeface="微软雅黑" charset="0"/>
                        </a:rPr>
                        <a:t>（</a:t>
                      </a:r>
                      <a:r>
                        <a:rPr lang="en-US" altLang="zh-CN" sz="800" b="0">
                          <a:solidFill>
                            <a:srgbClr val="000000"/>
                          </a:solidFill>
                          <a:latin typeface="微软雅黑" charset="0"/>
                          <a:ea typeface="微软雅黑" charset="0"/>
                          <a:cs typeface="微软雅黑" charset="0"/>
                        </a:rPr>
                        <a:t>ECCV2024</a:t>
                      </a:r>
                      <a:r>
                        <a:rPr lang="zh-CN" altLang="en-US" sz="800" b="0">
                          <a:solidFill>
                            <a:srgbClr val="000000"/>
                          </a:solidFill>
                          <a:latin typeface="微软雅黑" charset="0"/>
                          <a:ea typeface="微软雅黑" charset="0"/>
                          <a:cs typeface="微软雅黑" charset="0"/>
                        </a:rPr>
                        <a:t>）</a:t>
                      </a:r>
                      <a:endParaRPr lang="zh-CN" altLang="en-US" sz="800" b="0">
                        <a:solidFill>
                          <a:srgbClr val="000000"/>
                        </a:solidFill>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800" b="0">
                          <a:latin typeface="微软雅黑" charset="0"/>
                          <a:ea typeface="微软雅黑" charset="0"/>
                        </a:rPr>
                        <a:t>62.68%</a:t>
                      </a:r>
                      <a:endParaRPr lang="en-US" altLang="zh-CN" sz="8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800" b="0">
                          <a:latin typeface="微软雅黑" charset="0"/>
                          <a:ea typeface="微软雅黑" charset="0"/>
                        </a:rPr>
                        <a:t>61.03</a:t>
                      </a:r>
                      <a:r>
                        <a:rPr lang="en-US" altLang="zh-CN" sz="800" b="0">
                          <a:latin typeface="微软雅黑" charset="0"/>
                          <a:ea typeface="微软雅黑" charset="0"/>
                          <a:sym typeface="+mn-ea"/>
                        </a:rPr>
                        <a:t>%</a:t>
                      </a:r>
                      <a:endParaRPr lang="en-US" altLang="zh-CN" sz="800" b="0">
                        <a:latin typeface="微软雅黑" charset="0"/>
                        <a:ea typeface="微软雅黑" charset="0"/>
                        <a:sym typeface="+mn-ea"/>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800" b="0">
                          <a:latin typeface="微软雅黑" charset="0"/>
                          <a:ea typeface="微软雅黑" charset="0"/>
                        </a:rPr>
                        <a:t>64.97</a:t>
                      </a:r>
                      <a:r>
                        <a:rPr lang="en-US" altLang="zh-CN" sz="800" b="0">
                          <a:latin typeface="微软雅黑" charset="0"/>
                          <a:ea typeface="微软雅黑" charset="0"/>
                          <a:sym typeface="+mn-ea"/>
                        </a:rPr>
                        <a:t>%</a:t>
                      </a:r>
                      <a:endParaRPr lang="en-US" altLang="zh-CN" sz="800" b="0">
                        <a:latin typeface="微软雅黑" charset="0"/>
                        <a:ea typeface="微软雅黑" charset="0"/>
                        <a:sym typeface="+mn-ea"/>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r>
              <a:tr h="147320">
                <a:tc>
                  <a:txBody>
                    <a:bodyPr/>
                    <a:p>
                      <a:pPr indent="0" algn="ctr" fontAlgn="auto" latinLnBrk="1">
                        <a:spcAft>
                          <a:spcPts val="0"/>
                        </a:spcAft>
                      </a:pPr>
                      <a:r>
                        <a:rPr lang="en-US" altLang="zh-CN" sz="800" b="0">
                          <a:latin typeface="微软雅黑" charset="0"/>
                          <a:ea typeface="微软雅黑" charset="0"/>
                        </a:rPr>
                        <a:t>ours</a:t>
                      </a:r>
                      <a:endParaRPr lang="en-US" altLang="zh-CN" sz="8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800" b="0">
                          <a:solidFill>
                            <a:srgbClr val="00BA73"/>
                          </a:solidFill>
                          <a:latin typeface="微软雅黑" charset="0"/>
                          <a:ea typeface="微软雅黑" charset="0"/>
                        </a:rPr>
                        <a:t>72.40</a:t>
                      </a:r>
                      <a:r>
                        <a:rPr lang="en-US" altLang="zh-CN" sz="800" b="0">
                          <a:solidFill>
                            <a:srgbClr val="00BA73"/>
                          </a:solidFill>
                          <a:latin typeface="微软雅黑" charset="0"/>
                          <a:ea typeface="微软雅黑" charset="0"/>
                          <a:sym typeface="+mn-ea"/>
                        </a:rPr>
                        <a:t>%</a:t>
                      </a:r>
                      <a:endParaRPr lang="en-US" altLang="zh-CN" sz="800" b="0">
                        <a:solidFill>
                          <a:srgbClr val="00BA73"/>
                        </a:solidFill>
                        <a:latin typeface="微软雅黑" charset="0"/>
                        <a:ea typeface="微软雅黑" charset="0"/>
                        <a:sym typeface="+mn-ea"/>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800" b="0">
                          <a:solidFill>
                            <a:srgbClr val="00BA73"/>
                          </a:solidFill>
                          <a:latin typeface="微软雅黑" charset="0"/>
                          <a:ea typeface="微软雅黑" charset="0"/>
                        </a:rPr>
                        <a:t>64.10</a:t>
                      </a:r>
                      <a:r>
                        <a:rPr lang="en-US" altLang="zh-CN" sz="800" b="0">
                          <a:solidFill>
                            <a:srgbClr val="00BA73"/>
                          </a:solidFill>
                          <a:latin typeface="微软雅黑" charset="0"/>
                          <a:ea typeface="微软雅黑" charset="0"/>
                          <a:sym typeface="+mn-ea"/>
                        </a:rPr>
                        <a:t>%</a:t>
                      </a:r>
                      <a:endParaRPr lang="en-US" altLang="zh-CN" sz="800" b="0">
                        <a:solidFill>
                          <a:srgbClr val="00BA73"/>
                        </a:solidFill>
                        <a:latin typeface="微软雅黑" charset="0"/>
                        <a:ea typeface="微软雅黑" charset="0"/>
                        <a:sym typeface="+mn-ea"/>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800" b="0">
                          <a:solidFill>
                            <a:srgbClr val="00BA73"/>
                          </a:solidFill>
                          <a:latin typeface="微软雅黑" charset="0"/>
                          <a:ea typeface="微软雅黑" charset="0"/>
                        </a:rPr>
                        <a:t>67.30%</a:t>
                      </a:r>
                      <a:endParaRPr lang="en-US" altLang="zh-CN" sz="8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r>
            </a:tbl>
          </a:graphicData>
        </a:graphic>
      </p:graphicFrame>
      <p:sp>
        <p:nvSpPr>
          <p:cNvPr id="56" name="文本框 55"/>
          <p:cNvSpPr txBox="1"/>
          <p:nvPr>
            <p:custDataLst>
              <p:tags r:id="rId33"/>
            </p:custDataLst>
          </p:nvPr>
        </p:nvSpPr>
        <p:spPr>
          <a:xfrm>
            <a:off x="307975" y="6388100"/>
            <a:ext cx="4983480" cy="368300"/>
          </a:xfrm>
          <a:prstGeom prst="rect">
            <a:avLst/>
          </a:prstGeom>
        </p:spPr>
        <p:txBody>
          <a:bodyPr wrap="square">
            <a:spAutoFit/>
          </a:bodyPr>
          <a:p>
            <a:pPr marL="285750" indent="-285750">
              <a:spcAft>
                <a:spcPts val="800"/>
              </a:spcAft>
              <a:buFont typeface="Wingdings" panose="05000000000000000000" charset="0"/>
              <a:buChar char=""/>
            </a:pPr>
            <a:r>
              <a:rPr lang="zh-CN" altLang="en-US" b="1">
                <a:solidFill>
                  <a:srgbClr val="C00000"/>
                </a:solidFill>
                <a:latin typeface="微软雅黑" charset="0"/>
                <a:ea typeface="微软雅黑" charset="0"/>
                <a:cs typeface="微软雅黑" charset="0"/>
                <a:sym typeface="+mn-ea"/>
              </a:rPr>
              <a:t>相关工作已整理成论文投递至 </a:t>
            </a:r>
            <a:r>
              <a:rPr lang="en-US" altLang="zh-CN" b="1">
                <a:solidFill>
                  <a:srgbClr val="C00000"/>
                </a:solidFill>
                <a:latin typeface="微软雅黑" charset="0"/>
                <a:ea typeface="微软雅黑" charset="0"/>
                <a:cs typeface="微软雅黑" charset="0"/>
                <a:sym typeface="+mn-ea"/>
              </a:rPr>
              <a:t>AAAI2026</a:t>
            </a:r>
            <a:endParaRPr lang="en-US" altLang="zh-CN" b="1">
              <a:solidFill>
                <a:srgbClr val="C00000"/>
              </a:solidFill>
              <a:latin typeface="微软雅黑" charset="0"/>
              <a:ea typeface="微软雅黑" charset="0"/>
              <a:cs typeface="微软雅黑" charset="0"/>
              <a:sym typeface="+mn-ea"/>
            </a:endParaRPr>
          </a:p>
        </p:txBody>
      </p:sp>
      <p:sp>
        <p:nvSpPr>
          <p:cNvPr id="141" name="文本框 140"/>
          <p:cNvSpPr txBox="1"/>
          <p:nvPr>
            <p:custDataLst>
              <p:tags r:id="rId34"/>
            </p:custDataLst>
          </p:nvPr>
        </p:nvSpPr>
        <p:spPr>
          <a:xfrm>
            <a:off x="307340" y="5461000"/>
            <a:ext cx="11562080" cy="874395"/>
          </a:xfrm>
          <a:prstGeom prst="rect">
            <a:avLst/>
          </a:prstGeom>
          <a:noFill/>
        </p:spPr>
        <p:txBody>
          <a:bodyPr wrap="square" rtlCol="0" anchor="t">
            <a:no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lang="zh-CN" altLang="en-US">
                <a:latin typeface="微软雅黑" charset="0"/>
                <a:ea typeface="微软雅黑" charset="0"/>
                <a:cs typeface="微软雅黑" charset="0"/>
                <a:sym typeface="+mn-ea"/>
              </a:rPr>
              <a:t>在手写公式公开测试集上，达到</a:t>
            </a:r>
            <a:r>
              <a:rPr lang="zh-CN" altLang="en-US" b="1">
                <a:solidFill>
                  <a:srgbClr val="C00000"/>
                </a:solidFill>
                <a:latin typeface="微软雅黑" charset="0"/>
                <a:ea typeface="微软雅黑" charset="0"/>
                <a:cs typeface="微软雅黑" charset="0"/>
                <a:sym typeface="+mn-ea"/>
              </a:rPr>
              <a:t>SOTA</a:t>
            </a:r>
            <a:r>
              <a:rPr lang="zh-CN" altLang="en-US">
                <a:latin typeface="微软雅黑" charset="0"/>
                <a:ea typeface="微软雅黑" charset="0"/>
                <a:cs typeface="微软雅黑" charset="0"/>
                <a:sym typeface="+mn-ea"/>
              </a:rPr>
              <a:t>水平。在其他广义测试集上均领先UnimerNet。且与M17新工作DocTron-Formula相比</a:t>
            </a:r>
            <a:r>
              <a:rPr lang="zh-CN" altLang="en-US" b="1">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自研方法在UniMER测试集SPE、CPE、SCE上分别领先</a:t>
            </a:r>
            <a:r>
              <a:rPr lang="zh-CN" altLang="en-US" b="1">
                <a:solidFill>
                  <a:srgbClr val="C00000"/>
                </a:solidFill>
                <a:latin typeface="微软雅黑" charset="0"/>
                <a:ea typeface="微软雅黑" charset="0"/>
                <a:cs typeface="微软雅黑" charset="0"/>
                <a:sym typeface="+mn-ea"/>
              </a:rPr>
              <a:t>0.069</a:t>
            </a:r>
            <a:r>
              <a:rPr lang="zh-CN" altLang="en-US">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0.075</a:t>
            </a:r>
            <a:r>
              <a:rPr lang="zh-CN" altLang="en-US">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0.124</a:t>
            </a:r>
            <a:r>
              <a:rPr lang="zh-CN" altLang="en-US">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p:txBody>
      </p:sp>
      <p:sp>
        <p:nvSpPr>
          <p:cNvPr id="10" name="燕尾形箭头 9"/>
          <p:cNvSpPr/>
          <p:nvPr>
            <p:custDataLst>
              <p:tags r:id="rId35"/>
            </p:custDataLst>
          </p:nvPr>
        </p:nvSpPr>
        <p:spPr>
          <a:xfrm>
            <a:off x="5683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标题 1"/>
          <p:cNvSpPr/>
          <p:nvPr>
            <p:custDataLst>
              <p:tags r:id="rId36"/>
            </p:custDataLst>
          </p:nvPr>
        </p:nvSpPr>
        <p:spPr>
          <a:xfrm>
            <a:off x="4617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sym typeface="+mn-ea"/>
              </a:rPr>
              <a:t>2.2 </a:t>
            </a:r>
            <a:r>
              <a:rPr>
                <a:latin typeface="微软雅黑" charset="0"/>
                <a:ea typeface="微软雅黑" charset="0"/>
                <a:cs typeface="微软雅黑" charset="0"/>
                <a:sym typeface="+mn-ea"/>
              </a:rPr>
              <a:t>技术研发与重点业务</a:t>
            </a:r>
            <a:r>
              <a:rPr lang="en-US" altLang="zh-CN" sz="1800">
                <a:latin typeface="微软雅黑" charset="-122"/>
                <a:ea typeface="微软雅黑" charset="-122"/>
                <a:cs typeface="等线 Light" panose="02010600030101010101" charset="-122"/>
                <a:sym typeface="等线 Light" panose="02010600030101010101" charset="-122"/>
              </a:rPr>
              <a:t>——PDF</a:t>
            </a:r>
            <a:r>
              <a:rPr sz="1800">
                <a:latin typeface="微软雅黑" charset="-122"/>
                <a:ea typeface="微软雅黑" charset="-122"/>
                <a:cs typeface="等线 Light" panose="02010600030101010101" charset="-122"/>
                <a:sym typeface="等线 Light" panose="02010600030101010101" charset="-122"/>
              </a:rPr>
              <a:t>解析</a:t>
            </a:r>
            <a:endParaRPr sz="1800">
              <a:latin typeface="微软雅黑" charset="-122"/>
              <a:ea typeface="微软雅黑" charset="-122"/>
              <a:cs typeface="等线 Light" panose="02010600030101010101" charset="-122"/>
              <a:sym typeface="等线 Light" panose="02010600030101010101" charset="-122"/>
            </a:endParaRPr>
          </a:p>
        </p:txBody>
      </p:sp>
      <p:pic>
        <p:nvPicPr>
          <p:cNvPr id="12" name="图片 11" descr="fde11c67-28e1-4e42-902b-497ba3bb0806"/>
          <p:cNvPicPr>
            <a:picLocks noChangeAspect="1"/>
          </p:cNvPicPr>
          <p:nvPr>
            <p:custDataLst>
              <p:tags r:id="rId37"/>
            </p:custDataLst>
          </p:nvPr>
        </p:nvPicPr>
        <p:blipFill>
          <a:blip r:embed="rId38">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custDataLst>
              <p:tags r:id="rId2"/>
            </p:custDataLst>
          </p:nvPr>
        </p:nvSpPr>
        <p:spPr>
          <a:xfrm>
            <a:off x="307975" y="920750"/>
            <a:ext cx="11204575" cy="368300"/>
          </a:xfrm>
          <a:prstGeom prst="rect">
            <a:avLst/>
          </a:prstGeom>
        </p:spPr>
        <p:txBody>
          <a:bodyPr wrap="square">
            <a:spAutoFit/>
          </a:bodyPr>
          <a:p>
            <a:pPr>
              <a:spcAft>
                <a:spcPts val="800"/>
              </a:spcAft>
            </a:pPr>
            <a:r>
              <a:rPr lang="zh-CN" altLang="en-US">
                <a:solidFill>
                  <a:schemeClr val="tx1"/>
                </a:solidFill>
                <a:latin typeface="微软雅黑" charset="0"/>
                <a:ea typeface="微软雅黑" charset="0"/>
              </a:rPr>
              <a:t>️</a:t>
            </a:r>
            <a:r>
              <a:rPr lang="zh-CN" altLang="en-US" dirty="0">
                <a:solidFill>
                  <a:schemeClr val="accent5">
                    <a:lumMod val="50000"/>
                  </a:schemeClr>
                </a:solidFill>
                <a:latin typeface="微软雅黑" charset="-122"/>
                <a:ea typeface="微软雅黑" charset="-122"/>
                <a:cs typeface="等线 Light" panose="02010600030101010101" charset="-122"/>
                <a:sym typeface="+mn-ea"/>
              </a:rPr>
              <a:t>🆚</a:t>
            </a:r>
            <a:r>
              <a:rPr lang="en-US" altLang="zh-CN">
                <a:latin typeface="微软雅黑" charset="0"/>
                <a:ea typeface="微软雅黑" charset="0"/>
                <a:sym typeface="+mn-ea"/>
              </a:rPr>
              <a:t> </a:t>
            </a:r>
            <a:r>
              <a:rPr lang="zh-CN" altLang="en-US" dirty="0">
                <a:solidFill>
                  <a:schemeClr val="accent5">
                    <a:lumMod val="50000"/>
                  </a:schemeClr>
                </a:solidFill>
                <a:latin typeface="微软雅黑" charset="-122"/>
                <a:ea typeface="微软雅黑" charset="-122"/>
                <a:cs typeface="等线 Light" panose="02010600030101010101" charset="-122"/>
                <a:sym typeface="+mn-ea"/>
              </a:rPr>
              <a:t>算法竞赛</a:t>
            </a:r>
            <a:r>
              <a:rPr lang="zh-CN" altLang="en-US" dirty="0">
                <a:solidFill>
                  <a:schemeClr val="accent5">
                    <a:lumMod val="50000"/>
                  </a:schemeClr>
                </a:solidFill>
                <a:latin typeface="微软雅黑" charset="-122"/>
                <a:ea typeface="微软雅黑" charset="-122"/>
                <a:cs typeface="等线 Light" panose="02010600030101010101" charset="-122"/>
              </a:rPr>
              <a:t>：端到端文档图像机器</a:t>
            </a:r>
            <a:r>
              <a:rPr lang="zh-CN" altLang="en-US" dirty="0">
                <a:solidFill>
                  <a:schemeClr val="accent5">
                    <a:lumMod val="50000"/>
                  </a:schemeClr>
                </a:solidFill>
                <a:latin typeface="微软雅黑" charset="-122"/>
                <a:ea typeface="微软雅黑" charset="-122"/>
                <a:cs typeface="等线 Light" panose="02010600030101010101" charset="-122"/>
              </a:rPr>
              <a:t>翻译。</a:t>
            </a:r>
            <a:endParaRPr lang="zh-CN" altLang="en-US" dirty="0">
              <a:solidFill>
                <a:schemeClr val="accent5">
                  <a:lumMod val="50000"/>
                </a:schemeClr>
              </a:solidFill>
              <a:latin typeface="微软雅黑" charset="-122"/>
              <a:ea typeface="微软雅黑" charset="-122"/>
              <a:cs typeface="等线 Light" panose="02010600030101010101" charset="-122"/>
            </a:endParaRPr>
          </a:p>
        </p:txBody>
      </p:sp>
      <p:cxnSp>
        <p:nvCxnSpPr>
          <p:cNvPr id="14" name="直接连接符 13"/>
          <p:cNvCxnSpPr/>
          <p:nvPr>
            <p:custDataLst>
              <p:tags r:id="rId3"/>
            </p:custDataLst>
          </p:nvPr>
        </p:nvCxnSpPr>
        <p:spPr>
          <a:xfrm>
            <a:off x="383540" y="12903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49" name="圆角矩形 48"/>
          <p:cNvSpPr/>
          <p:nvPr>
            <p:custDataLst>
              <p:tags r:id="rId4"/>
            </p:custDataLst>
          </p:nvPr>
        </p:nvSpPr>
        <p:spPr>
          <a:xfrm>
            <a:off x="307340" y="1212850"/>
            <a:ext cx="11562080" cy="1740535"/>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背景：</a:t>
            </a:r>
            <a:r>
              <a:rPr>
                <a:solidFill>
                  <a:schemeClr val="tx1"/>
                </a:solidFill>
                <a:latin typeface="微软雅黑" charset="0"/>
                <a:ea typeface="微软雅黑" charset="0"/>
              </a:rPr>
              <a:t>基于组内PDF解析目前已有数据与能力</a:t>
            </a:r>
            <a:r>
              <a:rPr lang="zh-CN" altLang="en-US">
                <a:solidFill>
                  <a:schemeClr val="tx1"/>
                </a:solidFill>
                <a:latin typeface="微软雅黑" charset="0"/>
                <a:ea typeface="微软雅黑" charset="0"/>
              </a:rPr>
              <a:t>，以</a:t>
            </a:r>
            <a:r>
              <a:rPr lang="en-US" altLang="zh-CN">
                <a:solidFill>
                  <a:schemeClr val="tx1"/>
                </a:solidFill>
                <a:latin typeface="微软雅黑" charset="0"/>
                <a:ea typeface="微软雅黑" charset="0"/>
              </a:rPr>
              <a:t>ICDAR2025</a:t>
            </a:r>
            <a:r>
              <a:rPr lang="en-US" altLang="zh-CN">
                <a:solidFill>
                  <a:schemeClr val="tx1"/>
                </a:solidFill>
                <a:latin typeface="微软雅黑" charset="0"/>
                <a:ea typeface="微软雅黑" charset="0"/>
                <a:sym typeface="+mn-ea"/>
              </a:rPr>
              <a:t>(CCF-C)</a:t>
            </a:r>
            <a:r>
              <a:rPr lang="en-US" altLang="zh-CN">
                <a:solidFill>
                  <a:schemeClr val="tx1"/>
                </a:solidFill>
                <a:latin typeface="微软雅黑" charset="0"/>
                <a:ea typeface="微软雅黑" charset="0"/>
              </a:rPr>
              <a:t>中面向复杂布局的端到端文档图像机器翻译竞赛为主要目标，聚焦于复杂文档图像的自动解析与跨语言翻译</a:t>
            </a:r>
            <a:r>
              <a:rPr lang="zh-CN" altLang="en-US">
                <a:solidFill>
                  <a:schemeClr val="tx1"/>
                </a:solidFill>
                <a:latin typeface="微软雅黑" charset="0"/>
                <a:ea typeface="微软雅黑" charset="0"/>
              </a:rPr>
              <a:t>。</a:t>
            </a:r>
            <a:endParaRPr lang="zh-CN" altLang="en-US">
              <a:solidFill>
                <a:schemeClr val="tx1"/>
              </a:solidFill>
              <a:latin typeface="微软雅黑" charset="0"/>
              <a:ea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cs typeface="微软雅黑" charset="0"/>
                <a:sym typeface="+mn-ea"/>
              </a:rPr>
              <a:t>基于</a:t>
            </a:r>
            <a:r>
              <a:rPr lang="zh-CN" altLang="en-US" b="1">
                <a:solidFill>
                  <a:srgbClr val="C00000"/>
                </a:solidFill>
                <a:latin typeface="微软雅黑" charset="0"/>
                <a:ea typeface="微软雅黑" charset="0"/>
                <a:cs typeface="微软雅黑" charset="0"/>
                <a:sym typeface="+mn-ea"/>
              </a:rPr>
              <a:t>LayoutLMv3</a:t>
            </a:r>
            <a:r>
              <a:rPr lang="zh-CN" altLang="en-US">
                <a:solidFill>
                  <a:schemeClr val="tx1"/>
                </a:solidFill>
                <a:latin typeface="微软雅黑" charset="0"/>
                <a:ea typeface="微软雅黑" charset="0"/>
                <a:cs typeface="微软雅黑" charset="0"/>
                <a:sym typeface="+mn-ea"/>
              </a:rPr>
              <a:t>改进</a:t>
            </a:r>
            <a:r>
              <a:rPr lang="zh-CN" altLang="en-US">
                <a:solidFill>
                  <a:schemeClr val="tx1"/>
                </a:solidFill>
                <a:latin typeface="微软雅黑" charset="0"/>
                <a:ea typeface="微软雅黑" charset="0"/>
                <a:cs typeface="微软雅黑" charset="0"/>
                <a:sym typeface="+mn-ea"/>
              </a:rPr>
              <a:t>，为了提高模型的鲁棒性和泛化能力，采用多源异构数据；将文本</a:t>
            </a:r>
            <a:r>
              <a:rPr lang="zh-CN" altLang="en-US" b="1">
                <a:solidFill>
                  <a:srgbClr val="C00000"/>
                </a:solidFill>
                <a:latin typeface="微软雅黑" charset="0"/>
                <a:ea typeface="微软雅黑" charset="0"/>
                <a:cs typeface="微软雅黑" charset="0"/>
                <a:sym typeface="+mn-ea"/>
              </a:rPr>
              <a:t>Embeding</a:t>
            </a:r>
            <a:r>
              <a:rPr lang="zh-CN" altLang="en-US">
                <a:solidFill>
                  <a:schemeClr val="tx1"/>
                </a:solidFill>
                <a:latin typeface="微软雅黑" charset="0"/>
                <a:ea typeface="微软雅黑" charset="0"/>
                <a:cs typeface="微软雅黑" charset="0"/>
                <a:sym typeface="+mn-ea"/>
              </a:rPr>
              <a:t>部分替换为</a:t>
            </a:r>
            <a:r>
              <a:rPr lang="zh-CN" altLang="en-US" b="1">
                <a:solidFill>
                  <a:srgbClr val="C00000"/>
                </a:solidFill>
                <a:latin typeface="微软雅黑" charset="0"/>
                <a:ea typeface="微软雅黑" charset="0"/>
                <a:cs typeface="微软雅黑" charset="0"/>
                <a:sym typeface="+mn-ea"/>
              </a:rPr>
              <a:t>Qwen2.5-7B</a:t>
            </a:r>
            <a:r>
              <a:rPr lang="zh-CN" altLang="en-US">
                <a:solidFill>
                  <a:schemeClr val="tx1"/>
                </a:solidFill>
                <a:latin typeface="微软雅黑" charset="0"/>
                <a:ea typeface="微软雅黑" charset="0"/>
                <a:cs typeface="微软雅黑" charset="0"/>
                <a:sym typeface="+mn-ea"/>
              </a:rPr>
              <a:t>的</a:t>
            </a:r>
            <a:r>
              <a:rPr lang="en-US" altLang="zh-CN">
                <a:solidFill>
                  <a:schemeClr val="tx1"/>
                </a:solidFill>
                <a:latin typeface="微软雅黑" charset="0"/>
                <a:ea typeface="微软雅黑" charset="0"/>
                <a:cs typeface="微软雅黑" charset="0"/>
                <a:sym typeface="+mn-ea"/>
              </a:rPr>
              <a:t>T</a:t>
            </a:r>
            <a:r>
              <a:rPr lang="zh-CN" altLang="en-US">
                <a:solidFill>
                  <a:schemeClr val="tx1"/>
                </a:solidFill>
                <a:latin typeface="微软雅黑" charset="0"/>
                <a:ea typeface="微软雅黑" charset="0"/>
                <a:cs typeface="微软雅黑" charset="0"/>
                <a:sym typeface="+mn-ea"/>
              </a:rPr>
              <a:t>oken </a:t>
            </a:r>
            <a:r>
              <a:rPr lang="en-US" altLang="zh-CN">
                <a:solidFill>
                  <a:schemeClr val="tx1"/>
                </a:solidFill>
                <a:latin typeface="微软雅黑" charset="0"/>
                <a:ea typeface="微软雅黑" charset="0"/>
                <a:cs typeface="微软雅黑" charset="0"/>
                <a:sym typeface="+mn-ea"/>
              </a:rPr>
              <a:t>E</a:t>
            </a:r>
            <a:r>
              <a:rPr lang="zh-CN" altLang="en-US">
                <a:solidFill>
                  <a:schemeClr val="tx1"/>
                </a:solidFill>
                <a:latin typeface="微软雅黑" charset="0"/>
                <a:ea typeface="微软雅黑" charset="0"/>
                <a:cs typeface="微软雅黑" charset="0"/>
                <a:sym typeface="+mn-ea"/>
              </a:rPr>
              <a:t>mbedding</a:t>
            </a:r>
            <a:r>
              <a:rPr lang="zh-CN" altLang="en-US">
                <a:solidFill>
                  <a:schemeClr val="tx1"/>
                </a:solidFill>
                <a:latin typeface="微软雅黑" charset="0"/>
                <a:ea typeface="微软雅黑" charset="0"/>
                <a:cs typeface="微软雅黑" charset="0"/>
                <a:sym typeface="+mn-ea"/>
              </a:rPr>
              <a:t>，使模型能够更好地理解复杂</a:t>
            </a:r>
            <a:r>
              <a:rPr lang="zh-CN" altLang="en-US">
                <a:solidFill>
                  <a:schemeClr val="tx1"/>
                </a:solidFill>
                <a:latin typeface="微软雅黑" charset="0"/>
                <a:ea typeface="微软雅黑" charset="0"/>
                <a:cs typeface="微软雅黑" charset="0"/>
                <a:sym typeface="+mn-ea"/>
              </a:rPr>
              <a:t>语义。</a:t>
            </a:r>
            <a:endParaRPr lang="zh-CN" altLang="en-US" sz="1600">
              <a:solidFill>
                <a:schemeClr val="tx1"/>
              </a:solidFill>
              <a:latin typeface="微软雅黑" charset="0"/>
              <a:ea typeface="微软雅黑" charset="0"/>
            </a:endParaRPr>
          </a:p>
        </p:txBody>
      </p:sp>
      <p:sp>
        <p:nvSpPr>
          <p:cNvPr id="141" name="文本框 140"/>
          <p:cNvSpPr txBox="1"/>
          <p:nvPr>
            <p:custDataLst>
              <p:tags r:id="rId5"/>
            </p:custDataLst>
          </p:nvPr>
        </p:nvSpPr>
        <p:spPr>
          <a:xfrm>
            <a:off x="307340" y="6144260"/>
            <a:ext cx="11562080" cy="568960"/>
          </a:xfrm>
          <a:prstGeom prst="rect">
            <a:avLst/>
          </a:prstGeom>
          <a:noFill/>
        </p:spPr>
        <p:txBody>
          <a:bodyPr wrap="square" rtlCol="0" anchor="t">
            <a:no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lang="zh-CN" altLang="en-US">
                <a:latin typeface="微软雅黑" charset="0"/>
                <a:ea typeface="微软雅黑" charset="0"/>
                <a:cs typeface="微软雅黑" charset="0"/>
                <a:sym typeface="+mn-ea"/>
              </a:rPr>
              <a:t>在</a:t>
            </a:r>
            <a:r>
              <a:rPr lang="en-US" altLang="zh-CN">
                <a:latin typeface="微软雅黑" charset="0"/>
                <a:ea typeface="微软雅黑" charset="0"/>
                <a:cs typeface="微软雅黑" charset="0"/>
                <a:sym typeface="+mn-ea"/>
              </a:rPr>
              <a:t>ICDAR2025(CCF-C)面向复杂布局的端到端文档图像机器翻译竞赛</a:t>
            </a:r>
            <a:r>
              <a:rPr lang="zh-CN" altLang="en-US">
                <a:latin typeface="微软雅黑" charset="0"/>
                <a:ea typeface="微软雅黑" charset="0"/>
                <a:cs typeface="微软雅黑" charset="0"/>
                <a:sym typeface="+mn-ea"/>
              </a:rPr>
              <a:t>上获得</a:t>
            </a:r>
            <a:r>
              <a:rPr lang="zh-CN" altLang="en-US" b="1">
                <a:solidFill>
                  <a:srgbClr val="C00000"/>
                </a:solidFill>
                <a:latin typeface="微软雅黑" charset="0"/>
                <a:ea typeface="微软雅黑" charset="0"/>
                <a:cs typeface="微软雅黑" charset="0"/>
                <a:sym typeface="+mn-ea"/>
              </a:rPr>
              <a:t>亚军</a:t>
            </a:r>
            <a:r>
              <a:rPr lang="zh-CN" altLang="en-US">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p:txBody>
      </p:sp>
      <p:sp>
        <p:nvSpPr>
          <p:cNvPr id="10" name="燕尾形箭头 9"/>
          <p:cNvSpPr/>
          <p:nvPr>
            <p:custDataLst>
              <p:tags r:id="rId6"/>
            </p:custDataLst>
          </p:nvPr>
        </p:nvSpPr>
        <p:spPr>
          <a:xfrm>
            <a:off x="5683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标题 1"/>
          <p:cNvSpPr/>
          <p:nvPr>
            <p:custDataLst>
              <p:tags r:id="rId7"/>
            </p:custDataLst>
          </p:nvPr>
        </p:nvSpPr>
        <p:spPr>
          <a:xfrm>
            <a:off x="4617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sym typeface="+mn-ea"/>
              </a:rPr>
              <a:t>2.2 </a:t>
            </a:r>
            <a:r>
              <a:rPr>
                <a:latin typeface="微软雅黑" charset="0"/>
                <a:ea typeface="微软雅黑" charset="0"/>
                <a:cs typeface="微软雅黑" charset="0"/>
                <a:sym typeface="+mn-ea"/>
              </a:rPr>
              <a:t>技术研发与重点业务</a:t>
            </a:r>
            <a:r>
              <a:rPr lang="en-US" altLang="zh-CN" sz="1800">
                <a:latin typeface="微软雅黑" charset="-122"/>
                <a:ea typeface="微软雅黑" charset="-122"/>
                <a:cs typeface="等线 Light" panose="02010600030101010101" charset="-122"/>
                <a:sym typeface="等线 Light" panose="02010600030101010101" charset="-122"/>
              </a:rPr>
              <a:t>——PDF</a:t>
            </a:r>
            <a:r>
              <a:rPr sz="1800">
                <a:latin typeface="微软雅黑" charset="-122"/>
                <a:ea typeface="微软雅黑" charset="-122"/>
                <a:cs typeface="等线 Light" panose="02010600030101010101" charset="-122"/>
                <a:sym typeface="等线 Light" panose="02010600030101010101" charset="-122"/>
              </a:rPr>
              <a:t>解析</a:t>
            </a:r>
            <a:endParaRPr sz="1800">
              <a:latin typeface="微软雅黑" charset="-122"/>
              <a:ea typeface="微软雅黑" charset="-122"/>
              <a:cs typeface="等线 Light" panose="02010600030101010101" charset="-122"/>
              <a:sym typeface="等线 Light" panose="02010600030101010101" charset="-122"/>
            </a:endParaRPr>
          </a:p>
        </p:txBody>
      </p:sp>
      <p:pic>
        <p:nvPicPr>
          <p:cNvPr id="12" name="图片 11" descr="fde11c67-28e1-4e42-902b-497ba3bb0806"/>
          <p:cNvPicPr>
            <a:picLocks noChangeAspect="1"/>
          </p:cNvPicPr>
          <p:nvPr>
            <p:custDataLst>
              <p:tags r:id="rId8"/>
            </p:custDataLst>
          </p:nvPr>
        </p:nvPicPr>
        <p:blipFill>
          <a:blip r:embed="rId9">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pic>
        <p:nvPicPr>
          <p:cNvPr id="2" name="图片 1"/>
          <p:cNvPicPr>
            <a:picLocks noChangeAspect="1"/>
          </p:cNvPicPr>
          <p:nvPr>
            <p:custDataLst>
              <p:tags r:id="rId10"/>
            </p:custDataLst>
          </p:nvPr>
        </p:nvPicPr>
        <p:blipFill>
          <a:blip r:embed="rId11">
            <a:clrChange>
              <a:clrFrom>
                <a:srgbClr val="FEFEFE">
                  <a:alpha val="100000"/>
                </a:srgbClr>
              </a:clrFrom>
              <a:clrTo>
                <a:srgbClr val="FEFEFE">
                  <a:alpha val="100000"/>
                  <a:alpha val="0"/>
                </a:srgbClr>
              </a:clrTo>
            </a:clrChange>
            <a:lum bright="-12000" contrast="24000"/>
          </a:blip>
          <a:stretch>
            <a:fillRect/>
          </a:stretch>
        </p:blipFill>
        <p:spPr>
          <a:xfrm>
            <a:off x="337185" y="2953385"/>
            <a:ext cx="4751070" cy="3251200"/>
          </a:xfrm>
          <a:prstGeom prst="rect">
            <a:avLst/>
          </a:prstGeom>
        </p:spPr>
      </p:pic>
      <p:pic>
        <p:nvPicPr>
          <p:cNvPr id="6" name="图片 5"/>
          <p:cNvPicPr>
            <a:picLocks noChangeAspect="1"/>
          </p:cNvPicPr>
          <p:nvPr>
            <p:custDataLst>
              <p:tags r:id="rId12"/>
            </p:custDataLst>
          </p:nvPr>
        </p:nvPicPr>
        <p:blipFill>
          <a:blip r:embed="rId13"/>
          <a:stretch>
            <a:fillRect/>
          </a:stretch>
        </p:blipFill>
        <p:spPr>
          <a:xfrm>
            <a:off x="5217160" y="3129280"/>
            <a:ext cx="1906905" cy="2858135"/>
          </a:xfrm>
          <a:prstGeom prst="rect">
            <a:avLst/>
          </a:prstGeom>
          <a:ln>
            <a:solidFill>
              <a:schemeClr val="tx1">
                <a:lumMod val="50000"/>
                <a:lumOff val="50000"/>
              </a:schemeClr>
            </a:solidFill>
          </a:ln>
        </p:spPr>
      </p:pic>
      <p:pic>
        <p:nvPicPr>
          <p:cNvPr id="7" name="图片 6"/>
          <p:cNvPicPr>
            <a:picLocks noChangeAspect="1"/>
          </p:cNvPicPr>
          <p:nvPr>
            <p:custDataLst>
              <p:tags r:id="rId14"/>
            </p:custDataLst>
          </p:nvPr>
        </p:nvPicPr>
        <p:blipFill>
          <a:blip r:embed="rId15"/>
          <a:stretch>
            <a:fillRect/>
          </a:stretch>
        </p:blipFill>
        <p:spPr>
          <a:xfrm>
            <a:off x="7336790" y="3118485"/>
            <a:ext cx="1908175" cy="2870200"/>
          </a:xfrm>
          <a:prstGeom prst="rect">
            <a:avLst/>
          </a:prstGeom>
          <a:ln>
            <a:solidFill>
              <a:schemeClr val="tx1">
                <a:lumMod val="50000"/>
                <a:lumOff val="50000"/>
              </a:schemeClr>
            </a:solidFill>
          </a:ln>
        </p:spPr>
      </p:pic>
      <p:sp>
        <p:nvSpPr>
          <p:cNvPr id="8" name="文本框 7"/>
          <p:cNvSpPr txBox="1"/>
          <p:nvPr/>
        </p:nvSpPr>
        <p:spPr>
          <a:xfrm>
            <a:off x="9457690" y="3102610"/>
            <a:ext cx="2329180" cy="2891155"/>
          </a:xfrm>
          <a:prstGeom prst="rect">
            <a:avLst/>
          </a:prstGeom>
          <a:ln w="12700">
            <a:solidFill>
              <a:schemeClr val="tx1">
                <a:lumMod val="50000"/>
                <a:lumOff val="50000"/>
              </a:schemeClr>
            </a:solidFill>
            <a:prstDash val="dash"/>
          </a:ln>
        </p:spPr>
        <p:txBody>
          <a:bodyPr wrap="square">
            <a:noAutofit/>
          </a:bodyPr>
          <a:p>
            <a:pPr indent="0" fontAlgn="auto">
              <a:lnSpc>
                <a:spcPct val="150000"/>
              </a:lnSpc>
            </a:pPr>
            <a:r>
              <a:rPr lang="zh-CN" altLang="en-US" sz="800" b="0">
                <a:solidFill>
                  <a:schemeClr val="accent6">
                    <a:lumMod val="75000"/>
                  </a:schemeClr>
                </a:solidFill>
                <a:latin typeface="微软雅黑" charset="0"/>
                <a:ea typeface="微软雅黑" charset="0"/>
                <a:cs typeface="微软雅黑" charset="0"/>
              </a:rPr>
              <a:t>暴力和侵略这是什么这是指工作人员在与其工作相关的情况下受到虐待、威胁或攻击。回应百分比数量经历过暴力或攻击</a:t>
            </a:r>
            <a:r>
              <a:rPr lang="en-US" altLang="zh-CN" sz="800" b="0">
                <a:solidFill>
                  <a:schemeClr val="accent6">
                    <a:lumMod val="75000"/>
                  </a:schemeClr>
                </a:solidFill>
                <a:latin typeface="微软雅黑" charset="0"/>
                <a:ea typeface="微软雅黑" charset="0"/>
                <a:cs typeface="微软雅黑" charset="0"/>
              </a:rPr>
              <a:t>7%13</a:t>
            </a:r>
            <a:r>
              <a:rPr lang="zh-CN" altLang="en-US" sz="800" b="0">
                <a:solidFill>
                  <a:schemeClr val="accent6">
                    <a:lumMod val="75000"/>
                  </a:schemeClr>
                </a:solidFill>
                <a:latin typeface="微软雅黑" charset="0"/>
                <a:ea typeface="微软雅黑" charset="0"/>
                <a:cs typeface="微软雅黑" charset="0"/>
              </a:rPr>
              <a:t>没有经历过暴力或攻击</a:t>
            </a:r>
            <a:r>
              <a:rPr lang="en-US" altLang="zh-CN" sz="800" b="0">
                <a:solidFill>
                  <a:schemeClr val="accent6">
                    <a:lumMod val="75000"/>
                  </a:schemeClr>
                </a:solidFill>
                <a:latin typeface="微软雅黑" charset="0"/>
                <a:ea typeface="微软雅黑" charset="0"/>
                <a:cs typeface="微软雅黑" charset="0"/>
              </a:rPr>
              <a:t>91%172</a:t>
            </a:r>
            <a:r>
              <a:rPr lang="zh-CN" altLang="en-US" sz="800" b="0">
                <a:solidFill>
                  <a:schemeClr val="accent6">
                    <a:lumMod val="75000"/>
                  </a:schemeClr>
                </a:solidFill>
                <a:latin typeface="微软雅黑" charset="0"/>
                <a:ea typeface="微软雅黑" charset="0"/>
                <a:cs typeface="微软雅黑" charset="0"/>
              </a:rPr>
              <a:t>没有把握</a:t>
            </a:r>
            <a:r>
              <a:rPr lang="en-US" altLang="zh-CN" sz="800" b="0">
                <a:solidFill>
                  <a:schemeClr val="accent6">
                    <a:lumMod val="75000"/>
                  </a:schemeClr>
                </a:solidFill>
                <a:latin typeface="微软雅黑" charset="0"/>
                <a:ea typeface="微软雅黑" charset="0"/>
                <a:cs typeface="微软雅黑" charset="0"/>
              </a:rPr>
              <a:t>3%5</a:t>
            </a:r>
            <a:r>
              <a:rPr lang="zh-CN" altLang="en-US" sz="800" b="0">
                <a:solidFill>
                  <a:schemeClr val="accent6">
                    <a:lumMod val="75000"/>
                  </a:schemeClr>
                </a:solidFill>
                <a:latin typeface="微软雅黑" charset="0"/>
                <a:ea typeface="微软雅黑" charset="0"/>
                <a:cs typeface="微软雅黑" charset="0"/>
              </a:rPr>
              <a:t>表尾为什么这很重要暴力和侵略可能会产生直接和长期的负面影响，包括那些目睹暴力和侵略的人。如何阅读此内容在调查中，我们要求工作人员告诉我们他们是否经历过暴力和攻击行为如果他们这样做了，他们可以用一个或多个答案告诉我们他们经历了什么。该表按降序显示答案。</a:t>
            </a:r>
            <a:r>
              <a:rPr lang="en-US" altLang="zh-CN" sz="800" b="0">
                <a:solidFill>
                  <a:schemeClr val="accent6">
                    <a:lumMod val="75000"/>
                  </a:schemeClr>
                </a:solidFill>
                <a:latin typeface="微软雅黑" charset="0"/>
                <a:ea typeface="微软雅黑" charset="0"/>
                <a:cs typeface="微软雅黑" charset="0"/>
              </a:rPr>
              <a:t>2021</a:t>
            </a:r>
            <a:r>
              <a:rPr lang="zh-CN" altLang="en-US" sz="800" b="0">
                <a:solidFill>
                  <a:schemeClr val="accent6">
                    <a:lumMod val="75000"/>
                  </a:schemeClr>
                </a:solidFill>
                <a:latin typeface="微软雅黑" charset="0"/>
                <a:ea typeface="微软雅黑" charset="0"/>
                <a:cs typeface="微软雅黑" charset="0"/>
              </a:rPr>
              <a:t>年成绩在过去</a:t>
            </a:r>
            <a:r>
              <a:rPr lang="en-US" altLang="zh-CN" sz="800" b="0">
                <a:solidFill>
                  <a:schemeClr val="accent6">
                    <a:lumMod val="75000"/>
                  </a:schemeClr>
                </a:solidFill>
                <a:latin typeface="微软雅黑" charset="0"/>
                <a:ea typeface="微软雅黑" charset="0"/>
                <a:cs typeface="微软雅黑" charset="0"/>
              </a:rPr>
              <a:t>12</a:t>
            </a:r>
            <a:r>
              <a:rPr lang="zh-CN" altLang="en-US" sz="800" b="0">
                <a:solidFill>
                  <a:schemeClr val="accent6">
                    <a:lumMod val="75000"/>
                  </a:schemeClr>
                </a:solidFill>
                <a:latin typeface="微软雅黑" charset="0"/>
                <a:ea typeface="微软雅黑" charset="0"/>
                <a:cs typeface="微软雅黑" charset="0"/>
              </a:rPr>
              <a:t>个月中，您是否在工作中经历过暴力和攻击行为？如果您经历过暴力或攻击，您经历过什么类型的暴力或攻击？比较者和公共部门的平均结果回应</a:t>
            </a:r>
            <a:r>
              <a:rPr lang="en-US" altLang="zh-CN" sz="800" b="0">
                <a:solidFill>
                  <a:schemeClr val="accent6">
                    <a:lumMod val="75000"/>
                  </a:schemeClr>
                </a:solidFill>
                <a:latin typeface="微软雅黑" charset="0"/>
                <a:ea typeface="微软雅黑" charset="0"/>
                <a:cs typeface="微软雅黑" charset="0"/>
              </a:rPr>
              <a:t>2021</a:t>
            </a:r>
            <a:r>
              <a:rPr lang="zh-CN" altLang="en-US" sz="800" b="0">
                <a:solidFill>
                  <a:schemeClr val="accent6">
                    <a:lumMod val="75000"/>
                  </a:schemeClr>
                </a:solidFill>
                <a:latin typeface="微软雅黑" charset="0"/>
                <a:ea typeface="微软雅黑" charset="0"/>
                <a:cs typeface="微软雅黑" charset="0"/>
              </a:rPr>
              <a:t>年的你</a:t>
            </a:r>
            <a:r>
              <a:rPr lang="en-US" altLang="zh-CN" sz="800" b="0">
                <a:solidFill>
                  <a:schemeClr val="accent6">
                    <a:lumMod val="75000"/>
                  </a:schemeClr>
                </a:solidFill>
                <a:latin typeface="微软雅黑" charset="0"/>
                <a:ea typeface="微软雅黑" charset="0"/>
                <a:cs typeface="微软雅黑" charset="0"/>
              </a:rPr>
              <a:t>2021</a:t>
            </a:r>
            <a:r>
              <a:rPr lang="zh-CN" altLang="en-US" sz="800" b="0">
                <a:solidFill>
                  <a:schemeClr val="accent6">
                    <a:lumMod val="75000"/>
                  </a:schemeClr>
                </a:solidFill>
                <a:latin typeface="微软雅黑" charset="0"/>
                <a:ea typeface="微软雅黑" charset="0"/>
                <a:cs typeface="微软雅黑" charset="0"/>
              </a:rPr>
              <a:t>年可比平均值</a:t>
            </a:r>
            <a:r>
              <a:rPr lang="en-US" altLang="zh-CN" sz="800" b="0">
                <a:solidFill>
                  <a:schemeClr val="accent6">
                    <a:lumMod val="75000"/>
                  </a:schemeClr>
                </a:solidFill>
                <a:latin typeface="微软雅黑" charset="0"/>
                <a:ea typeface="微软雅黑" charset="0"/>
                <a:cs typeface="微软雅黑" charset="0"/>
              </a:rPr>
              <a:t>2021</a:t>
            </a:r>
            <a:r>
              <a:rPr lang="zh-CN" altLang="en-US" sz="800" b="0">
                <a:solidFill>
                  <a:schemeClr val="accent6">
                    <a:lumMod val="75000"/>
                  </a:schemeClr>
                </a:solidFill>
                <a:latin typeface="微软雅黑" charset="0"/>
                <a:ea typeface="微软雅黑" charset="0"/>
                <a:cs typeface="微软雅黑" charset="0"/>
              </a:rPr>
              <a:t>年公共部门平均水平粗言秽语</a:t>
            </a:r>
            <a:r>
              <a:rPr lang="en-US" altLang="zh-CN" sz="800" b="0">
                <a:solidFill>
                  <a:schemeClr val="accent6">
                    <a:lumMod val="75000"/>
                  </a:schemeClr>
                </a:solidFill>
                <a:latin typeface="微软雅黑" charset="0"/>
                <a:ea typeface="微软雅黑" charset="0"/>
                <a:cs typeface="微软雅黑" charset="0"/>
              </a:rPr>
              <a:t>85%42%81%</a:t>
            </a:r>
            <a:endParaRPr lang="en-US" altLang="zh-CN" sz="800" b="0">
              <a:solidFill>
                <a:schemeClr val="accent6">
                  <a:lumMod val="75000"/>
                </a:schemeClr>
              </a:solidFill>
              <a:latin typeface="微软雅黑" charset="0"/>
              <a:ea typeface="微软雅黑" charset="0"/>
              <a:cs typeface="微软雅黑" charset="0"/>
            </a:endParaRPr>
          </a:p>
        </p:txBody>
      </p:sp>
      <p:cxnSp>
        <p:nvCxnSpPr>
          <p:cNvPr id="9" name="直接连接符 8"/>
          <p:cNvCxnSpPr/>
          <p:nvPr/>
        </p:nvCxnSpPr>
        <p:spPr>
          <a:xfrm>
            <a:off x="5106035" y="2944495"/>
            <a:ext cx="0" cy="327406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grpSp>
        <p:nvGrpSpPr>
          <p:cNvPr id="15" name="组合 14"/>
          <p:cNvGrpSpPr/>
          <p:nvPr/>
        </p:nvGrpSpPr>
        <p:grpSpPr>
          <a:xfrm rot="0">
            <a:off x="7091680" y="4394200"/>
            <a:ext cx="294640" cy="304800"/>
            <a:chOff x="10322" y="9160"/>
            <a:chExt cx="1027" cy="673"/>
          </a:xfrm>
        </p:grpSpPr>
        <p:sp>
          <p:nvSpPr>
            <p:cNvPr id="16" name="右箭头 15"/>
            <p:cNvSpPr/>
            <p:nvPr>
              <p:custDataLst>
                <p:tags r:id="rId16"/>
              </p:custDataLst>
            </p:nvPr>
          </p:nvSpPr>
          <p:spPr>
            <a:xfrm>
              <a:off x="10823" y="9316"/>
              <a:ext cx="526" cy="369"/>
            </a:xfrm>
            <a:prstGeom prst="rightArrow">
              <a:avLst>
                <a:gd name="adj1" fmla="val 740"/>
                <a:gd name="adj2" fmla="val 54814"/>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任意多边形 27"/>
            <p:cNvSpPr/>
            <p:nvPr>
              <p:custDataLst>
                <p:tags r:id="rId17"/>
              </p:custDataLst>
            </p:nvPr>
          </p:nvSpPr>
          <p:spPr>
            <a:xfrm>
              <a:off x="10322" y="9160"/>
              <a:ext cx="798" cy="673"/>
            </a:xfrm>
            <a:custGeom>
              <a:avLst/>
              <a:gdLst/>
              <a:ahLst/>
              <a:cxnLst>
                <a:cxn ang="3">
                  <a:pos x="hc" y="t"/>
                </a:cxn>
                <a:cxn ang="cd2">
                  <a:pos x="l" y="vc"/>
                </a:cxn>
                <a:cxn ang="cd4">
                  <a:pos x="hc" y="b"/>
                </a:cxn>
                <a:cxn ang="0">
                  <a:pos x="r" y="vc"/>
                </a:cxn>
              </a:cxnLst>
              <a:rect l="l" t="t" r="r" b="b"/>
              <a:pathLst>
                <a:path w="3696" h="1456">
                  <a:moveTo>
                    <a:pt x="3696" y="499"/>
                  </a:moveTo>
                  <a:lnTo>
                    <a:pt x="3696" y="956"/>
                  </a:lnTo>
                  <a:cubicBezTo>
                    <a:pt x="3546" y="935"/>
                    <a:pt x="3088" y="914"/>
                    <a:pt x="2927" y="919"/>
                  </a:cubicBezTo>
                  <a:cubicBezTo>
                    <a:pt x="1801" y="906"/>
                    <a:pt x="445" y="1200"/>
                    <a:pt x="0" y="1456"/>
                  </a:cubicBezTo>
                  <a:lnTo>
                    <a:pt x="0" y="0"/>
                  </a:lnTo>
                  <a:cubicBezTo>
                    <a:pt x="499" y="293"/>
                    <a:pt x="1938" y="548"/>
                    <a:pt x="2926" y="537"/>
                  </a:cubicBezTo>
                  <a:cubicBezTo>
                    <a:pt x="3196" y="542"/>
                    <a:pt x="3617" y="511"/>
                    <a:pt x="3696" y="499"/>
                  </a:cubicBezTo>
                  <a:close/>
                </a:path>
              </a:pathLst>
            </a:custGeom>
            <a:gradFill>
              <a:gsLst>
                <a:gs pos="0">
                  <a:schemeClr val="accent5">
                    <a:lumMod val="75000"/>
                  </a:schemeClr>
                </a:gs>
                <a:gs pos="100000">
                  <a:schemeClr val="bg1"/>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0" name="组合 29"/>
          <p:cNvGrpSpPr/>
          <p:nvPr/>
        </p:nvGrpSpPr>
        <p:grpSpPr>
          <a:xfrm rot="0">
            <a:off x="9201150" y="4394200"/>
            <a:ext cx="294640" cy="304800"/>
            <a:chOff x="10322" y="9160"/>
            <a:chExt cx="1027" cy="673"/>
          </a:xfrm>
        </p:grpSpPr>
        <p:sp>
          <p:nvSpPr>
            <p:cNvPr id="32" name="右箭头 31"/>
            <p:cNvSpPr/>
            <p:nvPr>
              <p:custDataLst>
                <p:tags r:id="rId18"/>
              </p:custDataLst>
            </p:nvPr>
          </p:nvSpPr>
          <p:spPr>
            <a:xfrm>
              <a:off x="10823" y="9316"/>
              <a:ext cx="526" cy="369"/>
            </a:xfrm>
            <a:prstGeom prst="rightArrow">
              <a:avLst>
                <a:gd name="adj1" fmla="val 740"/>
                <a:gd name="adj2" fmla="val 54814"/>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任意多边形 36"/>
            <p:cNvSpPr/>
            <p:nvPr>
              <p:custDataLst>
                <p:tags r:id="rId19"/>
              </p:custDataLst>
            </p:nvPr>
          </p:nvSpPr>
          <p:spPr>
            <a:xfrm>
              <a:off x="10322" y="9160"/>
              <a:ext cx="798" cy="673"/>
            </a:xfrm>
            <a:custGeom>
              <a:avLst/>
              <a:gdLst/>
              <a:ahLst/>
              <a:cxnLst>
                <a:cxn ang="3">
                  <a:pos x="hc" y="t"/>
                </a:cxn>
                <a:cxn ang="cd2">
                  <a:pos x="l" y="vc"/>
                </a:cxn>
                <a:cxn ang="cd4">
                  <a:pos x="hc" y="b"/>
                </a:cxn>
                <a:cxn ang="0">
                  <a:pos x="r" y="vc"/>
                </a:cxn>
              </a:cxnLst>
              <a:rect l="l" t="t" r="r" b="b"/>
              <a:pathLst>
                <a:path w="3696" h="1456">
                  <a:moveTo>
                    <a:pt x="3696" y="499"/>
                  </a:moveTo>
                  <a:lnTo>
                    <a:pt x="3696" y="956"/>
                  </a:lnTo>
                  <a:cubicBezTo>
                    <a:pt x="3546" y="935"/>
                    <a:pt x="3088" y="914"/>
                    <a:pt x="2927" y="919"/>
                  </a:cubicBezTo>
                  <a:cubicBezTo>
                    <a:pt x="1801" y="906"/>
                    <a:pt x="445" y="1200"/>
                    <a:pt x="0" y="1456"/>
                  </a:cubicBezTo>
                  <a:lnTo>
                    <a:pt x="0" y="0"/>
                  </a:lnTo>
                  <a:cubicBezTo>
                    <a:pt x="499" y="293"/>
                    <a:pt x="1938" y="548"/>
                    <a:pt x="2926" y="537"/>
                  </a:cubicBezTo>
                  <a:cubicBezTo>
                    <a:pt x="3196" y="542"/>
                    <a:pt x="3617" y="511"/>
                    <a:pt x="3696" y="499"/>
                  </a:cubicBezTo>
                  <a:close/>
                </a:path>
              </a:pathLst>
            </a:custGeom>
            <a:gradFill>
              <a:gsLst>
                <a:gs pos="0">
                  <a:schemeClr val="accent5">
                    <a:lumMod val="75000"/>
                  </a:schemeClr>
                </a:gs>
                <a:gs pos="100000">
                  <a:schemeClr val="bg1"/>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圆角矩形 2"/>
          <p:cNvSpPr/>
          <p:nvPr/>
        </p:nvSpPr>
        <p:spPr>
          <a:xfrm>
            <a:off x="1109345" y="5567045"/>
            <a:ext cx="491490" cy="426720"/>
          </a:xfrm>
          <a:prstGeom prst="roundRect">
            <a:avLst>
              <a:gd name="adj" fmla="val 10441"/>
            </a:avLst>
          </a:prstGeom>
          <a:noFill/>
          <a:ln w="6350" cap="flat" cmpd="sng">
            <a:solidFill>
              <a:srgbClr val="C00000"/>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973455" y="5796280"/>
            <a:ext cx="762000" cy="213995"/>
          </a:xfrm>
          <a:prstGeom prst="rect">
            <a:avLst/>
          </a:prstGeom>
          <a:noFill/>
        </p:spPr>
        <p:txBody>
          <a:bodyPr wrap="square" rtlCol="0">
            <a:spAutoFit/>
          </a:bodyPr>
          <a:p>
            <a:pPr algn="ctr"/>
            <a:r>
              <a:rPr lang="en-US" altLang="zh-CN" sz="800">
                <a:solidFill>
                  <a:srgbClr val="C00000"/>
                </a:solidFill>
                <a:latin typeface="Times New Roman Regular" panose="02020603050405020304" charset="0"/>
                <a:ea typeface="微软雅黑" charset="0"/>
                <a:cs typeface="Times New Roman Regular" panose="02020603050405020304" charset="0"/>
              </a:rPr>
              <a:t>Qwen2.5</a:t>
            </a:r>
            <a:endParaRPr lang="en-US" altLang="zh-CN" sz="800">
              <a:solidFill>
                <a:srgbClr val="C00000"/>
              </a:solidFill>
              <a:latin typeface="Times New Roman Regular" panose="02020603050405020304" charset="0"/>
              <a:ea typeface="微软雅黑" charset="0"/>
              <a:cs typeface="Times New Roman Regular" panose="02020603050405020304"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683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2" name="图片 31" descr="fde11c67-28e1-4e42-902b-497ba3bb0806"/>
          <p:cNvPicPr>
            <a:picLocks noChangeAspect="1"/>
          </p:cNvPicPr>
          <p:nvPr>
            <p:custDataLst>
              <p:tags r:id="rId3"/>
            </p:custDataLst>
          </p:nvPr>
        </p:nvPicPr>
        <p:blipFill>
          <a:blip r:embed="rId4">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13" name="文本框 12"/>
          <p:cNvSpPr txBox="1"/>
          <p:nvPr>
            <p:custDataLst>
              <p:tags r:id="rId5"/>
            </p:custDataLst>
          </p:nvPr>
        </p:nvSpPr>
        <p:spPr>
          <a:xfrm>
            <a:off x="307975" y="908050"/>
            <a:ext cx="11204575" cy="368300"/>
          </a:xfrm>
          <a:prstGeom prst="rect">
            <a:avLst/>
          </a:prstGeom>
        </p:spPr>
        <p:txBody>
          <a:bodyPr wrap="square">
            <a:spAutoFit/>
          </a:bodyPr>
          <a:p>
            <a:pPr>
              <a:spcAft>
                <a:spcPts val="800"/>
              </a:spcAft>
            </a:pPr>
            <a:r>
              <a:rPr lang="zh-CN" altLang="en-US">
                <a:solidFill>
                  <a:schemeClr val="tx1"/>
                </a:solidFill>
                <a:latin typeface="微软雅黑" charset="0"/>
                <a:ea typeface="微软雅黑" charset="0"/>
              </a:rPr>
              <a:t>🔧</a:t>
            </a:r>
            <a:r>
              <a:rPr lang="en-US" altLang="zh-CN">
                <a:solidFill>
                  <a:schemeClr val="tx1"/>
                </a:solidFill>
                <a:latin typeface="微软雅黑" charset="0"/>
                <a:ea typeface="微软雅黑" charset="0"/>
              </a:rPr>
              <a:t> </a:t>
            </a:r>
            <a:r>
              <a:rPr lang="zh-CN" altLang="en-US">
                <a:solidFill>
                  <a:schemeClr val="tx1"/>
                </a:solidFill>
                <a:latin typeface="微软雅黑" charset="0"/>
                <a:ea typeface="微软雅黑" charset="0"/>
              </a:rPr>
              <a:t>️</a:t>
            </a:r>
            <a:r>
              <a:rPr lang="zh-CN" altLang="en-US" dirty="0">
                <a:solidFill>
                  <a:schemeClr val="accent5">
                    <a:lumMod val="50000"/>
                  </a:schemeClr>
                </a:solidFill>
                <a:latin typeface="微软雅黑" charset="-122"/>
                <a:ea typeface="微软雅黑" charset="-122"/>
                <a:cs typeface="等线 Light" panose="02010600030101010101" charset="-122"/>
              </a:rPr>
              <a:t>评测维护：自研数据集与公开数据集</a:t>
            </a:r>
            <a:r>
              <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PDF解析结果端到端评测。</a:t>
            </a:r>
            <a:endPar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endParaRPr>
          </a:p>
        </p:txBody>
      </p:sp>
      <p:cxnSp>
        <p:nvCxnSpPr>
          <p:cNvPr id="14" name="直接连接符 13"/>
          <p:cNvCxnSpPr/>
          <p:nvPr>
            <p:custDataLst>
              <p:tags r:id="rId6"/>
            </p:custDataLst>
          </p:nvPr>
        </p:nvCxnSpPr>
        <p:spPr>
          <a:xfrm>
            <a:off x="383540" y="13284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307975" y="1358265"/>
            <a:ext cx="3375025" cy="368300"/>
          </a:xfrm>
          <a:prstGeom prst="rect">
            <a:avLst/>
          </a:prstGeom>
        </p:spPr>
        <p:txBody>
          <a:bodyPr wrap="square">
            <a:spAutoFit/>
          </a:bodyPr>
          <a:p>
            <a:pPr>
              <a:spcAft>
                <a:spcPct val="60000"/>
              </a:spcAft>
            </a:pPr>
            <a:r>
              <a:rPr lang="zh-CN" altLang="en-US">
                <a:solidFill>
                  <a:schemeClr val="tx1">
                    <a:lumMod val="50000"/>
                    <a:lumOff val="50000"/>
                  </a:schemeClr>
                </a:solidFill>
                <a:latin typeface="Calibri" charset="0"/>
                <a:ea typeface="Calibri" charset="0"/>
              </a:rPr>
              <a:t>①</a:t>
            </a:r>
            <a:r>
              <a:rPr lang="en-US" altLang="zh-CN">
                <a:solidFill>
                  <a:schemeClr val="tx1">
                    <a:lumMod val="50000"/>
                    <a:lumOff val="50000"/>
                  </a:schemeClr>
                </a:solidFill>
                <a:latin typeface="Calibri" charset="0"/>
                <a:ea typeface="Calibri" charset="0"/>
              </a:rPr>
              <a:t> </a:t>
            </a:r>
            <a:r>
              <a:rPr lang="zh-CN" altLang="en-US" i="1">
                <a:solidFill>
                  <a:schemeClr val="tx1">
                    <a:lumMod val="50000"/>
                    <a:lumOff val="50000"/>
                  </a:schemeClr>
                </a:solidFill>
                <a:latin typeface="微软雅黑" charset="0"/>
                <a:ea typeface="微软雅黑" charset="0"/>
                <a:sym typeface="+mn-ea"/>
              </a:rPr>
              <a:t>自研</a:t>
            </a:r>
            <a:r>
              <a:rPr lang="zh-CN" altLang="en-US" i="1">
                <a:solidFill>
                  <a:schemeClr val="tx1">
                    <a:lumMod val="50000"/>
                    <a:lumOff val="50000"/>
                  </a:schemeClr>
                </a:solidFill>
                <a:latin typeface="微软雅黑" charset="0"/>
                <a:ea typeface="微软雅黑" charset="0"/>
                <a:sym typeface="+mn-ea"/>
              </a:rPr>
              <a:t>测试集</a:t>
            </a:r>
            <a:endParaRPr lang="zh-CN" altLang="en-US" i="1">
              <a:solidFill>
                <a:schemeClr val="tx1">
                  <a:lumMod val="50000"/>
                  <a:lumOff val="50000"/>
                </a:schemeClr>
              </a:solidFill>
              <a:latin typeface="微软雅黑" charset="0"/>
              <a:ea typeface="微软雅黑" charset="0"/>
              <a:sym typeface="+mn-ea"/>
            </a:endParaRPr>
          </a:p>
        </p:txBody>
      </p:sp>
      <p:sp>
        <p:nvSpPr>
          <p:cNvPr id="3" name="圆角矩形 2"/>
          <p:cNvSpPr/>
          <p:nvPr>
            <p:custDataLst>
              <p:tags r:id="rId8"/>
            </p:custDataLst>
          </p:nvPr>
        </p:nvSpPr>
        <p:spPr>
          <a:xfrm>
            <a:off x="307340" y="1656080"/>
            <a:ext cx="5650230" cy="2038350"/>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目标：</a:t>
            </a:r>
            <a:r>
              <a:rPr lang="zh-CN" altLang="en-US">
                <a:solidFill>
                  <a:schemeClr val="tx1"/>
                </a:solidFill>
                <a:latin typeface="微软雅黑" charset="0"/>
                <a:ea typeface="微软雅黑" charset="0"/>
                <a:cs typeface="微软雅黑" charset="0"/>
              </a:rPr>
              <a:t>确保自研PDF解析方法在与其他等厂商方法对比时，评测结果公正客观，反映解析方法的实际效果。</a:t>
            </a:r>
            <a:endParaRPr lang="zh-CN" altLang="en-US">
              <a:solidFill>
                <a:schemeClr val="tx1"/>
              </a:solidFill>
              <a:latin typeface="微软雅黑" charset="0"/>
              <a:ea typeface="微软雅黑" charset="0"/>
              <a:cs typeface="微软雅黑" charset="0"/>
            </a:endParaRPr>
          </a:p>
          <a:p>
            <a:pPr indent="0" algn="just" fontAlgn="auto">
              <a:lnSpc>
                <a:spcPct val="150000"/>
              </a:lnSpc>
            </a:pPr>
            <a:r>
              <a:rPr b="1">
                <a:solidFill>
                  <a:srgbClr val="C00000"/>
                </a:solidFill>
                <a:latin typeface="微软雅黑" charset="0"/>
                <a:ea typeface="微软雅黑" charset="0"/>
                <a:cs typeface="微软雅黑" charset="0"/>
              </a:rPr>
              <a:t>方法：</a:t>
            </a:r>
            <a:r>
              <a:rPr>
                <a:solidFill>
                  <a:schemeClr val="tx1"/>
                </a:solidFill>
                <a:latin typeface="微软雅黑" charset="0"/>
                <a:ea typeface="微软雅黑" charset="0"/>
                <a:cs typeface="微软雅黑" charset="0"/>
              </a:rPr>
              <a:t>不断优化和调整评测脚本，记录详细指标</a:t>
            </a:r>
            <a:r>
              <a:rPr lang="zh-CN">
                <a:solidFill>
                  <a:schemeClr val="tx1"/>
                </a:solidFill>
                <a:latin typeface="微软雅黑" charset="0"/>
                <a:ea typeface="微软雅黑" charset="0"/>
                <a:cs typeface="微软雅黑" charset="0"/>
              </a:rPr>
              <a:t>每一条数据的每一项指标</a:t>
            </a:r>
            <a:r>
              <a:rPr>
                <a:solidFill>
                  <a:schemeClr val="tx1"/>
                </a:solidFill>
                <a:latin typeface="微软雅黑" charset="0"/>
                <a:ea typeface="微软雅黑" charset="0"/>
                <a:cs typeface="微软雅黑" charset="0"/>
              </a:rPr>
              <a:t>。针对</a:t>
            </a:r>
            <a:r>
              <a:rPr lang="zh-CN">
                <a:solidFill>
                  <a:schemeClr val="tx1"/>
                </a:solidFill>
                <a:latin typeface="微软雅黑" charset="0"/>
                <a:ea typeface="微软雅黑" charset="0"/>
                <a:cs typeface="微软雅黑" charset="0"/>
              </a:rPr>
              <a:t>自研方法的</a:t>
            </a:r>
            <a:r>
              <a:rPr>
                <a:solidFill>
                  <a:schemeClr val="tx1"/>
                </a:solidFill>
                <a:latin typeface="微软雅黑" charset="0"/>
                <a:ea typeface="微软雅黑" charset="0"/>
                <a:cs typeface="微软雅黑" charset="0"/>
              </a:rPr>
              <a:t>每个</a:t>
            </a:r>
            <a:r>
              <a:rPr lang="en-US" b="1">
                <a:solidFill>
                  <a:srgbClr val="C00000"/>
                </a:solidFill>
                <a:latin typeface="微软雅黑" charset="0"/>
                <a:ea typeface="微软雅黑" charset="0"/>
                <a:cs typeface="微软雅黑" charset="0"/>
              </a:rPr>
              <a:t>bad</a:t>
            </a:r>
            <a:r>
              <a:rPr b="1">
                <a:solidFill>
                  <a:srgbClr val="C00000"/>
                </a:solidFill>
                <a:latin typeface="微软雅黑" charset="0"/>
                <a:ea typeface="微软雅黑" charset="0"/>
                <a:cs typeface="微软雅黑" charset="0"/>
              </a:rPr>
              <a:t>case</a:t>
            </a:r>
            <a:r>
              <a:rPr>
                <a:solidFill>
                  <a:schemeClr val="tx1"/>
                </a:solidFill>
                <a:latin typeface="微软雅黑" charset="0"/>
                <a:ea typeface="微软雅黑" charset="0"/>
                <a:cs typeface="微软雅黑" charset="0"/>
              </a:rPr>
              <a:t>进行深入分析，</a:t>
            </a:r>
            <a:r>
              <a:rPr lang="zh-CN">
                <a:solidFill>
                  <a:schemeClr val="tx1"/>
                </a:solidFill>
                <a:latin typeface="微软雅黑" charset="0"/>
                <a:ea typeface="微软雅黑" charset="0"/>
                <a:cs typeface="微软雅黑" charset="0"/>
              </a:rPr>
              <a:t>找出</a:t>
            </a:r>
            <a:r>
              <a:rPr>
                <a:solidFill>
                  <a:schemeClr val="tx1"/>
                </a:solidFill>
                <a:latin typeface="微软雅黑" charset="0"/>
                <a:ea typeface="微软雅黑" charset="0"/>
                <a:cs typeface="微软雅黑" charset="0"/>
              </a:rPr>
              <a:t>优势和不足</a:t>
            </a:r>
            <a:r>
              <a:rPr>
                <a:solidFill>
                  <a:schemeClr val="tx1"/>
                </a:solidFill>
                <a:latin typeface="微软雅黑" charset="0"/>
                <a:ea typeface="微软雅黑" charset="0"/>
                <a:cs typeface="微软雅黑" charset="0"/>
                <a:sym typeface="+mn-ea"/>
              </a:rPr>
              <a:t>，引导后续优化方向。</a:t>
            </a:r>
            <a:endParaRPr>
              <a:solidFill>
                <a:schemeClr val="tx1"/>
              </a:solidFill>
              <a:latin typeface="微软雅黑" charset="0"/>
              <a:ea typeface="微软雅黑" charset="0"/>
              <a:cs typeface="微软雅黑" charset="0"/>
            </a:endParaRPr>
          </a:p>
          <a:p>
            <a:pPr indent="0" algn="just" fontAlgn="auto">
              <a:lnSpc>
                <a:spcPct val="150000"/>
              </a:lnSpc>
            </a:pPr>
            <a:endParaRPr>
              <a:solidFill>
                <a:schemeClr val="tx1"/>
              </a:solidFill>
              <a:latin typeface="微软雅黑" charset="0"/>
              <a:ea typeface="微软雅黑" charset="0"/>
              <a:cs typeface="微软雅黑" charset="0"/>
            </a:endParaRPr>
          </a:p>
        </p:txBody>
      </p:sp>
      <p:sp>
        <p:nvSpPr>
          <p:cNvPr id="141" name="文本框 140"/>
          <p:cNvSpPr txBox="1"/>
          <p:nvPr>
            <p:custDataLst>
              <p:tags r:id="rId9"/>
            </p:custDataLst>
          </p:nvPr>
        </p:nvSpPr>
        <p:spPr>
          <a:xfrm>
            <a:off x="322580" y="5233035"/>
            <a:ext cx="11562080" cy="1398905"/>
          </a:xfrm>
          <a:prstGeom prst="rect">
            <a:avLst/>
          </a:prstGeom>
          <a:noFill/>
        </p:spPr>
        <p:txBody>
          <a:bodyPr wrap="square" rtlCol="0" anchor="t">
            <a:no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收益：</a:t>
            </a:r>
            <a:r>
              <a:rPr lang="zh-CN" altLang="en-US">
                <a:latin typeface="微软雅黑" charset="0"/>
                <a:ea typeface="微软雅黑" charset="0"/>
                <a:cs typeface="微软雅黑" charset="0"/>
                <a:sym typeface="+mn-ea"/>
              </a:rPr>
              <a:t>一分率超越MO </a:t>
            </a:r>
            <a:r>
              <a:rPr lang="en-US" b="1">
                <a:solidFill>
                  <a:srgbClr val="C00000"/>
                </a:solidFill>
                <a:latin typeface="微软雅黑" charset="0"/>
                <a:ea typeface="微软雅黑" charset="0"/>
                <a:cs typeface="微软雅黑" charset="0"/>
                <a:sym typeface="+mn-ea"/>
              </a:rPr>
              <a:t>1pp</a:t>
            </a:r>
            <a:r>
              <a:rPr lang="zh-CN" altLang="en-US">
                <a:latin typeface="微软雅黑" charset="0"/>
                <a:ea typeface="微软雅黑" charset="0"/>
                <a:cs typeface="微软雅黑" charset="0"/>
                <a:sym typeface="+mn-ea"/>
              </a:rPr>
              <a:t>，共支持M17训练数据生产</a:t>
            </a:r>
            <a:r>
              <a:rPr lang="en-US" b="1">
                <a:solidFill>
                  <a:srgbClr val="C00000"/>
                </a:solidFill>
                <a:latin typeface="微软雅黑" charset="0"/>
                <a:ea typeface="微软雅黑" charset="0"/>
                <a:cs typeface="微软雅黑" charset="0"/>
                <a:sym typeface="+mn-ea"/>
              </a:rPr>
              <a:t>5.1</a:t>
            </a:r>
            <a:r>
              <a:rPr lang="zh-CN" altLang="en-US">
                <a:latin typeface="微软雅黑" charset="0"/>
                <a:ea typeface="微软雅黑" charset="0"/>
                <a:cs typeface="微软雅黑" charset="0"/>
                <a:sym typeface="+mn-ea"/>
              </a:rPr>
              <a:t>亿页及Friday平台、小美、开普勒平台等</a:t>
            </a:r>
            <a:r>
              <a:rPr lang="en-US" b="1">
                <a:solidFill>
                  <a:srgbClr val="C00000"/>
                </a:solidFill>
                <a:latin typeface="微软雅黑" charset="0"/>
                <a:ea typeface="微软雅黑" charset="0"/>
                <a:cs typeface="微软雅黑" charset="0"/>
                <a:sym typeface="+mn-ea"/>
              </a:rPr>
              <a:t>10+</a:t>
            </a:r>
            <a:r>
              <a:rPr lang="zh-CN" altLang="en-US">
                <a:latin typeface="微软雅黑" charset="0"/>
                <a:ea typeface="微软雅黑" charset="0"/>
                <a:cs typeface="微软雅黑" charset="0"/>
                <a:sym typeface="+mn-ea"/>
              </a:rPr>
              <a:t>项需求，年收益</a:t>
            </a:r>
            <a:r>
              <a:rPr lang="en-US" b="1">
                <a:solidFill>
                  <a:srgbClr val="C00000"/>
                </a:solidFill>
                <a:latin typeface="微软雅黑" charset="0"/>
                <a:ea typeface="微软雅黑" charset="0"/>
                <a:cs typeface="微软雅黑" charset="0"/>
                <a:sym typeface="+mn-ea"/>
              </a:rPr>
              <a:t>300w+</a:t>
            </a:r>
            <a:r>
              <a:rPr lang="zh-CN" altLang="en-US">
                <a:latin typeface="微软雅黑" charset="0"/>
                <a:ea typeface="微软雅黑" charset="0"/>
                <a:cs typeface="微软雅黑" charset="0"/>
                <a:sym typeface="+mn-ea"/>
              </a:rPr>
              <a:t>。结果SOTA：在</a:t>
            </a:r>
            <a:r>
              <a:rPr lang="en-US" altLang="zh-CN">
                <a:latin typeface="微软雅黑" charset="0"/>
                <a:ea typeface="微软雅黑" charset="0"/>
                <a:cs typeface="微软雅黑" charset="0"/>
                <a:sym typeface="+mn-ea"/>
              </a:rPr>
              <a:t>OmniDocBench</a:t>
            </a:r>
            <a:r>
              <a:rPr lang="zh-CN" altLang="en-US">
                <a:latin typeface="微软雅黑" charset="0"/>
                <a:ea typeface="微软雅黑" charset="0"/>
                <a:cs typeface="微软雅黑" charset="0"/>
                <a:sym typeface="+mn-ea"/>
              </a:rPr>
              <a:t>上Overall-Edit为</a:t>
            </a:r>
            <a:r>
              <a:rPr lang="en-US" b="1">
                <a:solidFill>
                  <a:srgbClr val="C00000"/>
                </a:solidFill>
                <a:latin typeface="微软雅黑" charset="0"/>
                <a:ea typeface="微软雅黑" charset="0"/>
                <a:cs typeface="微软雅黑" charset="0"/>
                <a:sym typeface="+mn-ea"/>
              </a:rPr>
              <a:t>15.9%</a:t>
            </a:r>
            <a:r>
              <a:rPr lang="zh-CN" altLang="en-US">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英</a:t>
            </a:r>
            <a:r>
              <a:rPr lang="zh-CN" altLang="en-US">
                <a:latin typeface="微软雅黑" charset="0"/>
                <a:ea typeface="微软雅黑" charset="0"/>
                <a:cs typeface="微软雅黑" charset="0"/>
                <a:sym typeface="+mn-ea"/>
              </a:rPr>
              <a:t>文/</a:t>
            </a:r>
            <a:r>
              <a:rPr lang="zh-CN" altLang="en-US">
                <a:latin typeface="微软雅黑" charset="0"/>
                <a:ea typeface="微软雅黑" charset="0"/>
                <a:cs typeface="微软雅黑" charset="0"/>
                <a:sym typeface="+mn-ea"/>
              </a:rPr>
              <a:t>中</a:t>
            </a:r>
            <a:r>
              <a:rPr lang="zh-CN" altLang="en-US">
                <a:latin typeface="微软雅黑" charset="0"/>
                <a:ea typeface="微软雅黑" charset="0"/>
                <a:cs typeface="微软雅黑" charset="0"/>
                <a:sym typeface="+mn-ea"/>
              </a:rPr>
              <a:t>文分别为</a:t>
            </a:r>
            <a:r>
              <a:rPr lang="en-US" b="1">
                <a:solidFill>
                  <a:srgbClr val="C00000"/>
                </a:solidFill>
                <a:latin typeface="微软雅黑" charset="0"/>
                <a:ea typeface="微软雅黑" charset="0"/>
                <a:cs typeface="微软雅黑" charset="0"/>
                <a:sym typeface="+mn-ea"/>
              </a:rPr>
              <a:t>10.8%/21.0%</a:t>
            </a:r>
            <a:r>
              <a:rPr lang="zh-CN" altLang="en-US">
                <a:latin typeface="微软雅黑" charset="0"/>
                <a:ea typeface="微软雅黑" charset="0"/>
                <a:cs typeface="微软雅黑" charset="0"/>
                <a:sym typeface="+mn-ea"/>
              </a:rPr>
              <a:t>，仅次于小红书dots.ocr的</a:t>
            </a:r>
            <a:r>
              <a:rPr lang="zh-CN" altLang="en-US">
                <a:latin typeface="微软雅黑" charset="0"/>
                <a:ea typeface="微软雅黑" charset="0"/>
                <a:cs typeface="微软雅黑" charset="0"/>
                <a:sym typeface="+mn-ea"/>
              </a:rPr>
              <a:t>中</a:t>
            </a:r>
            <a:r>
              <a:rPr lang="zh-CN" altLang="en-US">
                <a:latin typeface="微软雅黑" charset="0"/>
                <a:ea typeface="微软雅黑" charset="0"/>
                <a:cs typeface="微软雅黑" charset="0"/>
                <a:sym typeface="+mn-ea"/>
              </a:rPr>
              <a:t>文部分</a:t>
            </a:r>
            <a:r>
              <a:rPr lang="en-US" b="1">
                <a:solidFill>
                  <a:srgbClr val="C00000"/>
                </a:solidFill>
                <a:latin typeface="微软雅黑" charset="0"/>
                <a:ea typeface="微软雅黑" charset="0"/>
                <a:cs typeface="微软雅黑" charset="0"/>
                <a:sym typeface="+mn-ea"/>
              </a:rPr>
              <a:t>16.0%</a:t>
            </a:r>
            <a:r>
              <a:rPr lang="zh-CN" altLang="en-US">
                <a:latin typeface="微软雅黑" charset="0"/>
                <a:ea typeface="微软雅黑" charset="0"/>
                <a:cs typeface="微软雅黑" charset="0"/>
                <a:sym typeface="+mn-ea"/>
              </a:rPr>
              <a:t>，但此指标未复现成功。</a:t>
            </a:r>
            <a:endParaRPr lang="zh-CN" altLang="en-US">
              <a:latin typeface="微软雅黑" charset="0"/>
              <a:ea typeface="微软雅黑" charset="0"/>
              <a:cs typeface="微软雅黑" charset="0"/>
              <a:sym typeface="+mn-ea"/>
            </a:endParaRPr>
          </a:p>
        </p:txBody>
      </p:sp>
      <p:cxnSp>
        <p:nvCxnSpPr>
          <p:cNvPr id="4" name="直接连接符 3"/>
          <p:cNvCxnSpPr/>
          <p:nvPr/>
        </p:nvCxnSpPr>
        <p:spPr>
          <a:xfrm>
            <a:off x="398145" y="5193665"/>
            <a:ext cx="1142873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pic>
        <p:nvPicPr>
          <p:cNvPr id="6" name="图片 5" descr="57d59e00-d16a-4b2f-89f4-5184d3049727"/>
          <p:cNvPicPr/>
          <p:nvPr>
            <p:custDataLst>
              <p:tags r:id="rId10"/>
            </p:custDataLst>
          </p:nvPr>
        </p:nvPicPr>
        <p:blipFill>
          <a:blip r:embed="rId11"/>
          <a:stretch>
            <a:fillRect/>
          </a:stretch>
        </p:blipFill>
        <p:spPr>
          <a:xfrm>
            <a:off x="4683125" y="3959860"/>
            <a:ext cx="1061720" cy="1063625"/>
          </a:xfrm>
          <a:prstGeom prst="rect">
            <a:avLst/>
          </a:prstGeom>
          <a:ln>
            <a:solidFill>
              <a:schemeClr val="tx1">
                <a:lumMod val="50000"/>
                <a:lumOff val="50000"/>
              </a:schemeClr>
            </a:solidFill>
          </a:ln>
        </p:spPr>
      </p:pic>
      <p:grpSp>
        <p:nvGrpSpPr>
          <p:cNvPr id="15" name="组合 14"/>
          <p:cNvGrpSpPr/>
          <p:nvPr/>
        </p:nvGrpSpPr>
        <p:grpSpPr>
          <a:xfrm rot="0">
            <a:off x="454025" y="3959225"/>
            <a:ext cx="4029710" cy="1061085"/>
            <a:chOff x="752" y="7826"/>
            <a:chExt cx="5032" cy="2540"/>
          </a:xfrm>
        </p:grpSpPr>
        <p:pic>
          <p:nvPicPr>
            <p:cNvPr id="12" name="图片 11" descr="93825380-dfcc-4c43-9732-af85b38b7b90"/>
            <p:cNvPicPr>
              <a:picLocks noChangeAspect="1"/>
            </p:cNvPicPr>
            <p:nvPr>
              <p:custDataLst>
                <p:tags r:id="rId12"/>
              </p:custDataLst>
            </p:nvPr>
          </p:nvPicPr>
          <p:blipFill>
            <a:blip r:embed="rId13"/>
            <a:srcRect r="35691"/>
            <a:stretch>
              <a:fillRect/>
            </a:stretch>
          </p:blipFill>
          <p:spPr>
            <a:xfrm>
              <a:off x="752" y="7827"/>
              <a:ext cx="4341" cy="2539"/>
            </a:xfrm>
            <a:prstGeom prst="rect">
              <a:avLst/>
            </a:prstGeom>
            <a:ln>
              <a:solidFill>
                <a:schemeClr val="tx1">
                  <a:lumMod val="50000"/>
                  <a:lumOff val="50000"/>
                </a:schemeClr>
              </a:solidFill>
            </a:ln>
          </p:spPr>
        </p:pic>
        <p:pic>
          <p:nvPicPr>
            <p:cNvPr id="8" name="图片 7" descr="93825380-dfcc-4c43-9732-af85b38b7b90"/>
            <p:cNvPicPr>
              <a:picLocks noChangeAspect="1"/>
            </p:cNvPicPr>
            <p:nvPr>
              <p:custDataLst>
                <p:tags r:id="rId14"/>
              </p:custDataLst>
            </p:nvPr>
          </p:nvPicPr>
          <p:blipFill>
            <a:blip r:embed="rId13"/>
            <a:srcRect l="73197" r="16566"/>
            <a:stretch>
              <a:fillRect/>
            </a:stretch>
          </p:blipFill>
          <p:spPr>
            <a:xfrm>
              <a:off x="5093" y="7826"/>
              <a:ext cx="691" cy="2539"/>
            </a:xfrm>
            <a:prstGeom prst="rect">
              <a:avLst/>
            </a:prstGeom>
            <a:ln>
              <a:solidFill>
                <a:schemeClr val="tx1">
                  <a:lumMod val="50000"/>
                  <a:lumOff val="50000"/>
                </a:schemeClr>
              </a:solidFill>
            </a:ln>
          </p:spPr>
        </p:pic>
      </p:grpSp>
      <p:sp>
        <p:nvSpPr>
          <p:cNvPr id="11" name="文本框 10"/>
          <p:cNvSpPr txBox="1"/>
          <p:nvPr>
            <p:custDataLst>
              <p:tags r:id="rId15"/>
            </p:custDataLst>
          </p:nvPr>
        </p:nvSpPr>
        <p:spPr>
          <a:xfrm>
            <a:off x="5957570" y="1357630"/>
            <a:ext cx="3375025" cy="368300"/>
          </a:xfrm>
          <a:prstGeom prst="rect">
            <a:avLst/>
          </a:prstGeom>
        </p:spPr>
        <p:txBody>
          <a:bodyPr wrap="square">
            <a:spAutoFit/>
          </a:bodyPr>
          <a:p>
            <a:pPr>
              <a:spcAft>
                <a:spcPct val="60000"/>
              </a:spcAft>
            </a:pPr>
            <a:r>
              <a:rPr lang="zh-CN" altLang="en-US">
                <a:solidFill>
                  <a:schemeClr val="tx1">
                    <a:lumMod val="50000"/>
                    <a:lumOff val="50000"/>
                  </a:schemeClr>
                </a:solidFill>
                <a:latin typeface="Calibri" charset="0"/>
                <a:ea typeface="Calibri" charset="0"/>
              </a:rPr>
              <a:t>②</a:t>
            </a:r>
            <a:r>
              <a:rPr lang="en-US" altLang="zh-CN">
                <a:solidFill>
                  <a:schemeClr val="tx1">
                    <a:lumMod val="50000"/>
                    <a:lumOff val="50000"/>
                  </a:schemeClr>
                </a:solidFill>
                <a:latin typeface="Calibri" charset="0"/>
                <a:ea typeface="Calibri" charset="0"/>
              </a:rPr>
              <a:t> </a:t>
            </a:r>
            <a:r>
              <a:rPr i="1">
                <a:solidFill>
                  <a:schemeClr val="tx1">
                    <a:lumMod val="50000"/>
                    <a:lumOff val="50000"/>
                  </a:schemeClr>
                </a:solidFill>
                <a:latin typeface="微软雅黑" charset="0"/>
                <a:ea typeface="微软雅黑" charset="0"/>
                <a:sym typeface="+mn-ea"/>
              </a:rPr>
              <a:t>公开</a:t>
            </a:r>
            <a:r>
              <a:rPr lang="zh-CN" i="1">
                <a:solidFill>
                  <a:schemeClr val="tx1">
                    <a:lumMod val="50000"/>
                    <a:lumOff val="50000"/>
                  </a:schemeClr>
                </a:solidFill>
                <a:latin typeface="微软雅黑" charset="0"/>
                <a:ea typeface="微软雅黑" charset="0"/>
                <a:sym typeface="+mn-ea"/>
              </a:rPr>
              <a:t>测试</a:t>
            </a:r>
            <a:r>
              <a:rPr i="1">
                <a:solidFill>
                  <a:schemeClr val="tx1">
                    <a:lumMod val="50000"/>
                    <a:lumOff val="50000"/>
                  </a:schemeClr>
                </a:solidFill>
                <a:latin typeface="微软雅黑" charset="0"/>
                <a:ea typeface="微软雅黑" charset="0"/>
                <a:sym typeface="+mn-ea"/>
              </a:rPr>
              <a:t>集OmniDocBench</a:t>
            </a:r>
            <a:endParaRPr lang="zh-CN" altLang="en-US" i="1">
              <a:solidFill>
                <a:schemeClr val="tx1">
                  <a:lumMod val="50000"/>
                  <a:lumOff val="50000"/>
                </a:schemeClr>
              </a:solidFill>
              <a:latin typeface="微软雅黑" charset="0"/>
              <a:ea typeface="微软雅黑" charset="0"/>
              <a:sym typeface="+mn-ea"/>
            </a:endParaRPr>
          </a:p>
        </p:txBody>
      </p:sp>
      <p:sp>
        <p:nvSpPr>
          <p:cNvPr id="17" name="圆角矩形 16"/>
          <p:cNvSpPr/>
          <p:nvPr>
            <p:custDataLst>
              <p:tags r:id="rId16"/>
            </p:custDataLst>
          </p:nvPr>
        </p:nvSpPr>
        <p:spPr>
          <a:xfrm>
            <a:off x="5944870" y="1634490"/>
            <a:ext cx="5992495" cy="3455670"/>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b="1">
                <a:solidFill>
                  <a:srgbClr val="C00000"/>
                </a:solidFill>
                <a:latin typeface="微软雅黑" charset="0"/>
                <a:ea typeface="微软雅黑" charset="0"/>
                <a:cs typeface="微软雅黑" charset="0"/>
              </a:rPr>
              <a:t>目标</a:t>
            </a:r>
            <a:r>
              <a:rPr b="1">
                <a:solidFill>
                  <a:srgbClr val="C00000"/>
                </a:solidFill>
                <a:latin typeface="微软雅黑" charset="0"/>
                <a:ea typeface="微软雅黑" charset="0"/>
                <a:cs typeface="微软雅黑" charset="0"/>
              </a:rPr>
              <a:t>：</a:t>
            </a:r>
            <a:r>
              <a:rPr>
                <a:solidFill>
                  <a:schemeClr val="tx1"/>
                </a:solidFill>
                <a:latin typeface="微软雅黑" charset="0"/>
                <a:ea typeface="微软雅黑" charset="0"/>
                <a:cs typeface="微软雅黑" charset="0"/>
              </a:rPr>
              <a:t>在OmniDocBench数据集上，公正对比自研方法</a:t>
            </a:r>
            <a:r>
              <a:rPr lang="zh-CN" altLang="en-US">
                <a:solidFill>
                  <a:schemeClr val="tx1"/>
                </a:solidFill>
                <a:latin typeface="微软雅黑" charset="0"/>
                <a:ea typeface="微软雅黑" charset="0"/>
                <a:cs typeface="微软雅黑" charset="0"/>
                <a:sym typeface="+mn-ea"/>
              </a:rPr>
              <a:t>与Pipeline</a:t>
            </a:r>
            <a:r>
              <a:rPr lang="en-US" altLang="zh-CN">
                <a:solidFill>
                  <a:schemeClr val="tx1"/>
                </a:solidFill>
                <a:latin typeface="微软雅黑" charset="0"/>
                <a:ea typeface="微软雅黑" charset="0"/>
                <a:cs typeface="微软雅黑" charset="0"/>
                <a:sym typeface="+mn-ea"/>
              </a:rPr>
              <a:t> </a:t>
            </a:r>
            <a:r>
              <a:rPr lang="zh-CN" altLang="en-US">
                <a:solidFill>
                  <a:schemeClr val="tx1"/>
                </a:solidFill>
                <a:latin typeface="微软雅黑" charset="0"/>
                <a:ea typeface="微软雅黑" charset="0"/>
                <a:cs typeface="微软雅黑" charset="0"/>
                <a:sym typeface="+mn-ea"/>
              </a:rPr>
              <a:t>Tools、Expert</a:t>
            </a:r>
            <a:r>
              <a:rPr lang="en-US" altLang="zh-CN">
                <a:solidFill>
                  <a:schemeClr val="tx1"/>
                </a:solidFill>
                <a:latin typeface="微软雅黑" charset="0"/>
                <a:ea typeface="微软雅黑" charset="0"/>
                <a:cs typeface="微软雅黑" charset="0"/>
                <a:sym typeface="+mn-ea"/>
              </a:rPr>
              <a:t> </a:t>
            </a:r>
            <a:r>
              <a:rPr lang="zh-CN" altLang="en-US">
                <a:solidFill>
                  <a:schemeClr val="tx1"/>
                </a:solidFill>
                <a:latin typeface="微软雅黑" charset="0"/>
                <a:ea typeface="微软雅黑" charset="0"/>
                <a:cs typeface="微软雅黑" charset="0"/>
                <a:sym typeface="+mn-ea"/>
              </a:rPr>
              <a:t>VLMs、General</a:t>
            </a:r>
            <a:r>
              <a:rPr lang="en-US" altLang="zh-CN">
                <a:solidFill>
                  <a:schemeClr val="tx1"/>
                </a:solidFill>
                <a:latin typeface="微软雅黑" charset="0"/>
                <a:ea typeface="微软雅黑" charset="0"/>
                <a:cs typeface="微软雅黑" charset="0"/>
                <a:sym typeface="+mn-ea"/>
              </a:rPr>
              <a:t> </a:t>
            </a:r>
            <a:r>
              <a:rPr lang="zh-CN" altLang="en-US">
                <a:solidFill>
                  <a:schemeClr val="tx1"/>
                </a:solidFill>
                <a:latin typeface="微软雅黑" charset="0"/>
                <a:ea typeface="微软雅黑" charset="0"/>
                <a:cs typeface="微软雅黑" charset="0"/>
                <a:sym typeface="+mn-ea"/>
              </a:rPr>
              <a:t>VLMs等主流方法</a:t>
            </a:r>
            <a:r>
              <a:rPr>
                <a:solidFill>
                  <a:schemeClr val="tx1"/>
                </a:solidFill>
                <a:latin typeface="微软雅黑" charset="0"/>
                <a:ea typeface="微软雅黑" charset="0"/>
                <a:cs typeface="微软雅黑" charset="0"/>
              </a:rPr>
              <a:t>，确保评测的透明和客观。</a:t>
            </a:r>
            <a:endParaRPr>
              <a:solidFill>
                <a:schemeClr val="tx1"/>
              </a:solidFill>
              <a:latin typeface="微软雅黑" charset="0"/>
              <a:ea typeface="微软雅黑" charset="0"/>
              <a:cs typeface="微软雅黑" charset="0"/>
            </a:endParaRPr>
          </a:p>
          <a:p>
            <a:pPr indent="0" algn="just" fontAlgn="auto">
              <a:lnSpc>
                <a:spcPct val="150000"/>
              </a:lnSpc>
            </a:pPr>
            <a:r>
              <a:rPr b="1">
                <a:solidFill>
                  <a:srgbClr val="C00000"/>
                </a:solidFill>
                <a:latin typeface="微软雅黑" charset="0"/>
                <a:ea typeface="微软雅黑" charset="0"/>
                <a:cs typeface="微软雅黑" charset="0"/>
              </a:rPr>
              <a:t>方法：</a:t>
            </a:r>
            <a:r>
              <a:rPr>
                <a:solidFill>
                  <a:schemeClr val="tx1"/>
                </a:solidFill>
                <a:latin typeface="微软雅黑" charset="0"/>
                <a:ea typeface="微软雅黑" charset="0"/>
                <a:cs typeface="微软雅黑" charset="0"/>
              </a:rPr>
              <a:t>确保评测脚本的一致性和准确性，适应不同方法。在统一的评测指标下，进行多轮次、多维度的性能对比。详细分析自研方案的不足之处，推动持续优化。</a:t>
            </a:r>
            <a:endParaRPr>
              <a:solidFill>
                <a:schemeClr val="tx1"/>
              </a:solidFill>
              <a:latin typeface="微软雅黑" charset="0"/>
              <a:ea typeface="微软雅黑" charset="0"/>
              <a:cs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结果：</a:t>
            </a:r>
            <a:r>
              <a:rPr>
                <a:solidFill>
                  <a:schemeClr val="tx1"/>
                </a:solidFill>
                <a:latin typeface="微软雅黑" charset="0"/>
                <a:ea typeface="微软雅黑" charset="0"/>
                <a:cs typeface="微软雅黑" charset="0"/>
              </a:rPr>
              <a:t>自研文档解析方案在整体水平上显著优于Mathpix等其他方法。</a:t>
            </a:r>
            <a:endParaRPr lang="zh-CN" altLang="en-US">
              <a:solidFill>
                <a:schemeClr val="tx1"/>
              </a:solidFill>
              <a:latin typeface="微软雅黑" charset="0"/>
              <a:ea typeface="微软雅黑" charset="0"/>
              <a:cs typeface="微软雅黑" charset="0"/>
            </a:endParaRPr>
          </a:p>
        </p:txBody>
      </p:sp>
      <p:sp>
        <p:nvSpPr>
          <p:cNvPr id="10" name="标题 1"/>
          <p:cNvSpPr/>
          <p:nvPr>
            <p:custDataLst>
              <p:tags r:id="rId17"/>
            </p:custDataLst>
          </p:nvPr>
        </p:nvSpPr>
        <p:spPr>
          <a:xfrm>
            <a:off x="4617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sym typeface="+mn-ea"/>
              </a:rPr>
              <a:t>2.2 </a:t>
            </a:r>
            <a:r>
              <a:rPr>
                <a:latin typeface="微软雅黑" charset="0"/>
                <a:ea typeface="微软雅黑" charset="0"/>
                <a:cs typeface="微软雅黑" charset="0"/>
                <a:sym typeface="+mn-ea"/>
              </a:rPr>
              <a:t>技术研发与重点业务</a:t>
            </a:r>
            <a:r>
              <a:rPr lang="en-US" altLang="zh-CN" sz="1800">
                <a:latin typeface="微软雅黑" charset="-122"/>
                <a:ea typeface="微软雅黑" charset="-122"/>
                <a:cs typeface="等线 Light" panose="02010600030101010101" charset="-122"/>
                <a:sym typeface="等线 Light" panose="02010600030101010101" charset="-122"/>
              </a:rPr>
              <a:t>——PDF</a:t>
            </a:r>
            <a:r>
              <a:rPr sz="1800">
                <a:latin typeface="微软雅黑" charset="-122"/>
                <a:ea typeface="微软雅黑" charset="-122"/>
                <a:cs typeface="等线 Light" panose="02010600030101010101" charset="-122"/>
                <a:sym typeface="等线 Light" panose="02010600030101010101" charset="-122"/>
              </a:rPr>
              <a:t>解析</a:t>
            </a:r>
            <a:endParaRPr sz="1800">
              <a:latin typeface="微软雅黑" charset="-122"/>
              <a:ea typeface="微软雅黑" charset="-122"/>
              <a:cs typeface="等线 Light" panose="02010600030101010101" charset="-122"/>
              <a:sym typeface="等线 Light" panose="02010600030101010101"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custDataLst>
              <p:tags r:id="rId1"/>
            </p:custDataLst>
          </p:nvPr>
        </p:nvSpPr>
        <p:spPr>
          <a:xfrm rot="16200000">
            <a:off x="6229557" y="755857"/>
            <a:ext cx="5961600" cy="5962015"/>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1602740" y="1296670"/>
            <a:ext cx="8801100" cy="44069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2"/>
            </p:custDataLst>
          </p:nvPr>
        </p:nvSpPr>
        <p:spPr>
          <a:xfrm>
            <a:off x="5242560" y="2209800"/>
            <a:ext cx="4921885" cy="3053715"/>
          </a:xfrm>
          <a:prstGeom prst="rect">
            <a:avLst/>
          </a:prstGeom>
        </p:spPr>
        <p:txBody>
          <a:bodyPr wrap="square" anchor="ctr" anchorCtr="0">
            <a:noAutofit/>
          </a:bodyPr>
          <a:p>
            <a:pPr indent="0" fontAlgn="auto">
              <a:lnSpc>
                <a:spcPct val="150000"/>
              </a:lnSpc>
              <a:spcAft>
                <a:spcPts val="0"/>
              </a:spcAft>
            </a:pPr>
            <a:r>
              <a:rPr lang="zh-CN" altLang="en-US" sz="2000">
                <a:latin typeface="微软雅黑" charset="0"/>
                <a:ea typeface="微软雅黑" charset="0"/>
                <a:sym typeface="+mn-ea"/>
              </a:rPr>
              <a:t>⭐</a:t>
            </a:r>
            <a:r>
              <a:rPr lang="en-US" altLang="zh-CN" sz="2000">
                <a:latin typeface="微软雅黑" charset="0"/>
                <a:ea typeface="微软雅黑" charset="0"/>
                <a:sym typeface="+mn-ea"/>
              </a:rPr>
              <a:t> </a:t>
            </a:r>
            <a:r>
              <a:rPr lang="zh-CN" altLang="en-US" sz="2000" dirty="0">
                <a:solidFill>
                  <a:schemeClr val="accent5">
                    <a:lumMod val="50000"/>
                  </a:schemeClr>
                </a:solidFill>
                <a:latin typeface="微软雅黑" charset="-122"/>
                <a:ea typeface="微软雅黑" charset="-122"/>
                <a:cs typeface="等线 Light" panose="02010600030101010101" charset="-122"/>
              </a:rPr>
              <a:t>技术研发：</a:t>
            </a:r>
            <a:r>
              <a:rPr lang="zh-CN" altLang="en-US" sz="2000" dirty="0">
                <a:solidFill>
                  <a:schemeClr val="tx1"/>
                </a:solidFill>
                <a:latin typeface="微软雅黑" charset="-122"/>
                <a:ea typeface="微软雅黑" charset="-122"/>
                <a:cs typeface="等线 Light" panose="02010600030101010101" charset="-122"/>
                <a:sym typeface="+mn-ea"/>
              </a:rPr>
              <a:t>自研</a:t>
            </a:r>
            <a:r>
              <a:rPr lang="en-US" altLang="zh-CN" sz="2000">
                <a:solidFill>
                  <a:schemeClr val="tx1"/>
                </a:solidFill>
                <a:latin typeface="微软雅黑" charset="0"/>
                <a:ea typeface="微软雅黑" charset="0"/>
                <a:sym typeface="+mn-ea"/>
              </a:rPr>
              <a:t> </a:t>
            </a:r>
            <a:r>
              <a:rPr lang="en-US" altLang="zh-CN" sz="2000" b="1">
                <a:solidFill>
                  <a:srgbClr val="C00000"/>
                </a:solidFill>
                <a:latin typeface="微软雅黑" charset="0"/>
                <a:ea typeface="微软雅黑" charset="0"/>
                <a:cs typeface="微软雅黑" charset="0"/>
                <a:sym typeface="+mn-ea"/>
              </a:rPr>
              <a:t>MT-skuYOLO</a:t>
            </a:r>
            <a:r>
              <a:rPr lang="en-US" altLang="zh-CN" sz="2000" b="1">
                <a:solidFill>
                  <a:schemeClr val="tx1"/>
                </a:solidFill>
                <a:latin typeface="微软雅黑" charset="0"/>
                <a:ea typeface="微软雅黑" charset="0"/>
                <a:cs typeface="微软雅黑" charset="0"/>
                <a:sym typeface="+mn-ea"/>
              </a:rPr>
              <a:t> </a:t>
            </a:r>
            <a:r>
              <a:rPr lang="zh-CN" altLang="en-US" sz="2000" dirty="0">
                <a:solidFill>
                  <a:schemeClr val="tx1"/>
                </a:solidFill>
                <a:latin typeface="微软雅黑" charset="-122"/>
                <a:ea typeface="微软雅黑" charset="-122"/>
                <a:cs typeface="等线 Light" panose="02010600030101010101" charset="-122"/>
                <a:sym typeface="+mn-ea"/>
              </a:rPr>
              <a:t>卡片检测模型</a:t>
            </a:r>
            <a:r>
              <a:rPr lang="zh-CN" altLang="en-US" sz="2000">
                <a:solidFill>
                  <a:schemeClr val="tx1"/>
                </a:solidFill>
                <a:latin typeface="微软雅黑" charset="0"/>
                <a:ea typeface="微软雅黑" charset="0"/>
              </a:rPr>
              <a:t>。</a:t>
            </a:r>
            <a:endParaRPr lang="zh-CN" altLang="en-US" sz="2000">
              <a:solidFill>
                <a:schemeClr val="tx1"/>
              </a:solidFill>
              <a:latin typeface="微软雅黑" charset="0"/>
              <a:ea typeface="微软雅黑" charset="0"/>
            </a:endParaRPr>
          </a:p>
          <a:p>
            <a:pPr indent="0" fontAlgn="auto">
              <a:lnSpc>
                <a:spcPct val="150000"/>
              </a:lnSpc>
              <a:spcAft>
                <a:spcPts val="800"/>
              </a:spcAft>
            </a:pPr>
            <a:r>
              <a:rPr lang="zh-CN" altLang="en-US" sz="2000">
                <a:latin typeface="微软雅黑" charset="0"/>
                <a:ea typeface="微软雅黑" charset="0"/>
                <a:sym typeface="+mn-ea"/>
              </a:rPr>
              <a:t>🔥</a:t>
            </a:r>
            <a:r>
              <a:rPr lang="en-US" altLang="zh-CN" sz="2000">
                <a:latin typeface="微软雅黑" charset="0"/>
                <a:ea typeface="微软雅黑" charset="0"/>
                <a:sym typeface="+mn-ea"/>
              </a:rPr>
              <a:t> </a:t>
            </a:r>
            <a:r>
              <a:rPr lang="zh-CN" altLang="en-US" sz="2000">
                <a:latin typeface="微软雅黑" charset="0"/>
                <a:ea typeface="微软雅黑" charset="0"/>
                <a:sym typeface="+mn-ea"/>
              </a:rPr>
              <a:t>️</a:t>
            </a:r>
            <a:r>
              <a:rPr lang="zh-CN" altLang="en-US" sz="2000">
                <a:solidFill>
                  <a:schemeClr val="accent5">
                    <a:lumMod val="50000"/>
                  </a:schemeClr>
                </a:solidFill>
                <a:latin typeface="微软雅黑" charset="0"/>
                <a:ea typeface="微软雅黑" charset="0"/>
                <a:sym typeface="+mn-ea"/>
              </a:rPr>
              <a:t>重点业务：</a:t>
            </a:r>
            <a:r>
              <a:rPr lang="zh-CN" altLang="en-US" sz="2000" dirty="0">
                <a:latin typeface="微软雅黑" charset="-122"/>
                <a:ea typeface="微软雅黑" charset="-122"/>
                <a:cs typeface="等线 Light" panose="02010600030101010101" charset="-122"/>
                <a:sym typeface="+mn-ea"/>
              </a:rPr>
              <a:t>支持</a:t>
            </a:r>
            <a:r>
              <a:rPr lang="zh-CN" altLang="en-US" sz="2000" dirty="0">
                <a:latin typeface="微软雅黑" charset="-122"/>
                <a:ea typeface="微软雅黑" charset="-122"/>
                <a:cs typeface="等线 Light" panose="02010600030101010101" charset="-122"/>
                <a:sym typeface="+mn-ea"/>
              </a:rPr>
              <a:t>信</a:t>
            </a:r>
            <a:r>
              <a:rPr lang="zh-CN" altLang="en-US" sz="2000" dirty="0">
                <a:latin typeface="微软雅黑" charset="-122"/>
                <a:ea typeface="微软雅黑" charset="-122"/>
                <a:cs typeface="等线 Light" panose="02010600030101010101" charset="-122"/>
                <a:sym typeface="+mn-ea"/>
              </a:rPr>
              <a:t>安</a:t>
            </a:r>
            <a:r>
              <a:rPr lang="en-US" altLang="zh-CN" sz="2000" dirty="0">
                <a:latin typeface="微软雅黑" charset="-122"/>
                <a:ea typeface="微软雅黑" charset="-122"/>
                <a:cs typeface="等线 Light" panose="02010600030101010101" charset="-122"/>
                <a:sym typeface="+mn-ea"/>
              </a:rPr>
              <a:t>D</a:t>
            </a:r>
            <a:r>
              <a:rPr lang="zh-CN" altLang="en-US" sz="2000" dirty="0">
                <a:latin typeface="微软雅黑" charset="-122"/>
                <a:ea typeface="微软雅黑" charset="-122"/>
                <a:cs typeface="等线 Light" panose="02010600030101010101" charset="-122"/>
                <a:sym typeface="+mn-ea"/>
              </a:rPr>
              <a:t>+长截图</a:t>
            </a:r>
            <a:r>
              <a:rPr lang="en-US" altLang="zh-CN" sz="2000" dirty="0">
                <a:latin typeface="微软雅黑" charset="-122"/>
                <a:ea typeface="微软雅黑" charset="-122"/>
                <a:cs typeface="等线 Light" panose="02010600030101010101" charset="-122"/>
                <a:sym typeface="+mn-ea"/>
              </a:rPr>
              <a:t>sku</a:t>
            </a:r>
            <a:r>
              <a:rPr lang="zh-CN" altLang="en-US" sz="2000" dirty="0">
                <a:latin typeface="微软雅黑" charset="-122"/>
                <a:ea typeface="微软雅黑" charset="-122"/>
                <a:cs typeface="等线 Light" panose="02010600030101010101" charset="-122"/>
                <a:sym typeface="+mn-ea"/>
              </a:rPr>
              <a:t>检测、</a:t>
            </a:r>
            <a:r>
              <a:rPr lang="en-US" altLang="zh-CN" sz="2000" dirty="0">
                <a:latin typeface="微软雅黑" charset="-122"/>
                <a:ea typeface="微软雅黑" charset="-122"/>
                <a:cs typeface="等线 Light" panose="02010600030101010101" charset="-122"/>
                <a:sym typeface="+mn-ea"/>
              </a:rPr>
              <a:t>T</a:t>
            </a:r>
            <a:r>
              <a:rPr lang="zh-CN" altLang="en-US" sz="2000" dirty="0">
                <a:latin typeface="微软雅黑" charset="-122"/>
                <a:ea typeface="微软雅黑" charset="-122"/>
                <a:cs typeface="等线 Light" panose="02010600030101010101" charset="-122"/>
                <a:sym typeface="+mn-ea"/>
              </a:rPr>
              <a:t>+视频sku提取、骑行卡sku检测、小红书笔记卡片裁切等业务。</a:t>
            </a:r>
            <a:endParaRPr lang="zh-CN" altLang="en-US" sz="2000" dirty="0">
              <a:solidFill>
                <a:schemeClr val="tx1"/>
              </a:solidFill>
              <a:latin typeface="微软雅黑" charset="-122"/>
              <a:ea typeface="微软雅黑" charset="-122"/>
              <a:cs typeface="等线 Light" panose="02010600030101010101" charset="-122"/>
            </a:endParaRPr>
          </a:p>
        </p:txBody>
      </p:sp>
      <p:sp>
        <p:nvSpPr>
          <p:cNvPr id="8" name="直角三角形 7"/>
          <p:cNvSpPr/>
          <p:nvPr/>
        </p:nvSpPr>
        <p:spPr>
          <a:xfrm rot="5400000">
            <a:off x="270" y="143510"/>
            <a:ext cx="2160000" cy="2160000"/>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标题 1"/>
          <p:cNvSpPr/>
          <p:nvPr>
            <p:custDataLst>
              <p:tags r:id="rId3"/>
            </p:custDataLst>
          </p:nvPr>
        </p:nvSpPr>
        <p:spPr>
          <a:xfrm>
            <a:off x="1602740" y="1292225"/>
            <a:ext cx="8801100" cy="103441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sz="3600" b="1">
                <a:latin typeface="微软雅黑" charset="0"/>
                <a:ea typeface="微软雅黑" charset="0"/>
                <a:cs typeface="微软雅黑" charset="0"/>
                <a:sym typeface="+mn-ea"/>
              </a:rPr>
              <a:t>技术研发与重点</a:t>
            </a:r>
            <a:r>
              <a:rPr sz="3600" b="1">
                <a:latin typeface="微软雅黑" charset="0"/>
                <a:ea typeface="微软雅黑" charset="0"/>
                <a:cs typeface="微软雅黑" charset="0"/>
                <a:sym typeface="+mn-ea"/>
              </a:rPr>
              <a:t>业务</a:t>
            </a:r>
            <a:endParaRPr sz="3600" b="1">
              <a:latin typeface="微软雅黑" charset="0"/>
              <a:ea typeface="微软雅黑" charset="0"/>
              <a:cs typeface="微软雅黑" charset="0"/>
              <a:sym typeface="+mn-ea"/>
            </a:endParaRPr>
          </a:p>
        </p:txBody>
      </p:sp>
      <p:sp>
        <p:nvSpPr>
          <p:cNvPr id="13" name="文本框 23"/>
          <p:cNvSpPr txBox="1"/>
          <p:nvPr>
            <p:custDataLst>
              <p:tags r:id="rId4"/>
            </p:custDataLst>
          </p:nvPr>
        </p:nvSpPr>
        <p:spPr>
          <a:xfrm>
            <a:off x="4162425" y="-368300"/>
            <a:ext cx="3867785" cy="368300"/>
          </a:xfrm>
          <a:prstGeom prst="rect">
            <a:avLst/>
          </a:prstGeom>
          <a:noFill/>
        </p:spPr>
        <p:txBody>
          <a:bodyPr wrap="square" rtlCol="0">
            <a:spAutoFit/>
          </a:bodyPr>
          <a:lstStyle>
            <a:defPPr>
              <a:defRPr lang="zh-CN"/>
            </a:defPPr>
            <a:lvl1pPr algn="dist">
              <a:defRPr sz="1200">
                <a:latin typeface="HarmonyOS Sans SC Medium" panose="00000600000000000000" charset="-122"/>
                <a:ea typeface="HarmonyOS Sans SC Medium" panose="00000600000000000000" charset="-122"/>
                <a:cs typeface="HarmonyOS Sans SC Medium" panose="000006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视频</a:t>
            </a:r>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OCR</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多模态大</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模型</a:t>
            </a:r>
            <a:endPar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endParaRPr>
          </a:p>
        </p:txBody>
      </p:sp>
      <p:pic>
        <p:nvPicPr>
          <p:cNvPr id="3" name="图片 2" descr="商品卡片"/>
          <p:cNvPicPr>
            <a:picLocks noChangeAspect="1"/>
          </p:cNvPicPr>
          <p:nvPr/>
        </p:nvPicPr>
        <p:blipFill>
          <a:blip r:embed="rId5"/>
          <a:stretch>
            <a:fillRect/>
          </a:stretch>
        </p:blipFill>
        <p:spPr>
          <a:xfrm>
            <a:off x="2397125" y="2821940"/>
            <a:ext cx="2381250" cy="1905000"/>
          </a:xfrm>
          <a:prstGeom prst="rect">
            <a:avLst/>
          </a:prstGeom>
        </p:spPr>
      </p:pic>
      <p:sp>
        <p:nvSpPr>
          <p:cNvPr id="15" name="文本框 14"/>
          <p:cNvSpPr txBox="1"/>
          <p:nvPr>
            <p:custDataLst>
              <p:tags r:id="rId6"/>
            </p:custDataLst>
          </p:nvPr>
        </p:nvSpPr>
        <p:spPr>
          <a:xfrm>
            <a:off x="2486660" y="3080385"/>
            <a:ext cx="2100580" cy="1211580"/>
          </a:xfrm>
          <a:prstGeom prst="rect">
            <a:avLst/>
          </a:prstGeom>
        </p:spPr>
        <p:txBody>
          <a:bodyPr wrap="square" anchor="ctr" anchorCtr="0">
            <a:noAutofit/>
          </a:bodyPr>
          <a:p>
            <a:pPr indent="0" algn="ctr" fontAlgn="auto">
              <a:lnSpc>
                <a:spcPct val="150000"/>
              </a:lnSpc>
              <a:spcAft>
                <a:spcPts val="0"/>
              </a:spcAft>
            </a:pPr>
            <a:r>
              <a:rPr lang="en-US" altLang="zh-CN" sz="2400">
                <a:solidFill>
                  <a:schemeClr val="tx1"/>
                </a:solidFill>
                <a:latin typeface="微软雅黑" charset="0"/>
                <a:ea typeface="微软雅黑" charset="0"/>
              </a:rPr>
              <a:t>sku</a:t>
            </a:r>
            <a:r>
              <a:rPr lang="zh-CN" altLang="en-US" sz="2400">
                <a:solidFill>
                  <a:schemeClr val="tx1"/>
                </a:solidFill>
                <a:latin typeface="微软雅黑" charset="0"/>
                <a:ea typeface="微软雅黑" charset="0"/>
              </a:rPr>
              <a:t>检测</a:t>
            </a:r>
            <a:endParaRPr lang="zh-CN" altLang="en-US" sz="2400">
              <a:solidFill>
                <a:schemeClr val="tx1"/>
              </a:solidFill>
              <a:latin typeface="微软雅黑" charset="0"/>
              <a:ea typeface="微软雅黑"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683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2" name="图片 31" descr="fde11c67-28e1-4e42-902b-497ba3bb0806"/>
          <p:cNvPicPr>
            <a:picLocks noChangeAspect="1"/>
          </p:cNvPicPr>
          <p:nvPr>
            <p:custDataLst>
              <p:tags r:id="rId3"/>
            </p:custDataLst>
          </p:nvPr>
        </p:nvPicPr>
        <p:blipFill>
          <a:blip r:embed="rId4">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13" name="文本框 12"/>
          <p:cNvSpPr txBox="1"/>
          <p:nvPr>
            <p:custDataLst>
              <p:tags r:id="rId5"/>
            </p:custDataLst>
          </p:nvPr>
        </p:nvSpPr>
        <p:spPr>
          <a:xfrm>
            <a:off x="307975" y="908050"/>
            <a:ext cx="11204575" cy="368300"/>
          </a:xfrm>
          <a:prstGeom prst="rect">
            <a:avLst/>
          </a:prstGeom>
        </p:spPr>
        <p:txBody>
          <a:bodyPr wrap="square">
            <a:spAutoFit/>
          </a:bodyPr>
          <a:p>
            <a:pPr>
              <a:spcAft>
                <a:spcPts val="800"/>
              </a:spcAft>
            </a:pPr>
            <a:r>
              <a:rPr lang="zh-CN" altLang="en-US">
                <a:solidFill>
                  <a:schemeClr val="tx1"/>
                </a:solidFill>
                <a:latin typeface="微软雅黑" charset="0"/>
                <a:ea typeface="微软雅黑" charset="0"/>
              </a:rPr>
              <a:t>⭐</a:t>
            </a:r>
            <a:r>
              <a:rPr lang="en-US" altLang="zh-CN">
                <a:solidFill>
                  <a:schemeClr val="tx1"/>
                </a:solidFill>
                <a:latin typeface="微软雅黑" charset="0"/>
                <a:ea typeface="微软雅黑" charset="0"/>
              </a:rPr>
              <a:t> </a:t>
            </a:r>
            <a:r>
              <a:rPr lang="zh-CN" altLang="en-US">
                <a:solidFill>
                  <a:schemeClr val="tx1"/>
                </a:solidFill>
                <a:latin typeface="微软雅黑" charset="0"/>
                <a:ea typeface="微软雅黑" charset="0"/>
              </a:rPr>
              <a:t>️</a:t>
            </a:r>
            <a:r>
              <a:rPr lang="zh-CN" altLang="en-US" dirty="0">
                <a:solidFill>
                  <a:schemeClr val="accent5">
                    <a:lumMod val="50000"/>
                  </a:schemeClr>
                </a:solidFill>
                <a:latin typeface="微软雅黑" charset="-122"/>
                <a:ea typeface="微软雅黑" charset="-122"/>
                <a:cs typeface="等线 Light" panose="02010600030101010101" charset="-122"/>
              </a:rPr>
              <a:t>技术研发：</a:t>
            </a:r>
            <a:r>
              <a:rPr lang="zh-CN" altLang="en-US"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MT-skuYOLO </a:t>
            </a:r>
            <a:r>
              <a:rPr lang="zh-CN" altLang="en-US" dirty="0">
                <a:solidFill>
                  <a:schemeClr val="accent5">
                    <a:lumMod val="50000"/>
                  </a:schemeClr>
                </a:solidFill>
                <a:latin typeface="微软雅黑" charset="-122"/>
                <a:ea typeface="微软雅黑" charset="-122"/>
                <a:cs typeface="等线 Light" panose="02010600030101010101" charset="-122"/>
                <a:sym typeface="+mn-ea"/>
              </a:rPr>
              <a:t>卡片检测模型。</a:t>
            </a: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p:txBody>
      </p:sp>
      <p:cxnSp>
        <p:nvCxnSpPr>
          <p:cNvPr id="14" name="直接连接符 13"/>
          <p:cNvCxnSpPr/>
          <p:nvPr>
            <p:custDataLst>
              <p:tags r:id="rId6"/>
            </p:custDataLst>
          </p:nvPr>
        </p:nvCxnSpPr>
        <p:spPr>
          <a:xfrm>
            <a:off x="383540" y="13030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49" name="圆角矩形 48"/>
          <p:cNvSpPr/>
          <p:nvPr>
            <p:custDataLst>
              <p:tags r:id="rId7"/>
            </p:custDataLst>
          </p:nvPr>
        </p:nvSpPr>
        <p:spPr>
          <a:xfrm>
            <a:off x="307340" y="1237615"/>
            <a:ext cx="11562715" cy="1910080"/>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sym typeface="+mn-ea"/>
              </a:rPr>
              <a:t>背景：</a:t>
            </a:r>
            <a:r>
              <a:rPr lang="zh-CN" altLang="en-US">
                <a:solidFill>
                  <a:schemeClr val="tx1"/>
                </a:solidFill>
                <a:latin typeface="微软雅黑" charset="0"/>
                <a:ea typeface="微软雅黑" charset="0"/>
                <a:sym typeface="+mn-ea"/>
              </a:rPr>
              <a:t>在复杂业务场景下，直接采用开源目标检测方法往往因泛化能力不足、易受广告和页面结构干扰，导致误检和漏检问题突出，难以满足高准确率和高召回率的业务需求。</a:t>
            </a:r>
            <a:endParaRPr lang="zh-CN" altLang="en-US">
              <a:solidFill>
                <a:schemeClr val="tx1"/>
              </a:solidFill>
              <a:latin typeface="微软雅黑" charset="0"/>
              <a:ea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sym typeface="+mn-ea"/>
              </a:rPr>
              <a:t>方法：</a:t>
            </a:r>
            <a:r>
              <a:rPr lang="zh-CN" altLang="en-US">
                <a:solidFill>
                  <a:schemeClr val="tx1"/>
                </a:solidFill>
                <a:latin typeface="微软雅黑" charset="0"/>
                <a:ea typeface="微软雅黑" charset="0"/>
                <a:sym typeface="+mn-ea"/>
              </a:rPr>
              <a:t>自研</a:t>
            </a:r>
            <a:r>
              <a:rPr lang="en-US" altLang="zh-CN">
                <a:solidFill>
                  <a:schemeClr val="tx1"/>
                </a:solidFill>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MT-skuYOLO</a:t>
            </a:r>
            <a:r>
              <a:rPr lang="en-US" altLang="zh-CN" b="1">
                <a:solidFill>
                  <a:srgbClr val="C00000"/>
                </a:solidFill>
                <a:latin typeface="微软雅黑" charset="0"/>
                <a:ea typeface="微软雅黑" charset="0"/>
                <a:cs typeface="微软雅黑" charset="0"/>
                <a:sym typeface="+mn-ea"/>
              </a:rPr>
              <a:t> </a:t>
            </a:r>
            <a:r>
              <a:rPr lang="zh-CN" altLang="en-US">
                <a:solidFill>
                  <a:schemeClr val="tx1"/>
                </a:solidFill>
                <a:latin typeface="微软雅黑" charset="0"/>
                <a:ea typeface="微软雅黑" charset="0"/>
                <a:sym typeface="+mn-ea"/>
              </a:rPr>
              <a:t>，</a:t>
            </a:r>
            <a:r>
              <a:rPr lang="zh-CN" altLang="en-US">
                <a:solidFill>
                  <a:schemeClr val="tx1"/>
                </a:solidFill>
                <a:latin typeface="微软雅黑" charset="0"/>
                <a:ea typeface="微软雅黑" charset="0"/>
                <a:sym typeface="+mn-ea"/>
              </a:rPr>
              <a:t>分析各类业务</a:t>
            </a:r>
            <a:r>
              <a:rPr lang="en-US" altLang="zh-CN">
                <a:solidFill>
                  <a:schemeClr val="tx1"/>
                </a:solidFill>
                <a:latin typeface="微软雅黑" charset="0"/>
                <a:ea typeface="微软雅黑" charset="0"/>
                <a:sym typeface="+mn-ea"/>
              </a:rPr>
              <a:t>badcase</a:t>
            </a:r>
            <a:r>
              <a:rPr lang="zh-CN" altLang="en-US">
                <a:solidFill>
                  <a:schemeClr val="tx1"/>
                </a:solidFill>
                <a:latin typeface="微软雅黑" charset="0"/>
                <a:ea typeface="微软雅黑" charset="0"/>
                <a:sym typeface="+mn-ea"/>
              </a:rPr>
              <a:t>，引入区域注意力模块</a:t>
            </a:r>
            <a:r>
              <a:rPr lang="en-US" altLang="zh-CN" b="1">
                <a:solidFill>
                  <a:srgbClr val="C00000"/>
                </a:solidFill>
                <a:latin typeface="微软雅黑" charset="0"/>
                <a:ea typeface="微软雅黑" charset="0"/>
                <a:cs typeface="微软雅黑" charset="0"/>
                <a:sym typeface="+mn-ea"/>
              </a:rPr>
              <a:t>Area Attention</a:t>
            </a:r>
            <a:r>
              <a:rPr lang="zh-CN" altLang="en-US">
                <a:solidFill>
                  <a:schemeClr val="tx1"/>
                </a:solidFill>
                <a:latin typeface="微软雅黑" charset="0"/>
                <a:ea typeface="微软雅黑" charset="0"/>
                <a:sym typeface="+mn-ea"/>
              </a:rPr>
              <a:t>，通过将特征图划分为多个区域，降低计算复杂度并且保持较大感受野。并引入</a:t>
            </a:r>
            <a:r>
              <a:rPr lang="en-US" altLang="zh-CN" b="1">
                <a:solidFill>
                  <a:srgbClr val="C00000"/>
                </a:solidFill>
                <a:latin typeface="微软雅黑" charset="0"/>
                <a:ea typeface="微软雅黑" charset="0"/>
                <a:cs typeface="微软雅黑" charset="0"/>
                <a:sym typeface="+mn-ea"/>
              </a:rPr>
              <a:t>R-ELAN</a:t>
            </a:r>
            <a:r>
              <a:rPr lang="zh-CN" altLang="en-US">
                <a:solidFill>
                  <a:schemeClr val="tx1"/>
                </a:solidFill>
                <a:latin typeface="微软雅黑" charset="0"/>
                <a:ea typeface="微软雅黑" charset="0"/>
                <a:sym typeface="+mn-ea"/>
              </a:rPr>
              <a:t>提取不同层次的特征，使模型稳定收敛。</a:t>
            </a:r>
            <a:endParaRPr lang="zh-CN" altLang="en-US">
              <a:solidFill>
                <a:schemeClr val="tx1"/>
              </a:solidFill>
              <a:latin typeface="微软雅黑" charset="0"/>
              <a:ea typeface="微软雅黑" charset="0"/>
            </a:endParaRPr>
          </a:p>
        </p:txBody>
      </p:sp>
      <p:grpSp>
        <p:nvGrpSpPr>
          <p:cNvPr id="10" name="组合 9"/>
          <p:cNvGrpSpPr/>
          <p:nvPr/>
        </p:nvGrpSpPr>
        <p:grpSpPr>
          <a:xfrm>
            <a:off x="408940" y="2910840"/>
            <a:ext cx="11324590" cy="3126105"/>
            <a:chOff x="821" y="4824"/>
            <a:chExt cx="17377" cy="4058"/>
          </a:xfrm>
        </p:grpSpPr>
        <p:pic>
          <p:nvPicPr>
            <p:cNvPr id="2" name="图片 1" descr="4a9b84a7-f0a6-40c5-a3b6-8192f5738d10"/>
            <p:cNvPicPr>
              <a:picLocks noChangeAspect="1"/>
            </p:cNvPicPr>
            <p:nvPr/>
          </p:nvPicPr>
          <p:blipFill>
            <a:blip r:embed="rId8"/>
            <a:srcRect l="3145" t="1205" r="2005" b="825"/>
            <a:stretch>
              <a:fillRect/>
            </a:stretch>
          </p:blipFill>
          <p:spPr>
            <a:xfrm>
              <a:off x="889" y="5399"/>
              <a:ext cx="1098" cy="2109"/>
            </a:xfrm>
            <a:prstGeom prst="rect">
              <a:avLst/>
            </a:prstGeom>
            <a:ln>
              <a:solidFill>
                <a:schemeClr val="tx1">
                  <a:lumMod val="50000"/>
                  <a:lumOff val="50000"/>
                </a:schemeClr>
              </a:solidFill>
            </a:ln>
          </p:spPr>
        </p:pic>
        <p:pic>
          <p:nvPicPr>
            <p:cNvPr id="3" name="图片 2" descr="2c62ffd3-0a61-4af2-937d-5c598188969e"/>
            <p:cNvPicPr>
              <a:picLocks noChangeAspect="1"/>
            </p:cNvPicPr>
            <p:nvPr/>
          </p:nvPicPr>
          <p:blipFill>
            <a:blip r:embed="rId9"/>
            <a:stretch>
              <a:fillRect/>
            </a:stretch>
          </p:blipFill>
          <p:spPr>
            <a:xfrm>
              <a:off x="2134" y="5399"/>
              <a:ext cx="965" cy="2109"/>
            </a:xfrm>
            <a:prstGeom prst="rect">
              <a:avLst/>
            </a:prstGeom>
            <a:ln>
              <a:solidFill>
                <a:schemeClr val="tx1">
                  <a:lumMod val="50000"/>
                  <a:lumOff val="50000"/>
                </a:schemeClr>
              </a:solidFill>
            </a:ln>
          </p:spPr>
        </p:pic>
        <p:pic>
          <p:nvPicPr>
            <p:cNvPr id="4" name="图片 3" descr="6e274d5c-7c7a-44e6-baf7-1ffc8781b470"/>
            <p:cNvPicPr>
              <a:picLocks noChangeAspect="1"/>
            </p:cNvPicPr>
            <p:nvPr/>
          </p:nvPicPr>
          <p:blipFill>
            <a:blip r:embed="rId10"/>
            <a:stretch>
              <a:fillRect/>
            </a:stretch>
          </p:blipFill>
          <p:spPr>
            <a:xfrm>
              <a:off x="3246" y="5398"/>
              <a:ext cx="952" cy="2110"/>
            </a:xfrm>
            <a:prstGeom prst="rect">
              <a:avLst/>
            </a:prstGeom>
            <a:ln>
              <a:solidFill>
                <a:schemeClr val="tx1">
                  <a:lumMod val="50000"/>
                  <a:lumOff val="50000"/>
                </a:schemeClr>
              </a:solidFill>
            </a:ln>
          </p:spPr>
        </p:pic>
        <p:pic>
          <p:nvPicPr>
            <p:cNvPr id="6" name="图片 5" descr="0acf2694-6f16-44af-ad0a-4106826df19c"/>
            <p:cNvPicPr>
              <a:picLocks noChangeAspect="1"/>
            </p:cNvPicPr>
            <p:nvPr/>
          </p:nvPicPr>
          <p:blipFill>
            <a:blip r:embed="rId11"/>
            <a:srcRect t="11061" b="67098"/>
            <a:stretch>
              <a:fillRect/>
            </a:stretch>
          </p:blipFill>
          <p:spPr>
            <a:xfrm>
              <a:off x="5985" y="5399"/>
              <a:ext cx="1651" cy="1355"/>
            </a:xfrm>
            <a:prstGeom prst="rect">
              <a:avLst/>
            </a:prstGeom>
            <a:ln>
              <a:solidFill>
                <a:schemeClr val="tx1">
                  <a:lumMod val="50000"/>
                  <a:lumOff val="50000"/>
                </a:schemeClr>
              </a:solidFill>
            </a:ln>
          </p:spPr>
        </p:pic>
        <p:pic>
          <p:nvPicPr>
            <p:cNvPr id="8" name="图片 7"/>
            <p:cNvPicPr>
              <a:picLocks noChangeAspect="1"/>
            </p:cNvPicPr>
            <p:nvPr>
              <p:custDataLst>
                <p:tags r:id="rId12"/>
              </p:custDataLst>
            </p:nvPr>
          </p:nvPicPr>
          <p:blipFill>
            <a:blip r:embed="rId13"/>
            <a:srcRect b="16161"/>
            <a:stretch>
              <a:fillRect/>
            </a:stretch>
          </p:blipFill>
          <p:spPr>
            <a:xfrm>
              <a:off x="4345" y="5398"/>
              <a:ext cx="1022" cy="2109"/>
            </a:xfrm>
            <a:prstGeom prst="rect">
              <a:avLst/>
            </a:prstGeom>
            <a:ln>
              <a:solidFill>
                <a:schemeClr val="tx1">
                  <a:lumMod val="50000"/>
                  <a:lumOff val="50000"/>
                </a:schemeClr>
              </a:solidFill>
            </a:ln>
          </p:spPr>
        </p:pic>
        <p:sp>
          <p:nvSpPr>
            <p:cNvPr id="17" name="文本框 16"/>
            <p:cNvSpPr txBox="1"/>
            <p:nvPr>
              <p:custDataLst>
                <p:tags r:id="rId14"/>
              </p:custDataLst>
            </p:nvPr>
          </p:nvSpPr>
          <p:spPr>
            <a:xfrm>
              <a:off x="895" y="4824"/>
              <a:ext cx="4472" cy="398"/>
            </a:xfrm>
            <a:prstGeom prst="rect">
              <a:avLst/>
            </a:prstGeom>
            <a:noFill/>
          </p:spPr>
          <p:txBody>
            <a:bodyPr wrap="square" rtlCol="0" anchor="t">
              <a:spAutoFit/>
            </a:bodyPr>
            <a:p>
              <a:pPr algn="ctr"/>
              <a:r>
                <a:rPr lang="en-US" altLang="zh-CN" sz="1400">
                  <a:solidFill>
                    <a:schemeClr val="accent5">
                      <a:lumMod val="75000"/>
                    </a:schemeClr>
                  </a:solidFill>
                  <a:latin typeface="Comic Sans MS" panose="030F0902030302020204" charset="0"/>
                  <a:ea typeface="微软雅黑" charset="0"/>
                  <a:cs typeface="Comic Sans MS" panose="030F0902030302020204" charset="0"/>
                  <a:sym typeface="+mn-ea"/>
                </a:rPr>
                <a:t>badcase</a:t>
              </a:r>
              <a:r>
                <a:rPr lang="zh-CN" altLang="en-US" sz="1400">
                  <a:solidFill>
                    <a:schemeClr val="accent5">
                      <a:lumMod val="75000"/>
                    </a:schemeClr>
                  </a:solidFill>
                  <a:latin typeface="Comic Sans MS" panose="030F0902030302020204" charset="0"/>
                  <a:ea typeface="微软雅黑" charset="0"/>
                  <a:cs typeface="Comic Sans MS" panose="030F0902030302020204" charset="0"/>
                  <a:sym typeface="+mn-ea"/>
                </a:rPr>
                <a:t>分析</a:t>
              </a:r>
              <a:endParaRPr lang="zh-CN" altLang="en-US" sz="1400">
                <a:solidFill>
                  <a:schemeClr val="accent5">
                    <a:lumMod val="75000"/>
                  </a:schemeClr>
                </a:solidFill>
                <a:latin typeface="Comic Sans MS" panose="030F0902030302020204" charset="0"/>
                <a:ea typeface="微软雅黑" charset="0"/>
                <a:cs typeface="Comic Sans MS" panose="030F0902030302020204" charset="0"/>
                <a:sym typeface="+mn-ea"/>
              </a:endParaRPr>
            </a:p>
          </p:txBody>
        </p:sp>
        <p:cxnSp>
          <p:nvCxnSpPr>
            <p:cNvPr id="96" name="直接连接符 95"/>
            <p:cNvCxnSpPr/>
            <p:nvPr>
              <p:custDataLst>
                <p:tags r:id="rId15"/>
              </p:custDataLst>
            </p:nvPr>
          </p:nvCxnSpPr>
          <p:spPr>
            <a:xfrm>
              <a:off x="5670" y="4917"/>
              <a:ext cx="0" cy="3797"/>
            </a:xfrm>
            <a:prstGeom prst="line">
              <a:avLst/>
            </a:prstGeom>
            <a:ln w="19050">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6"/>
              </p:custDataLst>
            </p:nvPr>
          </p:nvSpPr>
          <p:spPr>
            <a:xfrm>
              <a:off x="821" y="7759"/>
              <a:ext cx="4545" cy="678"/>
            </a:xfrm>
            <a:prstGeom prst="rect">
              <a:avLst/>
            </a:prstGeom>
            <a:noFill/>
          </p:spPr>
          <p:txBody>
            <a:bodyPr wrap="square" rtlCol="0" anchor="t">
              <a:spAutoFit/>
            </a:bodyPr>
            <a:p>
              <a:pPr algn="ctr"/>
              <a:r>
                <a:rPr lang="zh-CN" altLang="en-US" sz="1400">
                  <a:solidFill>
                    <a:schemeClr val="tx1">
                      <a:lumMod val="50000"/>
                      <a:lumOff val="50000"/>
                    </a:schemeClr>
                  </a:solidFill>
                  <a:latin typeface="Comic Sans MS" panose="030F0902030302020204" charset="0"/>
                  <a:ea typeface="微软雅黑" charset="0"/>
                  <a:cs typeface="Comic Sans MS" panose="030F0902030302020204" charset="0"/>
                  <a:sym typeface="+mn-ea"/>
                </a:rPr>
                <a:t>部分广告误检为</a:t>
              </a:r>
              <a:r>
                <a:rPr lang="en-US" altLang="zh-CN" sz="1400">
                  <a:solidFill>
                    <a:schemeClr val="tx1">
                      <a:lumMod val="50000"/>
                      <a:lumOff val="50000"/>
                    </a:schemeClr>
                  </a:solidFill>
                  <a:latin typeface="Comic Sans MS" panose="030F0902030302020204" charset="0"/>
                  <a:ea typeface="微软雅黑" charset="0"/>
                  <a:cs typeface="Comic Sans MS" panose="030F0902030302020204" charset="0"/>
                  <a:sym typeface="+mn-ea"/>
                </a:rPr>
                <a:t>sku</a:t>
              </a:r>
              <a:r>
                <a:rPr lang="zh-CN" altLang="en-US" sz="1400">
                  <a:solidFill>
                    <a:schemeClr val="tx1">
                      <a:lumMod val="50000"/>
                      <a:lumOff val="50000"/>
                    </a:schemeClr>
                  </a:solidFill>
                  <a:latin typeface="Comic Sans MS" panose="030F0902030302020204" charset="0"/>
                  <a:ea typeface="微软雅黑" charset="0"/>
                  <a:cs typeface="Comic Sans MS" panose="030F0902030302020204" charset="0"/>
                  <a:sym typeface="+mn-ea"/>
                </a:rPr>
                <a:t>，部分</a:t>
              </a:r>
              <a:r>
                <a:rPr lang="en-US" altLang="zh-CN" sz="1400">
                  <a:solidFill>
                    <a:schemeClr val="tx1">
                      <a:lumMod val="50000"/>
                      <a:lumOff val="50000"/>
                    </a:schemeClr>
                  </a:solidFill>
                  <a:latin typeface="Comic Sans MS" panose="030F0902030302020204" charset="0"/>
                  <a:ea typeface="微软雅黑" charset="0"/>
                  <a:cs typeface="Comic Sans MS" panose="030F0902030302020204" charset="0"/>
                  <a:sym typeface="+mn-ea"/>
                </a:rPr>
                <a:t>sku</a:t>
              </a:r>
              <a:r>
                <a:rPr lang="zh-CN" altLang="en-US" sz="1400">
                  <a:solidFill>
                    <a:schemeClr val="tx1">
                      <a:lumMod val="50000"/>
                      <a:lumOff val="50000"/>
                    </a:schemeClr>
                  </a:solidFill>
                  <a:latin typeface="Comic Sans MS" panose="030F0902030302020204" charset="0"/>
                  <a:ea typeface="微软雅黑" charset="0"/>
                  <a:cs typeface="Comic Sans MS" panose="030F0902030302020204" charset="0"/>
                  <a:sym typeface="+mn-ea"/>
                </a:rPr>
                <a:t>只检测出一半，部分</a:t>
              </a:r>
              <a:r>
                <a:rPr lang="en-US" altLang="zh-CN" sz="1400">
                  <a:solidFill>
                    <a:schemeClr val="tx1">
                      <a:lumMod val="50000"/>
                      <a:lumOff val="50000"/>
                    </a:schemeClr>
                  </a:solidFill>
                  <a:latin typeface="Comic Sans MS" panose="030F0902030302020204" charset="0"/>
                  <a:ea typeface="微软雅黑" charset="0"/>
                  <a:cs typeface="Comic Sans MS" panose="030F0902030302020204" charset="0"/>
                  <a:sym typeface="+mn-ea"/>
                </a:rPr>
                <a:t>sku</a:t>
              </a:r>
              <a:r>
                <a:rPr lang="zh-CN" altLang="en-US" sz="1400">
                  <a:solidFill>
                    <a:schemeClr val="tx1">
                      <a:lumMod val="50000"/>
                      <a:lumOff val="50000"/>
                    </a:schemeClr>
                  </a:solidFill>
                  <a:latin typeface="Comic Sans MS" panose="030F0902030302020204" charset="0"/>
                  <a:ea typeface="微软雅黑" charset="0"/>
                  <a:cs typeface="Comic Sans MS" panose="030F0902030302020204" charset="0"/>
                  <a:sym typeface="+mn-ea"/>
                </a:rPr>
                <a:t>漏检</a:t>
              </a:r>
              <a:endParaRPr lang="zh-CN" altLang="en-US" sz="1400">
                <a:solidFill>
                  <a:schemeClr val="tx1">
                    <a:lumMod val="50000"/>
                    <a:lumOff val="50000"/>
                  </a:schemeClr>
                </a:solidFill>
                <a:latin typeface="Comic Sans MS" panose="030F0902030302020204" charset="0"/>
                <a:ea typeface="微软雅黑" charset="0"/>
                <a:cs typeface="Comic Sans MS" panose="030F0902030302020204" charset="0"/>
                <a:sym typeface="+mn-ea"/>
              </a:endParaRPr>
            </a:p>
          </p:txBody>
        </p:sp>
        <p:sp>
          <p:nvSpPr>
            <p:cNvPr id="12" name="文本框 11"/>
            <p:cNvSpPr txBox="1"/>
            <p:nvPr>
              <p:custDataLst>
                <p:tags r:id="rId17"/>
              </p:custDataLst>
            </p:nvPr>
          </p:nvSpPr>
          <p:spPr>
            <a:xfrm>
              <a:off x="5974" y="4824"/>
              <a:ext cx="3713" cy="398"/>
            </a:xfrm>
            <a:prstGeom prst="rect">
              <a:avLst/>
            </a:prstGeom>
            <a:noFill/>
          </p:spPr>
          <p:txBody>
            <a:bodyPr wrap="square" rtlCol="0" anchor="t">
              <a:spAutoFit/>
            </a:bodyPr>
            <a:p>
              <a:pPr algn="ctr"/>
              <a:r>
                <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rPr>
                <a:t>Attention模块</a:t>
              </a:r>
              <a:endPar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pic>
          <p:nvPicPr>
            <p:cNvPr id="19" name="图片 18" descr="0acf2694-6f16-44af-ad0a-4106826df19c"/>
            <p:cNvPicPr>
              <a:picLocks noChangeAspect="1"/>
            </p:cNvPicPr>
            <p:nvPr>
              <p:custDataLst>
                <p:tags r:id="rId18"/>
              </p:custDataLst>
            </p:nvPr>
          </p:nvPicPr>
          <p:blipFill>
            <a:blip r:embed="rId11"/>
            <a:srcRect t="11061" b="67098"/>
            <a:stretch>
              <a:fillRect/>
            </a:stretch>
          </p:blipFill>
          <p:spPr>
            <a:xfrm>
              <a:off x="8067" y="5395"/>
              <a:ext cx="1651" cy="1355"/>
            </a:xfrm>
            <a:prstGeom prst="rect">
              <a:avLst/>
            </a:prstGeom>
            <a:ln>
              <a:solidFill>
                <a:schemeClr val="tx1">
                  <a:lumMod val="50000"/>
                  <a:lumOff val="50000"/>
                </a:schemeClr>
              </a:solidFill>
            </a:ln>
          </p:spPr>
        </p:pic>
        <p:pic>
          <p:nvPicPr>
            <p:cNvPr id="20" name="图片 19" descr="0acf2694-6f16-44af-ad0a-4106826df19c"/>
            <p:cNvPicPr>
              <a:picLocks noChangeAspect="1"/>
            </p:cNvPicPr>
            <p:nvPr>
              <p:custDataLst>
                <p:tags r:id="rId19"/>
              </p:custDataLst>
            </p:nvPr>
          </p:nvPicPr>
          <p:blipFill>
            <a:blip r:embed="rId11"/>
            <a:srcRect t="11061" b="67098"/>
            <a:stretch>
              <a:fillRect/>
            </a:stretch>
          </p:blipFill>
          <p:spPr>
            <a:xfrm>
              <a:off x="5982" y="7038"/>
              <a:ext cx="1651" cy="1355"/>
            </a:xfrm>
            <a:prstGeom prst="rect">
              <a:avLst/>
            </a:prstGeom>
            <a:ln>
              <a:solidFill>
                <a:schemeClr val="tx1">
                  <a:lumMod val="50000"/>
                  <a:lumOff val="50000"/>
                </a:schemeClr>
              </a:solidFill>
            </a:ln>
          </p:spPr>
        </p:pic>
        <p:pic>
          <p:nvPicPr>
            <p:cNvPr id="21" name="图片 20" descr="0acf2694-6f16-44af-ad0a-4106826df19c"/>
            <p:cNvPicPr>
              <a:picLocks noChangeAspect="1"/>
            </p:cNvPicPr>
            <p:nvPr>
              <p:custDataLst>
                <p:tags r:id="rId20"/>
              </p:custDataLst>
            </p:nvPr>
          </p:nvPicPr>
          <p:blipFill>
            <a:blip r:embed="rId11"/>
            <a:srcRect t="11061" b="67098"/>
            <a:stretch>
              <a:fillRect/>
            </a:stretch>
          </p:blipFill>
          <p:spPr>
            <a:xfrm>
              <a:off x="8064" y="7056"/>
              <a:ext cx="1651" cy="1355"/>
            </a:xfrm>
            <a:prstGeom prst="rect">
              <a:avLst/>
            </a:prstGeom>
            <a:ln>
              <a:solidFill>
                <a:schemeClr val="tx1">
                  <a:lumMod val="50000"/>
                  <a:lumOff val="50000"/>
                </a:schemeClr>
              </a:solidFill>
            </a:ln>
          </p:spPr>
        </p:pic>
        <p:sp>
          <p:nvSpPr>
            <p:cNvPr id="22" name="文本框 21"/>
            <p:cNvSpPr txBox="1"/>
            <p:nvPr/>
          </p:nvSpPr>
          <p:spPr>
            <a:xfrm>
              <a:off x="5627" y="6682"/>
              <a:ext cx="2344" cy="318"/>
            </a:xfrm>
            <a:prstGeom prst="rect">
              <a:avLst/>
            </a:prstGeom>
            <a:noFill/>
          </p:spPr>
          <p:txBody>
            <a:bodyPr wrap="square" rtlCol="0" anchor="t">
              <a:spAutoFit/>
            </a:bodyPr>
            <a:p>
              <a:pPr algn="ctr"/>
              <a:r>
                <a:rPr lang="en-US" altLang="zh-CN" sz="1000">
                  <a:solidFill>
                    <a:schemeClr val="tx1">
                      <a:lumMod val="50000"/>
                      <a:lumOff val="50000"/>
                    </a:schemeClr>
                  </a:solidFill>
                  <a:latin typeface="Comic Sans MS" panose="030F0902030302020204" charset="0"/>
                  <a:ea typeface="微软雅黑" charset="0"/>
                  <a:cs typeface="Comic Sans MS" panose="030F0902030302020204" charset="0"/>
                  <a:sym typeface="+mn-ea"/>
                </a:rPr>
                <a:t>Criss-cross Attention</a:t>
              </a:r>
              <a:endParaRPr lang="en-US" altLang="zh-CN" sz="1000">
                <a:solidFill>
                  <a:schemeClr val="tx1">
                    <a:lumMod val="50000"/>
                    <a:lumOff val="50000"/>
                  </a:schemeClr>
                </a:solidFill>
                <a:latin typeface="Comic Sans MS" panose="030F0902030302020204" charset="0"/>
                <a:ea typeface="微软雅黑" charset="0"/>
                <a:cs typeface="Comic Sans MS" panose="030F0902030302020204" charset="0"/>
                <a:sym typeface="+mn-ea"/>
              </a:endParaRPr>
            </a:p>
          </p:txBody>
        </p:sp>
        <p:sp>
          <p:nvSpPr>
            <p:cNvPr id="24" name="文本框 23"/>
            <p:cNvSpPr txBox="1"/>
            <p:nvPr>
              <p:custDataLst>
                <p:tags r:id="rId21"/>
              </p:custDataLst>
            </p:nvPr>
          </p:nvSpPr>
          <p:spPr>
            <a:xfrm>
              <a:off x="7725" y="6677"/>
              <a:ext cx="2344" cy="318"/>
            </a:xfrm>
            <a:prstGeom prst="rect">
              <a:avLst/>
            </a:prstGeom>
            <a:noFill/>
          </p:spPr>
          <p:txBody>
            <a:bodyPr wrap="square" rtlCol="0" anchor="t">
              <a:spAutoFit/>
            </a:bodyPr>
            <a:p>
              <a:pPr algn="ctr"/>
              <a:r>
                <a:rPr lang="en-US" altLang="zh-CN" sz="1000">
                  <a:solidFill>
                    <a:schemeClr val="tx1">
                      <a:lumMod val="50000"/>
                      <a:lumOff val="50000"/>
                    </a:schemeClr>
                  </a:solidFill>
                  <a:latin typeface="Comic Sans MS" panose="030F0902030302020204" charset="0"/>
                  <a:ea typeface="微软雅黑" charset="0"/>
                  <a:cs typeface="Comic Sans MS" panose="030F0902030302020204" charset="0"/>
                  <a:sym typeface="+mn-ea"/>
                </a:rPr>
                <a:t>Window Attention</a:t>
              </a:r>
              <a:endParaRPr lang="en-US" altLang="zh-CN" sz="1000">
                <a:solidFill>
                  <a:schemeClr val="tx1">
                    <a:lumMod val="50000"/>
                    <a:lumOff val="50000"/>
                  </a:schemeClr>
                </a:solidFill>
                <a:latin typeface="Comic Sans MS" panose="030F0902030302020204" charset="0"/>
                <a:ea typeface="微软雅黑" charset="0"/>
                <a:cs typeface="Comic Sans MS" panose="030F0902030302020204" charset="0"/>
                <a:sym typeface="+mn-ea"/>
              </a:endParaRPr>
            </a:p>
          </p:txBody>
        </p:sp>
        <p:sp>
          <p:nvSpPr>
            <p:cNvPr id="25" name="文本框 24"/>
            <p:cNvSpPr txBox="1"/>
            <p:nvPr>
              <p:custDataLst>
                <p:tags r:id="rId22"/>
              </p:custDataLst>
            </p:nvPr>
          </p:nvSpPr>
          <p:spPr>
            <a:xfrm>
              <a:off x="5630" y="8372"/>
              <a:ext cx="2344" cy="318"/>
            </a:xfrm>
            <a:prstGeom prst="rect">
              <a:avLst/>
            </a:prstGeom>
            <a:noFill/>
          </p:spPr>
          <p:txBody>
            <a:bodyPr wrap="square" rtlCol="0" anchor="t">
              <a:spAutoFit/>
            </a:bodyPr>
            <a:p>
              <a:pPr algn="ctr"/>
              <a:r>
                <a:rPr lang="en-US" altLang="zh-CN" sz="1000">
                  <a:solidFill>
                    <a:schemeClr val="tx1">
                      <a:lumMod val="50000"/>
                      <a:lumOff val="50000"/>
                    </a:schemeClr>
                  </a:solidFill>
                  <a:latin typeface="Comic Sans MS" panose="030F0902030302020204" charset="0"/>
                  <a:ea typeface="微软雅黑" charset="0"/>
                  <a:cs typeface="Comic Sans MS" panose="030F0902030302020204" charset="0"/>
                  <a:sym typeface="+mn-ea"/>
                </a:rPr>
                <a:t>Ax</a:t>
              </a:r>
              <a:r>
                <a:rPr lang="en-US" altLang="zh-CN" sz="1000">
                  <a:solidFill>
                    <a:schemeClr val="tx1">
                      <a:lumMod val="50000"/>
                      <a:lumOff val="50000"/>
                    </a:schemeClr>
                  </a:solidFill>
                  <a:latin typeface="Comic Sans MS" panose="030F0902030302020204" charset="0"/>
                  <a:ea typeface="微软雅黑" charset="0"/>
                  <a:cs typeface="Comic Sans MS" panose="030F0902030302020204" charset="0"/>
                  <a:sym typeface="+mn-ea"/>
                </a:rPr>
                <a:t>ial Attention</a:t>
              </a:r>
              <a:endParaRPr lang="en-US" altLang="zh-CN" sz="1000">
                <a:solidFill>
                  <a:schemeClr val="tx1">
                    <a:lumMod val="50000"/>
                    <a:lumOff val="50000"/>
                  </a:schemeClr>
                </a:solidFill>
                <a:latin typeface="Comic Sans MS" panose="030F0902030302020204" charset="0"/>
                <a:ea typeface="微软雅黑" charset="0"/>
                <a:cs typeface="Comic Sans MS" panose="030F0902030302020204" charset="0"/>
                <a:sym typeface="+mn-ea"/>
              </a:endParaRPr>
            </a:p>
          </p:txBody>
        </p:sp>
        <p:sp>
          <p:nvSpPr>
            <p:cNvPr id="26" name="文本框 25"/>
            <p:cNvSpPr txBox="1"/>
            <p:nvPr>
              <p:custDataLst>
                <p:tags r:id="rId23"/>
              </p:custDataLst>
            </p:nvPr>
          </p:nvSpPr>
          <p:spPr>
            <a:xfrm>
              <a:off x="7739" y="8372"/>
              <a:ext cx="2344" cy="318"/>
            </a:xfrm>
            <a:prstGeom prst="rect">
              <a:avLst/>
            </a:prstGeom>
            <a:noFill/>
          </p:spPr>
          <p:txBody>
            <a:bodyPr wrap="square" rtlCol="0" anchor="t">
              <a:spAutoFit/>
            </a:bodyPr>
            <a:p>
              <a:pPr algn="ctr"/>
              <a:r>
                <a:rPr lang="en-US" altLang="zh-CN" sz="1000">
                  <a:solidFill>
                    <a:schemeClr val="accent6">
                      <a:lumMod val="75000"/>
                    </a:schemeClr>
                  </a:solidFill>
                  <a:latin typeface="Comic Sans MS" panose="030F0902030302020204" charset="0"/>
                  <a:ea typeface="微软雅黑" charset="0"/>
                  <a:cs typeface="Comic Sans MS" panose="030F0902030302020204" charset="0"/>
                  <a:sym typeface="+mn-ea"/>
                </a:rPr>
                <a:t>Area Attention</a:t>
              </a:r>
              <a:endParaRPr lang="en-US" altLang="zh-CN" sz="1000">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sp>
          <p:nvSpPr>
            <p:cNvPr id="27" name="矩形 26"/>
            <p:cNvSpPr/>
            <p:nvPr/>
          </p:nvSpPr>
          <p:spPr>
            <a:xfrm>
              <a:off x="5984" y="5616"/>
              <a:ext cx="1662" cy="129"/>
            </a:xfrm>
            <a:prstGeom prst="rect">
              <a:avLst/>
            </a:prstGeom>
            <a:solidFill>
              <a:schemeClr val="accent6">
                <a:lumMod val="60000"/>
                <a:lumOff val="40000"/>
                <a:alpha val="3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矩形 27"/>
            <p:cNvSpPr/>
            <p:nvPr>
              <p:custDataLst>
                <p:tags r:id="rId24"/>
              </p:custDataLst>
            </p:nvPr>
          </p:nvSpPr>
          <p:spPr>
            <a:xfrm rot="5400000">
              <a:off x="5653" y="6008"/>
              <a:ext cx="1355" cy="129"/>
            </a:xfrm>
            <a:prstGeom prst="rect">
              <a:avLst/>
            </a:prstGeom>
            <a:solidFill>
              <a:schemeClr val="accent6">
                <a:lumMod val="60000"/>
                <a:lumOff val="40000"/>
                <a:alpha val="3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矩形 28"/>
            <p:cNvSpPr/>
            <p:nvPr>
              <p:custDataLst>
                <p:tags r:id="rId25"/>
              </p:custDataLst>
            </p:nvPr>
          </p:nvSpPr>
          <p:spPr>
            <a:xfrm rot="5400000">
              <a:off x="8253" y="5513"/>
              <a:ext cx="439" cy="437"/>
            </a:xfrm>
            <a:prstGeom prst="rect">
              <a:avLst/>
            </a:prstGeom>
            <a:solidFill>
              <a:schemeClr val="accent6">
                <a:lumMod val="60000"/>
                <a:lumOff val="40000"/>
                <a:alpha val="3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矩形 29"/>
            <p:cNvSpPr/>
            <p:nvPr>
              <p:custDataLst>
                <p:tags r:id="rId26"/>
              </p:custDataLst>
            </p:nvPr>
          </p:nvSpPr>
          <p:spPr>
            <a:xfrm>
              <a:off x="5977" y="7258"/>
              <a:ext cx="1662" cy="129"/>
            </a:xfrm>
            <a:prstGeom prst="rect">
              <a:avLst/>
            </a:prstGeom>
            <a:solidFill>
              <a:schemeClr val="accent6">
                <a:lumMod val="60000"/>
                <a:lumOff val="40000"/>
                <a:alpha val="3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矩形 30"/>
            <p:cNvSpPr/>
            <p:nvPr>
              <p:custDataLst>
                <p:tags r:id="rId27"/>
              </p:custDataLst>
            </p:nvPr>
          </p:nvSpPr>
          <p:spPr>
            <a:xfrm>
              <a:off x="8053" y="7167"/>
              <a:ext cx="1662" cy="440"/>
            </a:xfrm>
            <a:prstGeom prst="rect">
              <a:avLst/>
            </a:prstGeom>
            <a:solidFill>
              <a:schemeClr val="accent6">
                <a:lumMod val="60000"/>
                <a:lumOff val="40000"/>
                <a:alpha val="3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矩形 32"/>
            <p:cNvSpPr/>
            <p:nvPr>
              <p:custDataLst>
                <p:tags r:id="rId28"/>
              </p:custDataLst>
            </p:nvPr>
          </p:nvSpPr>
          <p:spPr>
            <a:xfrm rot="5400000">
              <a:off x="6266" y="5615"/>
              <a:ext cx="129" cy="129"/>
            </a:xfrm>
            <a:prstGeom prst="rect">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矩形 33"/>
            <p:cNvSpPr/>
            <p:nvPr>
              <p:custDataLst>
                <p:tags r:id="rId29"/>
              </p:custDataLst>
            </p:nvPr>
          </p:nvSpPr>
          <p:spPr>
            <a:xfrm rot="5400000">
              <a:off x="6266" y="7258"/>
              <a:ext cx="129" cy="129"/>
            </a:xfrm>
            <a:prstGeom prst="rect">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矩形 34"/>
            <p:cNvSpPr/>
            <p:nvPr>
              <p:custDataLst>
                <p:tags r:id="rId30"/>
              </p:custDataLst>
            </p:nvPr>
          </p:nvSpPr>
          <p:spPr>
            <a:xfrm rot="5400000">
              <a:off x="8325" y="5615"/>
              <a:ext cx="129" cy="129"/>
            </a:xfrm>
            <a:prstGeom prst="rect">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矩形 35"/>
            <p:cNvSpPr/>
            <p:nvPr>
              <p:custDataLst>
                <p:tags r:id="rId31"/>
              </p:custDataLst>
            </p:nvPr>
          </p:nvSpPr>
          <p:spPr>
            <a:xfrm rot="5400000">
              <a:off x="8325" y="7258"/>
              <a:ext cx="129" cy="129"/>
            </a:xfrm>
            <a:prstGeom prst="rect">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文本框 36"/>
            <p:cNvSpPr txBox="1"/>
            <p:nvPr>
              <p:custDataLst>
                <p:tags r:id="rId32"/>
              </p:custDataLst>
            </p:nvPr>
          </p:nvSpPr>
          <p:spPr>
            <a:xfrm>
              <a:off x="10521" y="4824"/>
              <a:ext cx="5469" cy="398"/>
            </a:xfrm>
            <a:prstGeom prst="rect">
              <a:avLst/>
            </a:prstGeom>
            <a:noFill/>
          </p:spPr>
          <p:txBody>
            <a:bodyPr wrap="square" rtlCol="0" anchor="t">
              <a:spAutoFit/>
            </a:bodyPr>
            <a:p>
              <a:pPr algn="ctr"/>
              <a:r>
                <a:rPr lang="en-US" altLang="zh-CN" sz="1400">
                  <a:solidFill>
                    <a:srgbClr val="C00000"/>
                  </a:solidFill>
                  <a:latin typeface="Comic Sans MS Regular" panose="030F0902030302020204" charset="0"/>
                  <a:ea typeface="微软雅黑" charset="0"/>
                  <a:cs typeface="Comic Sans MS Regular" panose="030F0902030302020204" charset="0"/>
                  <a:sym typeface="+mn-ea"/>
                </a:rPr>
                <a:t>backbone</a:t>
              </a:r>
              <a:r>
                <a:rPr lang="zh-CN" altLang="en-US" sz="1400">
                  <a:solidFill>
                    <a:srgbClr val="C00000"/>
                  </a:solidFill>
                  <a:latin typeface="Comic Sans MS Regular" panose="030F0902030302020204" charset="0"/>
                  <a:ea typeface="微软雅黑" charset="0"/>
                  <a:cs typeface="Comic Sans MS Regular" panose="030F0902030302020204" charset="0"/>
                  <a:sym typeface="+mn-ea"/>
                </a:rPr>
                <a:t>网络</a:t>
              </a:r>
              <a:r>
                <a:rPr lang="zh-CN" altLang="en-US" sz="1400">
                  <a:solidFill>
                    <a:srgbClr val="C00000"/>
                  </a:solidFill>
                  <a:latin typeface="Comic Sans MS Regular" panose="030F0902030302020204" charset="0"/>
                  <a:ea typeface="微软雅黑" charset="0"/>
                  <a:cs typeface="Comic Sans MS Regular" panose="030F0902030302020204" charset="0"/>
                  <a:sym typeface="+mn-ea"/>
                </a:rPr>
                <a:t>结构</a:t>
              </a:r>
              <a:endParaRPr lang="zh-CN" altLang="en-US" sz="1400">
                <a:solidFill>
                  <a:srgbClr val="C00000"/>
                </a:solidFill>
                <a:latin typeface="Comic Sans MS Regular" panose="030F0902030302020204" charset="0"/>
                <a:ea typeface="微软雅黑" charset="0"/>
                <a:cs typeface="Comic Sans MS Regular" panose="030F0902030302020204" charset="0"/>
                <a:sym typeface="+mn-ea"/>
              </a:endParaRPr>
            </a:p>
          </p:txBody>
        </p:sp>
        <p:pic>
          <p:nvPicPr>
            <p:cNvPr id="39" name="图片 38"/>
            <p:cNvPicPr/>
            <p:nvPr>
              <p:custDataLst>
                <p:tags r:id="rId33"/>
              </p:custDataLst>
            </p:nvPr>
          </p:nvPicPr>
          <p:blipFill>
            <a:blip r:embed="rId34">
              <a:clrChange>
                <a:clrFrom>
                  <a:srgbClr val="D7EBCF">
                    <a:alpha val="100000"/>
                  </a:srgbClr>
                </a:clrFrom>
                <a:clrTo>
                  <a:srgbClr val="D7EBCF">
                    <a:alpha val="100000"/>
                    <a:alpha val="0"/>
                  </a:srgbClr>
                </a:clrTo>
              </a:clrChange>
            </a:blip>
            <a:srcRect l="24231" t="4256" r="55236" b="24489"/>
          </p:blipFill>
          <p:spPr>
            <a:xfrm>
              <a:off x="10520" y="5417"/>
              <a:ext cx="2425" cy="3016"/>
            </a:xfrm>
            <a:prstGeom prst="roundRect">
              <a:avLst>
                <a:gd name="adj" fmla="val 9816"/>
              </a:avLst>
            </a:prstGeom>
            <a:ln>
              <a:solidFill>
                <a:schemeClr val="accent2">
                  <a:lumMod val="75000"/>
                </a:schemeClr>
              </a:solidFill>
              <a:prstDash val="dash"/>
            </a:ln>
          </p:spPr>
        </p:pic>
        <p:pic>
          <p:nvPicPr>
            <p:cNvPr id="40" name="图片 39"/>
            <p:cNvPicPr/>
            <p:nvPr>
              <p:custDataLst>
                <p:tags r:id="rId35"/>
              </p:custDataLst>
            </p:nvPr>
          </p:nvPicPr>
          <p:blipFill>
            <a:blip r:embed="rId34">
              <a:clrChange>
                <a:clrFrom>
                  <a:srgbClr val="D7EBCF">
                    <a:alpha val="100000"/>
                  </a:srgbClr>
                </a:clrFrom>
                <a:clrTo>
                  <a:srgbClr val="D7EBCF">
                    <a:alpha val="100000"/>
                    <a:alpha val="0"/>
                  </a:srgbClr>
                </a:clrTo>
              </a:clrChange>
              <a:lum bright="-12000" contrast="24000"/>
            </a:blip>
            <a:srcRect l="78228" t="4234" r="1134" b="24511"/>
          </p:blipFill>
          <p:spPr>
            <a:xfrm>
              <a:off x="13462" y="5417"/>
              <a:ext cx="2527" cy="3015"/>
            </a:xfrm>
            <a:prstGeom prst="roundRect">
              <a:avLst>
                <a:gd name="adj" fmla="val 8428"/>
              </a:avLst>
            </a:prstGeom>
            <a:ln>
              <a:solidFill>
                <a:schemeClr val="accent3">
                  <a:lumMod val="50000"/>
                </a:schemeClr>
              </a:solidFill>
              <a:prstDash val="dash"/>
            </a:ln>
          </p:spPr>
        </p:pic>
        <p:sp>
          <p:nvSpPr>
            <p:cNvPr id="48" name="文本框 47"/>
            <p:cNvSpPr txBox="1"/>
            <p:nvPr>
              <p:custDataLst>
                <p:tags r:id="rId36"/>
              </p:custDataLst>
            </p:nvPr>
          </p:nvSpPr>
          <p:spPr>
            <a:xfrm>
              <a:off x="8512" y="7631"/>
              <a:ext cx="762" cy="398"/>
            </a:xfrm>
            <a:prstGeom prst="rect">
              <a:avLst/>
            </a:prstGeom>
            <a:noFill/>
          </p:spPr>
          <p:txBody>
            <a:bodyPr wrap="square" rtlCol="0" anchor="t">
              <a:spAutoFit/>
            </a:bodyPr>
            <a:p>
              <a:pPr algn="ctr"/>
              <a:r>
                <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rPr>
                <a:t>✅</a:t>
              </a:r>
              <a:endPar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sp>
          <p:nvSpPr>
            <p:cNvPr id="41" name="文本框 40"/>
            <p:cNvSpPr txBox="1"/>
            <p:nvPr>
              <p:custDataLst>
                <p:tags r:id="rId37"/>
              </p:custDataLst>
            </p:nvPr>
          </p:nvSpPr>
          <p:spPr>
            <a:xfrm>
              <a:off x="15019" y="6628"/>
              <a:ext cx="953" cy="398"/>
            </a:xfrm>
            <a:prstGeom prst="rect">
              <a:avLst/>
            </a:prstGeom>
            <a:noFill/>
          </p:spPr>
          <p:txBody>
            <a:bodyPr wrap="square" rtlCol="0" anchor="t">
              <a:spAutoFit/>
            </a:bodyPr>
            <a:p>
              <a:pPr algn="ctr"/>
              <a:r>
                <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rPr>
                <a:t>✅</a:t>
              </a:r>
              <a:endPar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sp>
          <p:nvSpPr>
            <p:cNvPr id="42" name="文本框 41"/>
            <p:cNvSpPr txBox="1"/>
            <p:nvPr>
              <p:custDataLst>
                <p:tags r:id="rId38"/>
              </p:custDataLst>
            </p:nvPr>
          </p:nvSpPr>
          <p:spPr>
            <a:xfrm>
              <a:off x="9102" y="6724"/>
              <a:ext cx="2062" cy="478"/>
            </a:xfrm>
            <a:prstGeom prst="rect">
              <a:avLst/>
            </a:prstGeom>
            <a:noFill/>
          </p:spPr>
          <p:txBody>
            <a:bodyPr wrap="square" rtlCol="0" anchor="t">
              <a:spAutoFit/>
            </a:bodyPr>
            <a:p>
              <a:pPr algn="ctr"/>
              <a:r>
                <a:rPr lang="zh-CN" altLang="en-US">
                  <a:solidFill>
                    <a:schemeClr val="accent6">
                      <a:lumMod val="75000"/>
                    </a:schemeClr>
                  </a:solidFill>
                  <a:latin typeface="Comic Sans MS" panose="030F0902030302020204" charset="0"/>
                  <a:ea typeface="微软雅黑" charset="0"/>
                  <a:cs typeface="Comic Sans MS" panose="030F0902030302020204" charset="0"/>
                  <a:sym typeface="+mn-ea"/>
                </a:rPr>
                <a:t>➕</a:t>
              </a:r>
              <a:endParaRPr lang="zh-CN" altLang="en-US">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sp>
          <p:nvSpPr>
            <p:cNvPr id="43" name="文本框 42"/>
            <p:cNvSpPr txBox="1"/>
            <p:nvPr>
              <p:custDataLst>
                <p:tags r:id="rId39"/>
              </p:custDataLst>
            </p:nvPr>
          </p:nvSpPr>
          <p:spPr>
            <a:xfrm>
              <a:off x="10548" y="8411"/>
              <a:ext cx="2344" cy="318"/>
            </a:xfrm>
            <a:prstGeom prst="rect">
              <a:avLst/>
            </a:prstGeom>
            <a:noFill/>
          </p:spPr>
          <p:txBody>
            <a:bodyPr wrap="square" rtlCol="0" anchor="t">
              <a:spAutoFit/>
            </a:bodyPr>
            <a:p>
              <a:pPr algn="ctr"/>
              <a:r>
                <a:rPr lang="en-US" altLang="zh-CN" sz="1000">
                  <a:solidFill>
                    <a:schemeClr val="tx1">
                      <a:lumMod val="50000"/>
                      <a:lumOff val="50000"/>
                    </a:schemeClr>
                  </a:solidFill>
                  <a:latin typeface="Comic Sans MS" panose="030F0902030302020204" charset="0"/>
                  <a:ea typeface="微软雅黑" charset="0"/>
                  <a:cs typeface="Comic Sans MS" panose="030F0902030302020204" charset="0"/>
                  <a:sym typeface="+mn-ea"/>
                </a:rPr>
                <a:t>ELAN</a:t>
              </a:r>
              <a:endParaRPr lang="en-US" altLang="zh-CN" sz="1000">
                <a:solidFill>
                  <a:schemeClr val="tx1">
                    <a:lumMod val="50000"/>
                    <a:lumOff val="50000"/>
                  </a:schemeClr>
                </a:solidFill>
                <a:latin typeface="Comic Sans MS" panose="030F0902030302020204" charset="0"/>
                <a:ea typeface="微软雅黑" charset="0"/>
                <a:cs typeface="Comic Sans MS" panose="030F0902030302020204" charset="0"/>
                <a:sym typeface="+mn-ea"/>
              </a:endParaRPr>
            </a:p>
          </p:txBody>
        </p:sp>
        <p:sp>
          <p:nvSpPr>
            <p:cNvPr id="44" name="文本框 43"/>
            <p:cNvSpPr txBox="1"/>
            <p:nvPr>
              <p:custDataLst>
                <p:tags r:id="rId40"/>
              </p:custDataLst>
            </p:nvPr>
          </p:nvSpPr>
          <p:spPr>
            <a:xfrm>
              <a:off x="13499" y="8433"/>
              <a:ext cx="2344" cy="318"/>
            </a:xfrm>
            <a:prstGeom prst="rect">
              <a:avLst/>
            </a:prstGeom>
            <a:noFill/>
          </p:spPr>
          <p:txBody>
            <a:bodyPr wrap="square" rtlCol="0" anchor="t">
              <a:spAutoFit/>
            </a:bodyPr>
            <a:p>
              <a:pPr algn="ctr"/>
              <a:r>
                <a:rPr lang="en-US" altLang="zh-CN" sz="1000">
                  <a:solidFill>
                    <a:srgbClr val="C00000"/>
                  </a:solidFill>
                  <a:latin typeface="Comic Sans MS" panose="030F0902030302020204" charset="0"/>
                  <a:ea typeface="微软雅黑" charset="0"/>
                  <a:cs typeface="Comic Sans MS" panose="030F0902030302020204" charset="0"/>
                  <a:sym typeface="+mn-ea"/>
                </a:rPr>
                <a:t>R-ELAN</a:t>
              </a:r>
              <a:endParaRPr lang="en-US" altLang="zh-CN" sz="1000">
                <a:solidFill>
                  <a:srgbClr val="C00000"/>
                </a:solidFill>
                <a:latin typeface="Comic Sans MS" panose="030F0902030302020204" charset="0"/>
                <a:ea typeface="微软雅黑" charset="0"/>
                <a:cs typeface="Comic Sans MS" panose="030F0902030302020204" charset="0"/>
                <a:sym typeface="+mn-ea"/>
              </a:endParaRPr>
            </a:p>
          </p:txBody>
        </p:sp>
        <p:sp>
          <p:nvSpPr>
            <p:cNvPr id="45" name="文本框 44"/>
            <p:cNvSpPr txBox="1"/>
            <p:nvPr>
              <p:custDataLst>
                <p:tags r:id="rId41"/>
              </p:custDataLst>
            </p:nvPr>
          </p:nvSpPr>
          <p:spPr>
            <a:xfrm>
              <a:off x="15848" y="6724"/>
              <a:ext cx="1023" cy="478"/>
            </a:xfrm>
            <a:prstGeom prst="rect">
              <a:avLst/>
            </a:prstGeom>
            <a:noFill/>
          </p:spPr>
          <p:txBody>
            <a:bodyPr wrap="square" rtlCol="0" anchor="t">
              <a:spAutoFit/>
            </a:bodyPr>
            <a:p>
              <a:pPr algn="ctr"/>
              <a:r>
                <a:rPr lang="zh-CN" altLang="en-US">
                  <a:solidFill>
                    <a:schemeClr val="accent6">
                      <a:lumMod val="75000"/>
                    </a:schemeClr>
                  </a:solidFill>
                  <a:latin typeface="Comic Sans MS" panose="030F0902030302020204" charset="0"/>
                  <a:ea typeface="微软雅黑" charset="0"/>
                  <a:cs typeface="Comic Sans MS" panose="030F0902030302020204" charset="0"/>
                  <a:sym typeface="+mn-ea"/>
                </a:rPr>
                <a:t>🟰</a:t>
              </a:r>
              <a:endParaRPr lang="zh-CN" altLang="en-US">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grpSp>
          <p:nvGrpSpPr>
            <p:cNvPr id="138" name="组合 137"/>
            <p:cNvGrpSpPr/>
            <p:nvPr/>
          </p:nvGrpSpPr>
          <p:grpSpPr>
            <a:xfrm rot="0">
              <a:off x="12981" y="6786"/>
              <a:ext cx="437" cy="271"/>
              <a:chOff x="10322" y="9160"/>
              <a:chExt cx="963" cy="673"/>
            </a:xfrm>
          </p:grpSpPr>
          <p:sp>
            <p:nvSpPr>
              <p:cNvPr id="139" name="右箭头 138"/>
              <p:cNvSpPr/>
              <p:nvPr>
                <p:custDataLst>
                  <p:tags r:id="rId42"/>
                </p:custDataLst>
              </p:nvPr>
            </p:nvSpPr>
            <p:spPr>
              <a:xfrm>
                <a:off x="10759" y="9316"/>
                <a:ext cx="526" cy="369"/>
              </a:xfrm>
              <a:prstGeom prst="rightArrow">
                <a:avLst>
                  <a:gd name="adj1" fmla="val 740"/>
                  <a:gd name="adj2" fmla="val 54814"/>
                </a:avLst>
              </a:prstGeom>
              <a:solidFill>
                <a:schemeClr val="accent3">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0" name="任意多边形 139"/>
              <p:cNvSpPr/>
              <p:nvPr>
                <p:custDataLst>
                  <p:tags r:id="rId43"/>
                </p:custDataLst>
              </p:nvPr>
            </p:nvSpPr>
            <p:spPr>
              <a:xfrm>
                <a:off x="10322" y="9160"/>
                <a:ext cx="798" cy="673"/>
              </a:xfrm>
              <a:custGeom>
                <a:avLst/>
                <a:gdLst/>
                <a:ahLst/>
                <a:cxnLst>
                  <a:cxn ang="3">
                    <a:pos x="hc" y="t"/>
                  </a:cxn>
                  <a:cxn ang="cd2">
                    <a:pos x="l" y="vc"/>
                  </a:cxn>
                  <a:cxn ang="cd4">
                    <a:pos x="hc" y="b"/>
                  </a:cxn>
                  <a:cxn ang="0">
                    <a:pos x="r" y="vc"/>
                  </a:cxn>
                </a:cxnLst>
                <a:rect l="l" t="t" r="r" b="b"/>
                <a:pathLst>
                  <a:path w="3696" h="1456">
                    <a:moveTo>
                      <a:pt x="3696" y="499"/>
                    </a:moveTo>
                    <a:lnTo>
                      <a:pt x="3696" y="956"/>
                    </a:lnTo>
                    <a:cubicBezTo>
                      <a:pt x="3546" y="935"/>
                      <a:pt x="3088" y="914"/>
                      <a:pt x="2927" y="919"/>
                    </a:cubicBezTo>
                    <a:cubicBezTo>
                      <a:pt x="1801" y="906"/>
                      <a:pt x="445" y="1200"/>
                      <a:pt x="0" y="1456"/>
                    </a:cubicBezTo>
                    <a:lnTo>
                      <a:pt x="0" y="0"/>
                    </a:lnTo>
                    <a:cubicBezTo>
                      <a:pt x="499" y="293"/>
                      <a:pt x="1938" y="548"/>
                      <a:pt x="2926" y="537"/>
                    </a:cubicBezTo>
                    <a:cubicBezTo>
                      <a:pt x="3196" y="542"/>
                      <a:pt x="3617" y="511"/>
                      <a:pt x="3696" y="499"/>
                    </a:cubicBezTo>
                    <a:close/>
                  </a:path>
                </a:pathLst>
              </a:custGeom>
              <a:gradFill>
                <a:gsLst>
                  <a:gs pos="0">
                    <a:schemeClr val="accent3">
                      <a:lumMod val="75000"/>
                    </a:schemeClr>
                  </a:gs>
                  <a:gs pos="100000">
                    <a:schemeClr val="bg1"/>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46" name="图片 45"/>
            <p:cNvPicPr>
              <a:picLocks noChangeAspect="1"/>
            </p:cNvPicPr>
            <p:nvPr>
              <p:custDataLst>
                <p:tags r:id="rId44"/>
              </p:custDataLst>
            </p:nvPr>
          </p:nvPicPr>
          <p:blipFill>
            <a:blip r:embed="rId45"/>
            <a:srcRect b="16130"/>
            <a:stretch>
              <a:fillRect/>
            </a:stretch>
          </p:blipFill>
          <p:spPr>
            <a:xfrm>
              <a:off x="16757" y="5395"/>
              <a:ext cx="1441" cy="3023"/>
            </a:xfrm>
            <a:prstGeom prst="rect">
              <a:avLst/>
            </a:prstGeom>
            <a:ln>
              <a:solidFill>
                <a:schemeClr val="tx1">
                  <a:lumMod val="50000"/>
                  <a:lumOff val="50000"/>
                </a:schemeClr>
              </a:solidFill>
            </a:ln>
          </p:spPr>
        </p:pic>
        <p:sp>
          <p:nvSpPr>
            <p:cNvPr id="47" name="文本框 46"/>
            <p:cNvSpPr txBox="1"/>
            <p:nvPr>
              <p:custDataLst>
                <p:tags r:id="rId46"/>
              </p:custDataLst>
            </p:nvPr>
          </p:nvSpPr>
          <p:spPr>
            <a:xfrm>
              <a:off x="17024" y="8484"/>
              <a:ext cx="953" cy="398"/>
            </a:xfrm>
            <a:prstGeom prst="rect">
              <a:avLst/>
            </a:prstGeom>
            <a:noFill/>
          </p:spPr>
          <p:txBody>
            <a:bodyPr wrap="square" rtlCol="0" anchor="t">
              <a:spAutoFit/>
            </a:bodyPr>
            <a:p>
              <a:pPr algn="ctr"/>
              <a:r>
                <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rPr>
                <a:t>✅</a:t>
              </a:r>
              <a:endPar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grpSp>
      <p:sp>
        <p:nvSpPr>
          <p:cNvPr id="141" name="文本框 140"/>
          <p:cNvSpPr txBox="1"/>
          <p:nvPr>
            <p:custDataLst>
              <p:tags r:id="rId47"/>
            </p:custDataLst>
          </p:nvPr>
        </p:nvSpPr>
        <p:spPr>
          <a:xfrm>
            <a:off x="307340" y="5809615"/>
            <a:ext cx="11562080" cy="909955"/>
          </a:xfrm>
          <a:prstGeom prst="rect">
            <a:avLst/>
          </a:prstGeom>
          <a:noFill/>
        </p:spPr>
        <p:txBody>
          <a:bodyPr wrap="square" rtlCol="0" anchor="t">
            <a:no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a:latin typeface="微软雅黑" charset="0"/>
                <a:ea typeface="微软雅黑" charset="0"/>
                <a:cs typeface="微软雅黑" charset="0"/>
                <a:sym typeface="+mn-ea"/>
              </a:rPr>
              <a:t>自研模型在接入</a:t>
            </a:r>
            <a:r>
              <a:rPr lang="zh-CN">
                <a:latin typeface="微软雅黑" charset="0"/>
                <a:ea typeface="微软雅黑" charset="0"/>
                <a:cs typeface="微软雅黑" charset="0"/>
                <a:sym typeface="+mn-ea"/>
              </a:rPr>
              <a:t>信安</a:t>
            </a:r>
            <a:r>
              <a:rPr lang="en-US" altLang="zh-CN">
                <a:latin typeface="微软雅黑" charset="0"/>
                <a:ea typeface="微软雅黑" charset="0"/>
                <a:cs typeface="微软雅黑" charset="0"/>
                <a:sym typeface="+mn-ea"/>
              </a:rPr>
              <a:t>D+</a:t>
            </a:r>
            <a:r>
              <a:rPr lang="zh-CN" altLang="en-US">
                <a:latin typeface="微软雅黑" charset="0"/>
                <a:ea typeface="微软雅黑" charset="0"/>
                <a:cs typeface="微软雅黑" charset="0"/>
                <a:sym typeface="+mn-ea"/>
              </a:rPr>
              <a:t>、</a:t>
            </a:r>
            <a:r>
              <a:rPr lang="zh-CN">
                <a:latin typeface="微软雅黑" charset="0"/>
                <a:ea typeface="微软雅黑" charset="0"/>
                <a:cs typeface="微软雅黑" charset="0"/>
                <a:sym typeface="+mn-ea"/>
              </a:rPr>
              <a:t>信安</a:t>
            </a:r>
            <a:r>
              <a:rPr lang="en-US" altLang="zh-CN">
                <a:latin typeface="微软雅黑" charset="0"/>
                <a:ea typeface="微软雅黑" charset="0"/>
                <a:cs typeface="微软雅黑" charset="0"/>
                <a:sym typeface="+mn-ea"/>
              </a:rPr>
              <a:t>T+</a:t>
            </a:r>
            <a:r>
              <a:rPr lang="zh-CN" altLang="en-US">
                <a:latin typeface="微软雅黑" charset="0"/>
                <a:ea typeface="微软雅黑" charset="0"/>
                <a:cs typeface="微软雅黑" charset="0"/>
                <a:sym typeface="+mn-ea"/>
              </a:rPr>
              <a:t>、</a:t>
            </a:r>
            <a:r>
              <a:rPr>
                <a:latin typeface="微软雅黑" charset="0"/>
                <a:ea typeface="微软雅黑" charset="0"/>
                <a:cs typeface="微软雅黑" charset="0"/>
                <a:sym typeface="+mn-ea"/>
              </a:rPr>
              <a:t>骑行卡</a:t>
            </a:r>
            <a:r>
              <a:rPr lang="en-US">
                <a:latin typeface="微软雅黑" charset="0"/>
                <a:ea typeface="微软雅黑" charset="0"/>
                <a:cs typeface="微软雅黑" charset="0"/>
                <a:sym typeface="+mn-ea"/>
              </a:rPr>
              <a:t>sku</a:t>
            </a:r>
            <a:r>
              <a:rPr lang="zh-CN" altLang="en-US">
                <a:latin typeface="微软雅黑" charset="0"/>
                <a:ea typeface="微软雅黑" charset="0"/>
                <a:cs typeface="微软雅黑" charset="0"/>
                <a:sym typeface="+mn-ea"/>
              </a:rPr>
              <a:t>检测</a:t>
            </a:r>
            <a:r>
              <a:rPr>
                <a:latin typeface="微软雅黑" charset="0"/>
                <a:ea typeface="微软雅黑" charset="0"/>
                <a:cs typeface="微软雅黑" charset="0"/>
                <a:sym typeface="+mn-ea"/>
              </a:rPr>
              <a:t>、小红书笔记卡片</a:t>
            </a:r>
            <a:r>
              <a:rPr lang="zh-CN">
                <a:latin typeface="微软雅黑" charset="0"/>
                <a:ea typeface="微软雅黑" charset="0"/>
                <a:cs typeface="微软雅黑" charset="0"/>
                <a:sym typeface="+mn-ea"/>
              </a:rPr>
              <a:t>裁切</a:t>
            </a:r>
            <a:r>
              <a:rPr>
                <a:latin typeface="微软雅黑" charset="0"/>
                <a:ea typeface="微软雅黑" charset="0"/>
                <a:cs typeface="微软雅黑" charset="0"/>
                <a:sym typeface="+mn-ea"/>
              </a:rPr>
              <a:t>等多个下游业务场景后，</a:t>
            </a:r>
            <a:r>
              <a:rPr lang="zh-CN" altLang="en-US">
                <a:latin typeface="微软雅黑" charset="0"/>
                <a:ea typeface="微软雅黑" charset="0"/>
                <a:cs typeface="微软雅黑" charset="0"/>
                <a:sym typeface="+mn-ea"/>
              </a:rPr>
              <a:t>模型准确率和召回率均较开源方法有</a:t>
            </a:r>
            <a:r>
              <a:rPr lang="en-US" altLang="zh-CN" b="1">
                <a:solidFill>
                  <a:srgbClr val="C00000"/>
                </a:solidFill>
                <a:latin typeface="微软雅黑" charset="0"/>
                <a:ea typeface="微软雅黑" charset="0"/>
                <a:cs typeface="微软雅黑" charset="0"/>
                <a:sym typeface="+mn-ea"/>
              </a:rPr>
              <a:t>大幅提升</a:t>
            </a:r>
            <a:r>
              <a:rPr lang="zh-CN" altLang="en-US" sz="1600">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sym typeface="+mn-ea"/>
            </a:endParaRPr>
          </a:p>
        </p:txBody>
      </p:sp>
      <p:sp>
        <p:nvSpPr>
          <p:cNvPr id="15" name="标题 1"/>
          <p:cNvSpPr/>
          <p:nvPr>
            <p:custDataLst>
              <p:tags r:id="rId48"/>
            </p:custDataLst>
          </p:nvPr>
        </p:nvSpPr>
        <p:spPr>
          <a:xfrm>
            <a:off x="4617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sym typeface="+mn-ea"/>
              </a:rPr>
              <a:t>2.3 </a:t>
            </a:r>
            <a:r>
              <a:rPr>
                <a:latin typeface="微软雅黑" charset="0"/>
                <a:ea typeface="微软雅黑" charset="0"/>
                <a:cs typeface="微软雅黑" charset="0"/>
                <a:sym typeface="+mn-ea"/>
              </a:rPr>
              <a:t>技术研发与重点业务</a:t>
            </a:r>
            <a:r>
              <a:rPr lang="en-US" altLang="zh-CN" sz="1800">
                <a:latin typeface="微软雅黑" charset="-122"/>
                <a:ea typeface="微软雅黑" charset="-122"/>
                <a:cs typeface="等线 Light" panose="02010600030101010101" charset="-122"/>
                <a:sym typeface="等线 Light" panose="02010600030101010101" charset="-122"/>
              </a:rPr>
              <a:t>——sku</a:t>
            </a:r>
            <a:r>
              <a:rPr sz="1800">
                <a:latin typeface="微软雅黑" charset="-122"/>
                <a:ea typeface="微软雅黑" charset="-122"/>
                <a:cs typeface="等线 Light" panose="02010600030101010101" charset="-122"/>
                <a:sym typeface="等线 Light" panose="02010600030101010101" charset="-122"/>
              </a:rPr>
              <a:t>检测</a:t>
            </a:r>
            <a:endParaRPr sz="1800">
              <a:latin typeface="微软雅黑" charset="-122"/>
              <a:ea typeface="微软雅黑" charset="-122"/>
              <a:cs typeface="等线 Light" panose="02010600030101010101" charset="-122"/>
              <a:sym typeface="等线 Light" panose="02010600030101010101"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683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2" name="图片 31" descr="fde11c67-28e1-4e42-902b-497ba3bb0806"/>
          <p:cNvPicPr>
            <a:picLocks noChangeAspect="1"/>
          </p:cNvPicPr>
          <p:nvPr>
            <p:custDataLst>
              <p:tags r:id="rId3"/>
            </p:custDataLst>
          </p:nvPr>
        </p:nvPicPr>
        <p:blipFill>
          <a:blip r:embed="rId4">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13" name="文本框 12"/>
          <p:cNvSpPr txBox="1"/>
          <p:nvPr>
            <p:custDataLst>
              <p:tags r:id="rId5"/>
            </p:custDataLst>
          </p:nvPr>
        </p:nvSpPr>
        <p:spPr>
          <a:xfrm>
            <a:off x="307975" y="908050"/>
            <a:ext cx="11268075" cy="368300"/>
          </a:xfrm>
          <a:prstGeom prst="rect">
            <a:avLst/>
          </a:prstGeom>
        </p:spPr>
        <p:txBody>
          <a:bodyPr wrap="square">
            <a:noAutofit/>
          </a:bodyPr>
          <a:p>
            <a:pPr>
              <a:spcAft>
                <a:spcPts val="800"/>
              </a:spcAft>
            </a:pPr>
            <a:r>
              <a:rPr lang="zh-CN" altLang="en-US">
                <a:latin typeface="微软雅黑" charset="0"/>
                <a:ea typeface="微软雅黑" charset="0"/>
                <a:sym typeface="+mn-ea"/>
              </a:rPr>
              <a:t>🔥</a:t>
            </a:r>
            <a:r>
              <a:rPr lang="en-US" altLang="zh-CN">
                <a:latin typeface="微软雅黑" charset="0"/>
                <a:ea typeface="微软雅黑" charset="0"/>
                <a:sym typeface="+mn-ea"/>
              </a:rPr>
              <a:t> </a:t>
            </a:r>
            <a:r>
              <a:rPr lang="zh-CN" altLang="en-US">
                <a:latin typeface="微软雅黑" charset="0"/>
                <a:ea typeface="微软雅黑" charset="0"/>
                <a:sym typeface="+mn-ea"/>
              </a:rPr>
              <a:t>️</a:t>
            </a:r>
            <a:r>
              <a:rPr lang="zh-CN" altLang="en-US">
                <a:solidFill>
                  <a:schemeClr val="accent5">
                    <a:lumMod val="50000"/>
                  </a:schemeClr>
                </a:solidFill>
                <a:latin typeface="微软雅黑" charset="0"/>
                <a:ea typeface="微软雅黑" charset="0"/>
                <a:sym typeface="+mn-ea"/>
              </a:rPr>
              <a:t>重点业务：利用</a:t>
            </a:r>
            <a:r>
              <a:rPr lang="zh-CN" altLang="en-US"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MT-skuYOLO </a:t>
            </a:r>
            <a:r>
              <a:rPr lang="zh-CN" altLang="en-US" dirty="0">
                <a:solidFill>
                  <a:schemeClr val="accent5">
                    <a:lumMod val="50000"/>
                  </a:schemeClr>
                </a:solidFill>
                <a:latin typeface="微软雅黑" charset="-122"/>
                <a:ea typeface="微软雅黑" charset="-122"/>
                <a:cs typeface="等线 Light" panose="02010600030101010101" charset="-122"/>
                <a:sym typeface="+mn-ea"/>
              </a:rPr>
              <a:t>检测模型支持信安</a:t>
            </a:r>
            <a:r>
              <a:rPr lang="en-US" altLang="zh-CN" dirty="0">
                <a:solidFill>
                  <a:schemeClr val="accent5">
                    <a:lumMod val="50000"/>
                  </a:schemeClr>
                </a:solidFill>
                <a:latin typeface="微软雅黑" charset="-122"/>
                <a:ea typeface="微软雅黑" charset="-122"/>
                <a:cs typeface="等线 Light" panose="02010600030101010101" charset="-122"/>
                <a:sym typeface="+mn-ea"/>
              </a:rPr>
              <a:t>D</a:t>
            </a:r>
            <a:r>
              <a:rPr lang="zh-CN" altLang="en-US" dirty="0">
                <a:solidFill>
                  <a:schemeClr val="accent5">
                    <a:lumMod val="50000"/>
                  </a:schemeClr>
                </a:solidFill>
                <a:latin typeface="微软雅黑" charset="-122"/>
                <a:ea typeface="微软雅黑" charset="-122"/>
                <a:cs typeface="等线 Light" panose="02010600030101010101" charset="-122"/>
                <a:sym typeface="+mn-ea"/>
              </a:rPr>
              <a:t>+长截图、</a:t>
            </a:r>
            <a:r>
              <a:rPr lang="en-US" altLang="zh-CN" dirty="0">
                <a:solidFill>
                  <a:schemeClr val="accent5">
                    <a:lumMod val="50000"/>
                  </a:schemeClr>
                </a:solidFill>
                <a:latin typeface="微软雅黑" charset="-122"/>
                <a:ea typeface="微软雅黑" charset="-122"/>
                <a:cs typeface="等线 Light" panose="02010600030101010101" charset="-122"/>
                <a:sym typeface="+mn-ea"/>
              </a:rPr>
              <a:t>T</a:t>
            </a:r>
            <a:r>
              <a:rPr lang="zh-CN" altLang="en-US" dirty="0">
                <a:solidFill>
                  <a:schemeClr val="accent5">
                    <a:lumMod val="50000"/>
                  </a:schemeClr>
                </a:solidFill>
                <a:latin typeface="微软雅黑" charset="-122"/>
                <a:ea typeface="微软雅黑" charset="-122"/>
                <a:cs typeface="等线 Light" panose="02010600030101010101" charset="-122"/>
                <a:sym typeface="+mn-ea"/>
              </a:rPr>
              <a:t>+视频、骑行卡、小红书等业务。</a:t>
            </a:r>
            <a:endParaRPr lang="zh-CN" altLang="en-US" dirty="0">
              <a:solidFill>
                <a:schemeClr val="accent5">
                  <a:lumMod val="50000"/>
                </a:schemeClr>
              </a:solidFill>
              <a:latin typeface="微软雅黑" charset="-122"/>
              <a:ea typeface="微软雅黑" charset="-122"/>
              <a:cs typeface="等线 Light" panose="02010600030101010101" charset="-122"/>
            </a:endParaRPr>
          </a:p>
          <a:p>
            <a:pPr>
              <a:spcAft>
                <a:spcPts val="800"/>
              </a:spcAft>
            </a:pP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p:txBody>
      </p:sp>
      <p:cxnSp>
        <p:nvCxnSpPr>
          <p:cNvPr id="14" name="直接连接符 13"/>
          <p:cNvCxnSpPr/>
          <p:nvPr>
            <p:custDataLst>
              <p:tags r:id="rId6"/>
            </p:custDataLst>
          </p:nvPr>
        </p:nvCxnSpPr>
        <p:spPr>
          <a:xfrm>
            <a:off x="383540" y="127381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11" name="圆角矩形 10"/>
          <p:cNvSpPr/>
          <p:nvPr>
            <p:custDataLst>
              <p:tags r:id="rId7"/>
            </p:custDataLst>
          </p:nvPr>
        </p:nvSpPr>
        <p:spPr>
          <a:xfrm>
            <a:off x="307975" y="1521460"/>
            <a:ext cx="5749925" cy="1478280"/>
          </a:xfrm>
          <a:prstGeom prst="roundRect">
            <a:avLst>
              <a:gd name="adj" fmla="val 320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cs typeface="微软雅黑" charset="0"/>
                <a:sym typeface="+mn-ea"/>
              </a:rPr>
              <a:t>检测模型替换为自研</a:t>
            </a:r>
            <a:r>
              <a:rPr lang="en-US" altLang="zh-CN">
                <a:solidFill>
                  <a:schemeClr val="tx1"/>
                </a:solidFill>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MT-skuYOLO </a:t>
            </a:r>
            <a:r>
              <a:rPr lang="zh-CN" altLang="en-US">
                <a:solidFill>
                  <a:schemeClr val="tx1"/>
                </a:solidFill>
                <a:latin typeface="微软雅黑" charset="0"/>
                <a:ea typeface="微软雅黑" charset="0"/>
                <a:cs typeface="微软雅黑" charset="0"/>
                <a:sym typeface="+mn-ea"/>
              </a:rPr>
              <a:t>模型，</a:t>
            </a:r>
            <a:r>
              <a:rPr lang="zh-CN" altLang="en-US">
                <a:solidFill>
                  <a:schemeClr val="tx1"/>
                </a:solidFill>
                <a:latin typeface="微软雅黑" charset="0"/>
                <a:ea typeface="微软雅黑" charset="0"/>
                <a:cs typeface="微软雅黑" charset="0"/>
              </a:rPr>
              <a:t>优化长截图裁切方案</a:t>
            </a:r>
            <a:r>
              <a:rPr lang="en-US" altLang="zh-CN" baseline="30000">
                <a:solidFill>
                  <a:schemeClr val="tx1"/>
                </a:solidFill>
                <a:latin typeface="微软雅黑" charset="0"/>
                <a:ea typeface="微软雅黑" charset="0"/>
                <a:cs typeface="微软雅黑" charset="0"/>
                <a:sym typeface="+mn-ea"/>
              </a:rPr>
              <a:t>[1]</a:t>
            </a:r>
            <a:r>
              <a:rPr lang="zh-CN" altLang="en-US">
                <a:solidFill>
                  <a:schemeClr val="tx1"/>
                </a:solidFill>
                <a:latin typeface="微软雅黑" charset="0"/>
                <a:ea typeface="微软雅黑" charset="0"/>
                <a:cs typeface="微软雅黑" charset="0"/>
                <a:sym typeface="+mn-ea"/>
              </a:rPr>
              <a:t>。</a:t>
            </a:r>
            <a:endParaRPr lang="zh-CN" altLang="en-US">
              <a:solidFill>
                <a:schemeClr val="tx1"/>
              </a:solidFill>
              <a:latin typeface="微软雅黑" charset="0"/>
              <a:ea typeface="微软雅黑" charset="0"/>
              <a:cs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结果：</a:t>
            </a:r>
            <a:r>
              <a:rPr lang="zh-CN" altLang="en-US">
                <a:solidFill>
                  <a:schemeClr val="tx1"/>
                </a:solidFill>
                <a:latin typeface="微软雅黑" charset="0"/>
                <a:ea typeface="微软雅黑" charset="0"/>
                <a:cs typeface="微软雅黑" charset="0"/>
              </a:rPr>
              <a:t>测试</a:t>
            </a:r>
            <a:r>
              <a:rPr lang="zh-CN" altLang="en-US">
                <a:solidFill>
                  <a:schemeClr val="tx1"/>
                </a:solidFill>
                <a:latin typeface="微软雅黑" charset="0"/>
                <a:ea typeface="微软雅黑" charset="0"/>
                <a:cs typeface="微软雅黑" charset="0"/>
                <a:sym typeface="+mn-ea"/>
              </a:rPr>
              <a:t>准召为</a:t>
            </a:r>
            <a:r>
              <a:rPr lang="en-US" altLang="zh-CN" b="1">
                <a:solidFill>
                  <a:srgbClr val="C00000"/>
                </a:solidFill>
                <a:latin typeface="微软雅黑" charset="0"/>
                <a:ea typeface="微软雅黑" charset="0"/>
                <a:cs typeface="微软雅黑" charset="0"/>
                <a:sym typeface="+mn-ea"/>
              </a:rPr>
              <a:t>98.6%(+4</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1</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)、99.3%(+6</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7</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a:t>
            </a:r>
            <a:r>
              <a:rPr lang="zh-CN" altLang="en-US">
                <a:solidFill>
                  <a:schemeClr val="tx1"/>
                </a:solidFill>
                <a:latin typeface="微软雅黑" charset="0"/>
                <a:ea typeface="微软雅黑" charset="0"/>
                <a:cs typeface="微软雅黑" charset="0"/>
                <a:sym typeface="+mn-ea"/>
              </a:rPr>
              <a:t>。</a:t>
            </a:r>
            <a:r>
              <a:rPr lang="en-US" altLang="zh-CN">
                <a:solidFill>
                  <a:schemeClr val="tx1"/>
                </a:solidFill>
                <a:latin typeface="微软雅黑" charset="0"/>
                <a:ea typeface="微软雅黑" charset="0"/>
                <a:cs typeface="微软雅黑" charset="0"/>
              </a:rPr>
              <a:t> </a:t>
            </a:r>
            <a:endParaRPr lang="en-US" altLang="zh-CN">
              <a:solidFill>
                <a:schemeClr val="tx1"/>
              </a:solidFill>
              <a:latin typeface="微软雅黑" charset="0"/>
              <a:ea typeface="微软雅黑" charset="0"/>
              <a:cs typeface="微软雅黑" charset="0"/>
              <a:sym typeface="+mn-ea"/>
            </a:endParaRPr>
          </a:p>
        </p:txBody>
      </p:sp>
      <p:sp>
        <p:nvSpPr>
          <p:cNvPr id="19" name="文本框 18"/>
          <p:cNvSpPr txBox="1"/>
          <p:nvPr>
            <p:custDataLst>
              <p:tags r:id="rId8"/>
            </p:custDataLst>
          </p:nvPr>
        </p:nvSpPr>
        <p:spPr>
          <a:xfrm>
            <a:off x="307975" y="1302385"/>
            <a:ext cx="3375025" cy="368300"/>
          </a:xfrm>
          <a:prstGeom prst="rect">
            <a:avLst/>
          </a:prstGeom>
        </p:spPr>
        <p:txBody>
          <a:bodyPr wrap="square">
            <a:spAutoFit/>
          </a:bodyPr>
          <a:p>
            <a:pPr>
              <a:spcAft>
                <a:spcPct val="60000"/>
              </a:spcAft>
            </a:pPr>
            <a:r>
              <a:rPr lang="zh-CN" altLang="en-US">
                <a:solidFill>
                  <a:schemeClr val="tx1">
                    <a:lumMod val="50000"/>
                    <a:lumOff val="50000"/>
                  </a:schemeClr>
                </a:solidFill>
                <a:latin typeface="Calibri" charset="0"/>
                <a:ea typeface="Calibri" charset="0"/>
              </a:rPr>
              <a:t>①</a:t>
            </a:r>
            <a:r>
              <a:rPr lang="en-US" altLang="zh-CN">
                <a:solidFill>
                  <a:schemeClr val="tx1">
                    <a:lumMod val="50000"/>
                    <a:lumOff val="50000"/>
                  </a:schemeClr>
                </a:solidFill>
                <a:latin typeface="Calibri" charset="0"/>
                <a:ea typeface="Calibri" charset="0"/>
              </a:rPr>
              <a:t> </a:t>
            </a:r>
            <a:r>
              <a:rPr lang="zh-CN" altLang="en-US" i="1">
                <a:solidFill>
                  <a:schemeClr val="tx1">
                    <a:lumMod val="50000"/>
                    <a:lumOff val="50000"/>
                  </a:schemeClr>
                </a:solidFill>
                <a:latin typeface="微软雅黑" charset="0"/>
                <a:ea typeface="微软雅黑" charset="0"/>
                <a:sym typeface="+mn-ea"/>
              </a:rPr>
              <a:t>信安</a:t>
            </a:r>
            <a:r>
              <a:rPr lang="en-US" altLang="zh-CN" i="1">
                <a:solidFill>
                  <a:schemeClr val="tx1">
                    <a:lumMod val="50000"/>
                    <a:lumOff val="50000"/>
                  </a:schemeClr>
                </a:solidFill>
                <a:latin typeface="微软雅黑" charset="0"/>
                <a:ea typeface="微软雅黑" charset="0"/>
                <a:sym typeface="+mn-ea"/>
              </a:rPr>
              <a:t>D+</a:t>
            </a:r>
            <a:r>
              <a:rPr lang="zh-CN" altLang="en-US" i="1">
                <a:solidFill>
                  <a:schemeClr val="tx1">
                    <a:lumMod val="50000"/>
                    <a:lumOff val="50000"/>
                  </a:schemeClr>
                </a:solidFill>
                <a:latin typeface="微软雅黑" charset="0"/>
                <a:ea typeface="微软雅黑" charset="0"/>
                <a:sym typeface="+mn-ea"/>
              </a:rPr>
              <a:t>长截图</a:t>
            </a:r>
            <a:r>
              <a:rPr lang="en-US" altLang="zh-CN" i="1">
                <a:solidFill>
                  <a:schemeClr val="tx1">
                    <a:lumMod val="50000"/>
                    <a:lumOff val="50000"/>
                  </a:schemeClr>
                </a:solidFill>
                <a:latin typeface="微软雅黑" charset="0"/>
                <a:ea typeface="微软雅黑" charset="0"/>
                <a:sym typeface="+mn-ea"/>
              </a:rPr>
              <a:t>sku</a:t>
            </a:r>
            <a:r>
              <a:rPr lang="zh-CN" altLang="en-US" i="1">
                <a:solidFill>
                  <a:schemeClr val="tx1">
                    <a:lumMod val="50000"/>
                    <a:lumOff val="50000"/>
                  </a:schemeClr>
                </a:solidFill>
                <a:latin typeface="微软雅黑" charset="0"/>
                <a:ea typeface="微软雅黑" charset="0"/>
                <a:sym typeface="+mn-ea"/>
              </a:rPr>
              <a:t>检测</a:t>
            </a:r>
            <a:endParaRPr lang="zh-CN" altLang="en-US" i="1">
              <a:solidFill>
                <a:schemeClr val="tx1">
                  <a:lumMod val="50000"/>
                  <a:lumOff val="50000"/>
                </a:schemeClr>
              </a:solidFill>
              <a:latin typeface="微软雅黑" charset="0"/>
              <a:ea typeface="微软雅黑" charset="0"/>
              <a:sym typeface="+mn-ea"/>
            </a:endParaRPr>
          </a:p>
        </p:txBody>
      </p:sp>
      <p:sp>
        <p:nvSpPr>
          <p:cNvPr id="25" name="文本框 24"/>
          <p:cNvSpPr txBox="1"/>
          <p:nvPr>
            <p:custDataLst>
              <p:tags r:id="rId9"/>
            </p:custDataLst>
          </p:nvPr>
        </p:nvSpPr>
        <p:spPr>
          <a:xfrm>
            <a:off x="339090" y="2893060"/>
            <a:ext cx="3958590" cy="368300"/>
          </a:xfrm>
          <a:prstGeom prst="rect">
            <a:avLst/>
          </a:prstGeom>
        </p:spPr>
        <p:txBody>
          <a:bodyPr wrap="square">
            <a:spAutoFit/>
          </a:bodyPr>
          <a:p>
            <a:pPr>
              <a:spcAft>
                <a:spcPct val="60000"/>
              </a:spcAft>
            </a:pPr>
            <a:r>
              <a:rPr lang="zh-CN" altLang="en-US">
                <a:solidFill>
                  <a:schemeClr val="tx1">
                    <a:lumMod val="50000"/>
                    <a:lumOff val="50000"/>
                  </a:schemeClr>
                </a:solidFill>
                <a:latin typeface="Calibri" charset="0"/>
                <a:ea typeface="Calibri" charset="0"/>
              </a:rPr>
              <a:t>②</a:t>
            </a:r>
            <a:r>
              <a:rPr lang="en-US" altLang="zh-CN">
                <a:solidFill>
                  <a:schemeClr val="tx1">
                    <a:lumMod val="50000"/>
                    <a:lumOff val="50000"/>
                  </a:schemeClr>
                </a:solidFill>
                <a:latin typeface="Calibri" charset="0"/>
                <a:ea typeface="Calibri" charset="0"/>
              </a:rPr>
              <a:t> </a:t>
            </a:r>
            <a:r>
              <a:rPr lang="zh-CN" altLang="en-US" i="1">
                <a:solidFill>
                  <a:schemeClr val="tx1">
                    <a:lumMod val="50000"/>
                    <a:lumOff val="50000"/>
                  </a:schemeClr>
                </a:solidFill>
                <a:latin typeface="微软雅黑" charset="0"/>
                <a:ea typeface="微软雅黑" charset="0"/>
                <a:sym typeface="+mn-ea"/>
              </a:rPr>
              <a:t>信安</a:t>
            </a:r>
            <a:r>
              <a:rPr lang="en-US" altLang="zh-CN" i="1">
                <a:solidFill>
                  <a:schemeClr val="tx1">
                    <a:lumMod val="50000"/>
                    <a:lumOff val="50000"/>
                  </a:schemeClr>
                </a:solidFill>
                <a:latin typeface="微软雅黑" charset="0"/>
                <a:ea typeface="微软雅黑" charset="0"/>
                <a:sym typeface="+mn-ea"/>
              </a:rPr>
              <a:t>T+</a:t>
            </a:r>
            <a:r>
              <a:rPr lang="zh-CN" altLang="en-US" i="1">
                <a:solidFill>
                  <a:schemeClr val="tx1">
                    <a:lumMod val="50000"/>
                    <a:lumOff val="50000"/>
                  </a:schemeClr>
                </a:solidFill>
                <a:latin typeface="微软雅黑" charset="0"/>
                <a:ea typeface="微软雅黑" charset="0"/>
                <a:sym typeface="+mn-ea"/>
              </a:rPr>
              <a:t>视频</a:t>
            </a:r>
            <a:r>
              <a:rPr lang="en-US" altLang="zh-CN" i="1">
                <a:solidFill>
                  <a:schemeClr val="tx1">
                    <a:lumMod val="50000"/>
                    <a:lumOff val="50000"/>
                  </a:schemeClr>
                </a:solidFill>
                <a:latin typeface="微软雅黑" charset="0"/>
                <a:ea typeface="微软雅黑" charset="0"/>
                <a:sym typeface="+mn-ea"/>
              </a:rPr>
              <a:t>shop</a:t>
            </a:r>
            <a:r>
              <a:rPr lang="zh-CN" altLang="en-US" i="1">
                <a:solidFill>
                  <a:schemeClr val="tx1">
                    <a:lumMod val="50000"/>
                    <a:lumOff val="50000"/>
                  </a:schemeClr>
                </a:solidFill>
                <a:latin typeface="微软雅黑" charset="0"/>
                <a:ea typeface="微软雅黑" charset="0"/>
                <a:sym typeface="+mn-ea"/>
              </a:rPr>
              <a:t>、</a:t>
            </a:r>
            <a:r>
              <a:rPr lang="en-US" altLang="zh-CN" i="1">
                <a:solidFill>
                  <a:schemeClr val="tx1">
                    <a:lumMod val="50000"/>
                    <a:lumOff val="50000"/>
                  </a:schemeClr>
                </a:solidFill>
                <a:latin typeface="微软雅黑" charset="0"/>
                <a:ea typeface="微软雅黑" charset="0"/>
                <a:sym typeface="+mn-ea"/>
              </a:rPr>
              <a:t>sku</a:t>
            </a:r>
            <a:r>
              <a:rPr lang="zh-CN" altLang="en-US" i="1">
                <a:solidFill>
                  <a:schemeClr val="tx1">
                    <a:lumMod val="50000"/>
                    <a:lumOff val="50000"/>
                  </a:schemeClr>
                </a:solidFill>
                <a:latin typeface="微软雅黑" charset="0"/>
                <a:ea typeface="微软雅黑" charset="0"/>
                <a:sym typeface="+mn-ea"/>
              </a:rPr>
              <a:t>、</a:t>
            </a:r>
            <a:r>
              <a:rPr lang="en-US" altLang="zh-CN" i="1">
                <a:solidFill>
                  <a:schemeClr val="tx1">
                    <a:lumMod val="50000"/>
                    <a:lumOff val="50000"/>
                  </a:schemeClr>
                </a:solidFill>
                <a:latin typeface="微软雅黑" charset="0"/>
                <a:ea typeface="微软雅黑" charset="0"/>
                <a:sym typeface="+mn-ea"/>
              </a:rPr>
              <a:t>sort</a:t>
            </a:r>
            <a:r>
              <a:rPr lang="zh-CN" altLang="en-US" i="1">
                <a:solidFill>
                  <a:schemeClr val="tx1">
                    <a:lumMod val="50000"/>
                    <a:lumOff val="50000"/>
                  </a:schemeClr>
                </a:solidFill>
                <a:latin typeface="微软雅黑" charset="0"/>
                <a:ea typeface="微软雅黑" charset="0"/>
                <a:sym typeface="+mn-ea"/>
              </a:rPr>
              <a:t>检测</a:t>
            </a:r>
            <a:endParaRPr lang="zh-CN" altLang="en-US" i="1">
              <a:solidFill>
                <a:schemeClr val="tx1">
                  <a:lumMod val="50000"/>
                  <a:lumOff val="50000"/>
                </a:schemeClr>
              </a:solidFill>
              <a:latin typeface="微软雅黑" charset="0"/>
              <a:ea typeface="微软雅黑" charset="0"/>
              <a:sym typeface="+mn-ea"/>
            </a:endParaRPr>
          </a:p>
        </p:txBody>
      </p:sp>
      <p:sp>
        <p:nvSpPr>
          <p:cNvPr id="29" name="圆角矩形 28"/>
          <p:cNvSpPr/>
          <p:nvPr>
            <p:custDataLst>
              <p:tags r:id="rId10"/>
            </p:custDataLst>
          </p:nvPr>
        </p:nvSpPr>
        <p:spPr>
          <a:xfrm>
            <a:off x="307975" y="3120390"/>
            <a:ext cx="5909310" cy="1334135"/>
          </a:xfrm>
          <a:prstGeom prst="roundRect">
            <a:avLst>
              <a:gd name="adj" fmla="val 320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cs typeface="微软雅黑" charset="0"/>
                <a:sym typeface="+mn-ea"/>
              </a:rPr>
              <a:t>收集真实用户录屏视频。抽取</a:t>
            </a:r>
            <a:r>
              <a:rPr lang="en-US" altLang="zh-CN">
                <a:solidFill>
                  <a:schemeClr val="tx1"/>
                </a:solidFill>
                <a:latin typeface="微软雅黑" charset="0"/>
                <a:ea typeface="微软雅黑" charset="0"/>
                <a:cs typeface="微软雅黑" charset="0"/>
                <a:sym typeface="+mn-ea"/>
              </a:rPr>
              <a:t>45</a:t>
            </a:r>
            <a:r>
              <a:rPr lang="zh-CN" altLang="en-US">
                <a:solidFill>
                  <a:schemeClr val="tx1"/>
                </a:solidFill>
                <a:latin typeface="微软雅黑" charset="0"/>
                <a:ea typeface="微软雅黑" charset="0"/>
                <a:cs typeface="微软雅黑" charset="0"/>
                <a:sym typeface="+mn-ea"/>
              </a:rPr>
              <a:t>00+帧构建数据集，并用自研</a:t>
            </a:r>
            <a:r>
              <a:rPr lang="en-US" altLang="zh-CN">
                <a:solidFill>
                  <a:schemeClr val="tx1"/>
                </a:solidFill>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MT-skuYOLO</a:t>
            </a:r>
            <a:r>
              <a:rPr lang="en-US" altLang="zh-CN" b="1">
                <a:solidFill>
                  <a:srgbClr val="C00000"/>
                </a:solidFill>
                <a:latin typeface="微软雅黑" charset="0"/>
                <a:ea typeface="微软雅黑" charset="0"/>
                <a:cs typeface="微软雅黑" charset="0"/>
                <a:sym typeface="+mn-ea"/>
              </a:rPr>
              <a:t> </a:t>
            </a:r>
            <a:r>
              <a:rPr lang="zh-CN" altLang="en-US">
                <a:solidFill>
                  <a:schemeClr val="tx1"/>
                </a:solidFill>
                <a:latin typeface="微软雅黑" charset="0"/>
                <a:ea typeface="微软雅黑" charset="0"/>
                <a:cs typeface="微软雅黑" charset="0"/>
                <a:sym typeface="+mn-ea"/>
              </a:rPr>
              <a:t>模型进行训练迭代。</a:t>
            </a:r>
            <a:endParaRPr lang="zh-CN" altLang="en-US">
              <a:solidFill>
                <a:schemeClr val="tx1"/>
              </a:solidFill>
              <a:latin typeface="微软雅黑" charset="0"/>
              <a:ea typeface="微软雅黑" charset="0"/>
              <a:cs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结果：</a:t>
            </a:r>
            <a:r>
              <a:rPr lang="zh-CN" altLang="en-US">
                <a:solidFill>
                  <a:schemeClr val="tx1"/>
                </a:solidFill>
                <a:latin typeface="微软雅黑" charset="0"/>
                <a:ea typeface="微软雅黑" charset="0"/>
                <a:cs typeface="微软雅黑" charset="0"/>
                <a:sym typeface="+mn-ea"/>
              </a:rPr>
              <a:t>业务测试集上准</a:t>
            </a:r>
            <a:r>
              <a:rPr lang="zh-CN" altLang="en-US">
                <a:solidFill>
                  <a:schemeClr val="tx1"/>
                </a:solidFill>
                <a:latin typeface="微软雅黑" charset="0"/>
                <a:ea typeface="微软雅黑" charset="0"/>
                <a:cs typeface="微软雅黑" charset="0"/>
                <a:sym typeface="+mn-ea"/>
              </a:rPr>
              <a:t>召为</a:t>
            </a:r>
            <a:r>
              <a:rPr lang="zh-CN" altLang="en-US" b="1">
                <a:solidFill>
                  <a:srgbClr val="C00000"/>
                </a:solidFill>
                <a:latin typeface="微软雅黑" charset="0"/>
                <a:ea typeface="微软雅黑" charset="0"/>
                <a:cs typeface="微软雅黑" charset="0"/>
                <a:sym typeface="+mn-ea"/>
              </a:rPr>
              <a:t>9</a:t>
            </a:r>
            <a:r>
              <a:rPr lang="en-US" altLang="zh-CN" b="1">
                <a:solidFill>
                  <a:srgbClr val="C00000"/>
                </a:solidFill>
                <a:latin typeface="微软雅黑" charset="0"/>
                <a:ea typeface="微软雅黑" charset="0"/>
                <a:cs typeface="微软雅黑" charset="0"/>
                <a:sym typeface="+mn-ea"/>
              </a:rPr>
              <a:t>9.2%</a:t>
            </a:r>
            <a:r>
              <a:rPr lang="zh-CN" altLang="en-US" b="1">
                <a:solidFill>
                  <a:srgbClr val="C00000"/>
                </a:solidFill>
                <a:latin typeface="微软雅黑" charset="0"/>
                <a:ea typeface="微软雅黑" charset="0"/>
                <a:cs typeface="微软雅黑" charset="0"/>
                <a:sym typeface="+mn-ea"/>
              </a:rPr>
              <a:t>、99</a:t>
            </a:r>
            <a:r>
              <a:rPr lang="en-US" altLang="zh-CN" b="1">
                <a:solidFill>
                  <a:srgbClr val="C00000"/>
                </a:solidFill>
                <a:latin typeface="微软雅黑" charset="0"/>
                <a:ea typeface="微软雅黑" charset="0"/>
                <a:cs typeface="微软雅黑" charset="0"/>
                <a:sym typeface="+mn-ea"/>
              </a:rPr>
              <a:t>.7%</a:t>
            </a:r>
            <a:r>
              <a:rPr lang="zh-CN" altLang="en-US">
                <a:solidFill>
                  <a:schemeClr val="tx1"/>
                </a:solidFill>
                <a:latin typeface="微软雅黑" charset="0"/>
                <a:ea typeface="微软雅黑" charset="0"/>
                <a:cs typeface="微软雅黑" charset="0"/>
                <a:sym typeface="+mn-ea"/>
              </a:rPr>
              <a:t>。</a:t>
            </a:r>
            <a:r>
              <a:rPr lang="en-US" altLang="zh-CN">
                <a:solidFill>
                  <a:schemeClr val="tx1"/>
                </a:solidFill>
                <a:latin typeface="微软雅黑" charset="0"/>
                <a:ea typeface="微软雅黑" charset="0"/>
                <a:cs typeface="微软雅黑" charset="0"/>
              </a:rPr>
              <a:t> </a:t>
            </a:r>
            <a:endParaRPr lang="en-US" altLang="zh-CN">
              <a:solidFill>
                <a:schemeClr val="tx1"/>
              </a:solidFill>
              <a:latin typeface="微软雅黑" charset="0"/>
              <a:ea typeface="微软雅黑" charset="0"/>
              <a:cs typeface="微软雅黑" charset="0"/>
              <a:sym typeface="+mn-ea"/>
            </a:endParaRPr>
          </a:p>
        </p:txBody>
      </p:sp>
      <p:sp>
        <p:nvSpPr>
          <p:cNvPr id="30" name="文本框 29"/>
          <p:cNvSpPr txBox="1"/>
          <p:nvPr>
            <p:custDataLst>
              <p:tags r:id="rId11"/>
            </p:custDataLst>
          </p:nvPr>
        </p:nvSpPr>
        <p:spPr>
          <a:xfrm>
            <a:off x="339090" y="4627880"/>
            <a:ext cx="3502660" cy="368300"/>
          </a:xfrm>
          <a:prstGeom prst="rect">
            <a:avLst/>
          </a:prstGeom>
        </p:spPr>
        <p:txBody>
          <a:bodyPr wrap="square">
            <a:spAutoFit/>
          </a:bodyPr>
          <a:p>
            <a:pPr>
              <a:spcAft>
                <a:spcPct val="60000"/>
              </a:spcAft>
            </a:pPr>
            <a:r>
              <a:rPr lang="zh-CN" altLang="en-US">
                <a:solidFill>
                  <a:schemeClr val="tx1">
                    <a:lumMod val="50000"/>
                    <a:lumOff val="50000"/>
                  </a:schemeClr>
                </a:solidFill>
                <a:latin typeface="Calibri" charset="0"/>
                <a:ea typeface="Calibri" charset="0"/>
              </a:rPr>
              <a:t>③</a:t>
            </a:r>
            <a:r>
              <a:rPr lang="en-US" altLang="zh-CN">
                <a:solidFill>
                  <a:schemeClr val="tx1">
                    <a:lumMod val="50000"/>
                    <a:lumOff val="50000"/>
                  </a:schemeClr>
                </a:solidFill>
                <a:latin typeface="Calibri" charset="0"/>
                <a:ea typeface="Calibri" charset="0"/>
              </a:rPr>
              <a:t> </a:t>
            </a:r>
            <a:r>
              <a:rPr lang="zh-CN" altLang="en-US" i="1">
                <a:solidFill>
                  <a:schemeClr val="tx1">
                    <a:lumMod val="50000"/>
                    <a:lumOff val="50000"/>
                  </a:schemeClr>
                </a:solidFill>
                <a:latin typeface="微软雅黑" charset="0"/>
                <a:ea typeface="微软雅黑" charset="0"/>
                <a:sym typeface="+mn-ea"/>
              </a:rPr>
              <a:t>骑行卡</a:t>
            </a:r>
            <a:r>
              <a:rPr lang="en-US" altLang="zh-CN" i="1">
                <a:solidFill>
                  <a:schemeClr val="tx1">
                    <a:lumMod val="50000"/>
                    <a:lumOff val="50000"/>
                  </a:schemeClr>
                </a:solidFill>
                <a:latin typeface="微软雅黑" charset="0"/>
                <a:ea typeface="微软雅黑" charset="0"/>
                <a:sym typeface="+mn-ea"/>
              </a:rPr>
              <a:t>sku</a:t>
            </a:r>
            <a:r>
              <a:rPr lang="zh-CN" altLang="en-US" i="1">
                <a:solidFill>
                  <a:schemeClr val="tx1">
                    <a:lumMod val="50000"/>
                    <a:lumOff val="50000"/>
                  </a:schemeClr>
                </a:solidFill>
                <a:latin typeface="微软雅黑" charset="0"/>
                <a:ea typeface="微软雅黑" charset="0"/>
                <a:sym typeface="+mn-ea"/>
              </a:rPr>
              <a:t>检测</a:t>
            </a:r>
            <a:endParaRPr lang="zh-CN" altLang="en-US" i="1">
              <a:solidFill>
                <a:schemeClr val="tx1">
                  <a:lumMod val="50000"/>
                  <a:lumOff val="50000"/>
                </a:schemeClr>
              </a:solidFill>
              <a:latin typeface="微软雅黑" charset="0"/>
              <a:ea typeface="微软雅黑" charset="0"/>
              <a:sym typeface="+mn-ea"/>
            </a:endParaRPr>
          </a:p>
        </p:txBody>
      </p:sp>
      <p:sp>
        <p:nvSpPr>
          <p:cNvPr id="31" name="圆角矩形 30"/>
          <p:cNvSpPr/>
          <p:nvPr>
            <p:custDataLst>
              <p:tags r:id="rId12"/>
            </p:custDataLst>
          </p:nvPr>
        </p:nvSpPr>
        <p:spPr>
          <a:xfrm>
            <a:off x="307975" y="4858385"/>
            <a:ext cx="5909310" cy="1806575"/>
          </a:xfrm>
          <a:prstGeom prst="roundRect">
            <a:avLst>
              <a:gd name="adj" fmla="val 320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cs typeface="微软雅黑" charset="0"/>
                <a:sym typeface="+mn-ea"/>
              </a:rPr>
              <a:t>检测模型替换为自研</a:t>
            </a:r>
            <a:r>
              <a:rPr lang="en-US" altLang="zh-CN">
                <a:solidFill>
                  <a:schemeClr val="tx1"/>
                </a:solidFill>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MT-skuYOLO </a:t>
            </a:r>
            <a:r>
              <a:rPr lang="zh-CN" altLang="en-US">
                <a:solidFill>
                  <a:schemeClr val="tx1"/>
                </a:solidFill>
                <a:latin typeface="微软雅黑" charset="0"/>
                <a:ea typeface="微软雅黑" charset="0"/>
                <a:cs typeface="微软雅黑" charset="0"/>
                <a:sym typeface="+mn-ea"/>
              </a:rPr>
              <a:t>模型，优化长截图裁切方案</a:t>
            </a:r>
            <a:r>
              <a:rPr lang="en-US" altLang="zh-CN" baseline="30000">
                <a:solidFill>
                  <a:schemeClr val="tx1"/>
                </a:solidFill>
                <a:latin typeface="微软雅黑" charset="0"/>
                <a:ea typeface="微软雅黑" charset="0"/>
                <a:cs typeface="微软雅黑" charset="0"/>
                <a:sym typeface="+mn-ea"/>
              </a:rPr>
              <a:t>[</a:t>
            </a:r>
            <a:r>
              <a:rPr lang="en-US" altLang="zh-CN" baseline="30000">
                <a:solidFill>
                  <a:schemeClr val="tx1"/>
                </a:solidFill>
                <a:latin typeface="微软雅黑" charset="0"/>
                <a:ea typeface="微软雅黑" charset="0"/>
                <a:cs typeface="微软雅黑" charset="0"/>
                <a:sym typeface="+mn-ea"/>
              </a:rPr>
              <a:t>1]</a:t>
            </a:r>
            <a:r>
              <a:rPr lang="zh-CN" altLang="en-US">
                <a:solidFill>
                  <a:schemeClr val="tx1"/>
                </a:solidFill>
                <a:latin typeface="微软雅黑" charset="0"/>
                <a:ea typeface="微软雅黑" charset="0"/>
                <a:cs typeface="微软雅黑" charset="0"/>
                <a:sym typeface="+mn-ea"/>
              </a:rPr>
              <a:t>。</a:t>
            </a:r>
            <a:endParaRPr lang="zh-CN" altLang="en-US">
              <a:solidFill>
                <a:schemeClr val="tx1"/>
              </a:solidFill>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rPr>
              <a:t>结果：</a:t>
            </a:r>
            <a:r>
              <a:rPr lang="zh-CN" altLang="en-US">
                <a:solidFill>
                  <a:schemeClr val="tx1"/>
                </a:solidFill>
                <a:latin typeface="微软雅黑" charset="0"/>
                <a:ea typeface="微软雅黑" charset="0"/>
                <a:cs typeface="微软雅黑" charset="0"/>
                <a:sym typeface="+mn-ea"/>
              </a:rPr>
              <a:t>测试</a:t>
            </a:r>
            <a:r>
              <a:rPr lang="zh-CN" altLang="en-US">
                <a:solidFill>
                  <a:schemeClr val="tx1"/>
                </a:solidFill>
                <a:latin typeface="微软雅黑" charset="0"/>
                <a:ea typeface="微软雅黑" charset="0"/>
                <a:cs typeface="微软雅黑" charset="0"/>
                <a:sym typeface="+mn-ea"/>
              </a:rPr>
              <a:t>准召</a:t>
            </a:r>
            <a:r>
              <a:rPr lang="zh-CN" altLang="en-US">
                <a:solidFill>
                  <a:schemeClr val="tx1"/>
                </a:solidFill>
                <a:latin typeface="微软雅黑" charset="0"/>
                <a:ea typeface="微软雅黑" charset="0"/>
                <a:cs typeface="微软雅黑" charset="0"/>
                <a:sym typeface="+mn-ea"/>
              </a:rPr>
              <a:t>为</a:t>
            </a:r>
            <a:r>
              <a:rPr lang="en-US" altLang="zh-CN" b="1">
                <a:solidFill>
                  <a:srgbClr val="C00000"/>
                </a:solidFill>
                <a:latin typeface="微软雅黑" charset="0"/>
                <a:ea typeface="微软雅黑" charset="0"/>
                <a:cs typeface="微软雅黑" charset="0"/>
                <a:sym typeface="+mn-ea"/>
              </a:rPr>
              <a:t>98.1%</a:t>
            </a:r>
            <a:r>
              <a:rPr lang="en-US" altLang="zh-CN"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+5.66%</a:t>
            </a:r>
            <a:r>
              <a:rPr lang="en-US" altLang="zh-CN" b="1">
                <a:solidFill>
                  <a:srgbClr val="C00000"/>
                </a:solidFill>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99.6%</a:t>
            </a:r>
            <a:r>
              <a:rPr lang="en-US" altLang="zh-CN"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+5.41%</a:t>
            </a:r>
            <a:r>
              <a:rPr lang="en-US" altLang="zh-CN" b="1">
                <a:solidFill>
                  <a:srgbClr val="C00000"/>
                </a:solidFill>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a:t>
            </a:r>
            <a:r>
              <a:rPr lang="zh-CN" altLang="en-US">
                <a:solidFill>
                  <a:schemeClr val="tx1"/>
                </a:solidFill>
                <a:latin typeface="微软雅黑" charset="0"/>
                <a:ea typeface="微软雅黑" charset="0"/>
                <a:cs typeface="微软雅黑" charset="0"/>
                <a:sym typeface="+mn-ea"/>
              </a:rPr>
              <a:t>每周节省约</a:t>
            </a:r>
            <a:r>
              <a:rPr lang="en-US" altLang="zh-CN" b="1">
                <a:solidFill>
                  <a:srgbClr val="C00000"/>
                </a:solidFill>
                <a:latin typeface="微软雅黑" charset="0"/>
                <a:ea typeface="微软雅黑" charset="0"/>
                <a:cs typeface="微软雅黑" charset="0"/>
                <a:sym typeface="+mn-ea"/>
              </a:rPr>
              <a:t>112.5pd</a:t>
            </a:r>
            <a:r>
              <a:rPr lang="zh-CN" altLang="en-US">
                <a:solidFill>
                  <a:schemeClr val="tx1"/>
                </a:solidFill>
                <a:latin typeface="微软雅黑" charset="0"/>
                <a:ea typeface="微软雅黑" charset="0"/>
                <a:cs typeface="微软雅黑" charset="0"/>
                <a:sym typeface="+mn-ea"/>
              </a:rPr>
              <a:t>工时，大幅提升人工效率。</a:t>
            </a:r>
            <a:endParaRPr lang="zh-CN" altLang="en-US">
              <a:solidFill>
                <a:schemeClr val="tx1"/>
              </a:solidFill>
              <a:latin typeface="微软雅黑" charset="0"/>
              <a:ea typeface="微软雅黑" charset="0"/>
              <a:cs typeface="微软雅黑" charset="0"/>
              <a:sym typeface="+mn-ea"/>
            </a:endParaRPr>
          </a:p>
        </p:txBody>
      </p:sp>
      <p:sp>
        <p:nvSpPr>
          <p:cNvPr id="33" name="文本框 32"/>
          <p:cNvSpPr txBox="1"/>
          <p:nvPr>
            <p:custDataLst>
              <p:tags r:id="rId13"/>
            </p:custDataLst>
          </p:nvPr>
        </p:nvSpPr>
        <p:spPr>
          <a:xfrm>
            <a:off x="6217285" y="1273810"/>
            <a:ext cx="3141345" cy="368300"/>
          </a:xfrm>
          <a:prstGeom prst="rect">
            <a:avLst/>
          </a:prstGeom>
        </p:spPr>
        <p:txBody>
          <a:bodyPr wrap="square">
            <a:spAutoFit/>
          </a:bodyPr>
          <a:p>
            <a:pPr>
              <a:spcAft>
                <a:spcPct val="60000"/>
              </a:spcAft>
            </a:pPr>
            <a:r>
              <a:rPr lang="zh-CN" altLang="en-US">
                <a:solidFill>
                  <a:schemeClr val="tx1">
                    <a:lumMod val="50000"/>
                    <a:lumOff val="50000"/>
                  </a:schemeClr>
                </a:solidFill>
                <a:latin typeface="Calibri" charset="0"/>
                <a:ea typeface="Calibri" charset="0"/>
              </a:rPr>
              <a:t>④</a:t>
            </a:r>
            <a:r>
              <a:rPr lang="en-US" altLang="zh-CN">
                <a:solidFill>
                  <a:schemeClr val="tx1">
                    <a:lumMod val="50000"/>
                    <a:lumOff val="50000"/>
                  </a:schemeClr>
                </a:solidFill>
                <a:latin typeface="Calibri" charset="0"/>
                <a:ea typeface="Calibri" charset="0"/>
              </a:rPr>
              <a:t> </a:t>
            </a:r>
            <a:r>
              <a:rPr lang="zh-CN" altLang="en-US" i="1">
                <a:solidFill>
                  <a:schemeClr val="tx1">
                    <a:lumMod val="50000"/>
                    <a:lumOff val="50000"/>
                  </a:schemeClr>
                </a:solidFill>
                <a:latin typeface="微软雅黑" charset="0"/>
                <a:ea typeface="微软雅黑" charset="0"/>
                <a:sym typeface="+mn-ea"/>
              </a:rPr>
              <a:t>小红书笔记卡片裁切</a:t>
            </a:r>
            <a:endParaRPr lang="zh-CN" altLang="en-US" i="1">
              <a:solidFill>
                <a:schemeClr val="tx1">
                  <a:lumMod val="50000"/>
                  <a:lumOff val="50000"/>
                </a:schemeClr>
              </a:solidFill>
              <a:latin typeface="微软雅黑" charset="0"/>
              <a:ea typeface="微软雅黑" charset="0"/>
              <a:sym typeface="+mn-ea"/>
            </a:endParaRPr>
          </a:p>
        </p:txBody>
      </p:sp>
      <p:pic>
        <p:nvPicPr>
          <p:cNvPr id="4" name="图片 3" descr="24501a8e-d781-4b0e-80f8-c12552e65419"/>
          <p:cNvPicPr/>
          <p:nvPr/>
        </p:nvPicPr>
        <p:blipFill>
          <a:blip r:embed="rId14"/>
          <a:srcRect l="1333" t="3807" r="1978" b="3807"/>
          <a:stretch>
            <a:fillRect/>
          </a:stretch>
        </p:blipFill>
        <p:spPr>
          <a:xfrm>
            <a:off x="6468745" y="4001135"/>
            <a:ext cx="1104265" cy="2439670"/>
          </a:xfrm>
          <a:prstGeom prst="rect">
            <a:avLst/>
          </a:prstGeom>
          <a:ln>
            <a:solidFill>
              <a:schemeClr val="tx1">
                <a:lumMod val="50000"/>
                <a:lumOff val="50000"/>
              </a:schemeClr>
            </a:solidFill>
          </a:ln>
        </p:spPr>
      </p:pic>
      <p:pic>
        <p:nvPicPr>
          <p:cNvPr id="6" name="图片 5" descr="45afa475-c148-4403-94ad-751fe4db16c0"/>
          <p:cNvPicPr/>
          <p:nvPr/>
        </p:nvPicPr>
        <p:blipFill>
          <a:blip r:embed="rId15"/>
          <a:srcRect l="3502" t="1657" r="2427" b="1011"/>
          <a:stretch>
            <a:fillRect/>
          </a:stretch>
        </p:blipFill>
        <p:spPr>
          <a:xfrm>
            <a:off x="8002270" y="4001135"/>
            <a:ext cx="1104265" cy="2440940"/>
          </a:xfrm>
          <a:prstGeom prst="rect">
            <a:avLst/>
          </a:prstGeom>
          <a:ln>
            <a:solidFill>
              <a:schemeClr val="tx1">
                <a:lumMod val="50000"/>
                <a:lumOff val="50000"/>
              </a:schemeClr>
            </a:solidFill>
          </a:ln>
        </p:spPr>
      </p:pic>
      <p:sp>
        <p:nvSpPr>
          <p:cNvPr id="8" name="矩形 7"/>
          <p:cNvSpPr/>
          <p:nvPr/>
        </p:nvSpPr>
        <p:spPr>
          <a:xfrm>
            <a:off x="6496050" y="3996055"/>
            <a:ext cx="1053465" cy="233045"/>
          </a:xfrm>
          <a:prstGeom prst="rect">
            <a:avLst/>
          </a:prstGeom>
          <a:noFill/>
          <a:ln w="9525">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custDataLst>
              <p:tags r:id="rId16"/>
            </p:custDataLst>
          </p:nvPr>
        </p:nvSpPr>
        <p:spPr>
          <a:xfrm>
            <a:off x="6496050" y="4273550"/>
            <a:ext cx="1053465" cy="421005"/>
          </a:xfrm>
          <a:prstGeom prst="rect">
            <a:avLst/>
          </a:prstGeom>
          <a:noFill/>
          <a:ln w="9525">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custDataLst>
              <p:tags r:id="rId17"/>
            </p:custDataLst>
          </p:nvPr>
        </p:nvSpPr>
        <p:spPr>
          <a:xfrm>
            <a:off x="6496050" y="4739005"/>
            <a:ext cx="1053465" cy="421005"/>
          </a:xfrm>
          <a:prstGeom prst="rect">
            <a:avLst/>
          </a:prstGeom>
          <a:noFill/>
          <a:ln w="9525">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custDataLst>
              <p:tags r:id="rId18"/>
            </p:custDataLst>
          </p:nvPr>
        </p:nvSpPr>
        <p:spPr>
          <a:xfrm>
            <a:off x="6496050" y="5203825"/>
            <a:ext cx="1053465" cy="421005"/>
          </a:xfrm>
          <a:prstGeom prst="rect">
            <a:avLst/>
          </a:prstGeom>
          <a:noFill/>
          <a:ln w="9525">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custDataLst>
              <p:tags r:id="rId19"/>
            </p:custDataLst>
          </p:nvPr>
        </p:nvSpPr>
        <p:spPr>
          <a:xfrm>
            <a:off x="6496050" y="5668645"/>
            <a:ext cx="1053465" cy="421005"/>
          </a:xfrm>
          <a:prstGeom prst="rect">
            <a:avLst/>
          </a:prstGeom>
          <a:noFill/>
          <a:ln w="9525">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custDataLst>
              <p:tags r:id="rId20"/>
            </p:custDataLst>
          </p:nvPr>
        </p:nvSpPr>
        <p:spPr>
          <a:xfrm>
            <a:off x="8020685" y="4001135"/>
            <a:ext cx="1053465" cy="386715"/>
          </a:xfrm>
          <a:prstGeom prst="rect">
            <a:avLst/>
          </a:prstGeom>
          <a:noFill/>
          <a:ln w="952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custDataLst>
              <p:tags r:id="rId21"/>
            </p:custDataLst>
          </p:nvPr>
        </p:nvSpPr>
        <p:spPr>
          <a:xfrm>
            <a:off x="8020685" y="4417695"/>
            <a:ext cx="1053465" cy="386715"/>
          </a:xfrm>
          <a:prstGeom prst="rect">
            <a:avLst/>
          </a:prstGeom>
          <a:noFill/>
          <a:ln w="952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custDataLst>
              <p:tags r:id="rId22"/>
            </p:custDataLst>
          </p:nvPr>
        </p:nvSpPr>
        <p:spPr>
          <a:xfrm>
            <a:off x="8020685" y="4834255"/>
            <a:ext cx="1053465" cy="386715"/>
          </a:xfrm>
          <a:prstGeom prst="rect">
            <a:avLst/>
          </a:prstGeom>
          <a:noFill/>
          <a:ln w="952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custDataLst>
              <p:tags r:id="rId23"/>
            </p:custDataLst>
          </p:nvPr>
        </p:nvSpPr>
        <p:spPr>
          <a:xfrm>
            <a:off x="8020685" y="5246370"/>
            <a:ext cx="1053465" cy="386715"/>
          </a:xfrm>
          <a:prstGeom prst="rect">
            <a:avLst/>
          </a:prstGeom>
          <a:noFill/>
          <a:ln w="952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矩形 22"/>
          <p:cNvSpPr/>
          <p:nvPr>
            <p:custDataLst>
              <p:tags r:id="rId24"/>
            </p:custDataLst>
          </p:nvPr>
        </p:nvSpPr>
        <p:spPr>
          <a:xfrm>
            <a:off x="8020685" y="5655945"/>
            <a:ext cx="1053465" cy="386715"/>
          </a:xfrm>
          <a:prstGeom prst="rect">
            <a:avLst/>
          </a:prstGeom>
          <a:noFill/>
          <a:ln w="952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custDataLst>
              <p:tags r:id="rId25"/>
            </p:custDataLst>
          </p:nvPr>
        </p:nvSpPr>
        <p:spPr>
          <a:xfrm>
            <a:off x="8020685" y="6065520"/>
            <a:ext cx="1053465" cy="386715"/>
          </a:xfrm>
          <a:prstGeom prst="rect">
            <a:avLst/>
          </a:prstGeom>
          <a:noFill/>
          <a:ln w="9525">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8" name="组合 137"/>
          <p:cNvGrpSpPr/>
          <p:nvPr/>
        </p:nvGrpSpPr>
        <p:grpSpPr>
          <a:xfrm rot="0">
            <a:off x="7654925" y="5094605"/>
            <a:ext cx="283845" cy="230505"/>
            <a:chOff x="10322" y="9160"/>
            <a:chExt cx="963" cy="673"/>
          </a:xfrm>
        </p:grpSpPr>
        <p:sp>
          <p:nvSpPr>
            <p:cNvPr id="139" name="右箭头 138"/>
            <p:cNvSpPr/>
            <p:nvPr>
              <p:custDataLst>
                <p:tags r:id="rId26"/>
              </p:custDataLst>
            </p:nvPr>
          </p:nvSpPr>
          <p:spPr>
            <a:xfrm>
              <a:off x="10759" y="9316"/>
              <a:ext cx="526" cy="369"/>
            </a:xfrm>
            <a:prstGeom prst="rightArrow">
              <a:avLst>
                <a:gd name="adj1" fmla="val 740"/>
                <a:gd name="adj2" fmla="val 54814"/>
              </a:avLst>
            </a:prstGeom>
            <a:solidFill>
              <a:schemeClr val="accent3">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0" name="任意多边形 139"/>
            <p:cNvSpPr/>
            <p:nvPr>
              <p:custDataLst>
                <p:tags r:id="rId27"/>
              </p:custDataLst>
            </p:nvPr>
          </p:nvSpPr>
          <p:spPr>
            <a:xfrm>
              <a:off x="10322" y="9160"/>
              <a:ext cx="798" cy="673"/>
            </a:xfrm>
            <a:custGeom>
              <a:avLst/>
              <a:gdLst/>
              <a:ahLst/>
              <a:cxnLst>
                <a:cxn ang="3">
                  <a:pos x="hc" y="t"/>
                </a:cxn>
                <a:cxn ang="cd2">
                  <a:pos x="l" y="vc"/>
                </a:cxn>
                <a:cxn ang="cd4">
                  <a:pos x="hc" y="b"/>
                </a:cxn>
                <a:cxn ang="0">
                  <a:pos x="r" y="vc"/>
                </a:cxn>
              </a:cxnLst>
              <a:rect l="l" t="t" r="r" b="b"/>
              <a:pathLst>
                <a:path w="3696" h="1456">
                  <a:moveTo>
                    <a:pt x="3696" y="499"/>
                  </a:moveTo>
                  <a:lnTo>
                    <a:pt x="3696" y="956"/>
                  </a:lnTo>
                  <a:cubicBezTo>
                    <a:pt x="3546" y="935"/>
                    <a:pt x="3088" y="914"/>
                    <a:pt x="2927" y="919"/>
                  </a:cubicBezTo>
                  <a:cubicBezTo>
                    <a:pt x="1801" y="906"/>
                    <a:pt x="445" y="1200"/>
                    <a:pt x="0" y="1456"/>
                  </a:cubicBezTo>
                  <a:lnTo>
                    <a:pt x="0" y="0"/>
                  </a:lnTo>
                  <a:cubicBezTo>
                    <a:pt x="499" y="293"/>
                    <a:pt x="1938" y="548"/>
                    <a:pt x="2926" y="537"/>
                  </a:cubicBezTo>
                  <a:cubicBezTo>
                    <a:pt x="3196" y="542"/>
                    <a:pt x="3617" y="511"/>
                    <a:pt x="3696" y="499"/>
                  </a:cubicBezTo>
                  <a:close/>
                </a:path>
              </a:pathLst>
            </a:custGeom>
            <a:gradFill>
              <a:gsLst>
                <a:gs pos="0">
                  <a:schemeClr val="accent3">
                    <a:lumMod val="75000"/>
                  </a:schemeClr>
                </a:gs>
                <a:gs pos="100000">
                  <a:schemeClr val="bg1"/>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6" name="矩形 25"/>
          <p:cNvSpPr/>
          <p:nvPr/>
        </p:nvSpPr>
        <p:spPr>
          <a:xfrm>
            <a:off x="6359525" y="3249930"/>
            <a:ext cx="2849245" cy="3350260"/>
          </a:xfrm>
          <a:prstGeom prst="rect">
            <a:avLst/>
          </a:prstGeom>
          <a:noFill/>
          <a:ln>
            <a:solidFill>
              <a:srgbClr val="C0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文本框 26"/>
          <p:cNvSpPr txBox="1"/>
          <p:nvPr/>
        </p:nvSpPr>
        <p:spPr>
          <a:xfrm>
            <a:off x="6359525" y="3258185"/>
            <a:ext cx="2849245" cy="276225"/>
          </a:xfrm>
          <a:prstGeom prst="rect">
            <a:avLst/>
          </a:prstGeom>
          <a:noFill/>
        </p:spPr>
        <p:txBody>
          <a:bodyPr wrap="square" rtlCol="0" anchor="t">
            <a:spAutoFit/>
          </a:bodyPr>
          <a:p>
            <a:pPr algn="ctr"/>
            <a:r>
              <a:rPr lang="en-US" altLang="zh-CN" sz="1200">
                <a:solidFill>
                  <a:schemeClr val="tx1">
                    <a:lumMod val="50000"/>
                    <a:lumOff val="50000"/>
                  </a:schemeClr>
                </a:solidFill>
                <a:latin typeface="微软雅黑" charset="0"/>
                <a:ea typeface="微软雅黑" charset="0"/>
                <a:cs typeface="微软雅黑" charset="0"/>
                <a:sym typeface="+mn-ea"/>
              </a:rPr>
              <a:t>[1]</a:t>
            </a:r>
            <a:r>
              <a:rPr lang="zh-CN" altLang="en-US" sz="1200">
                <a:solidFill>
                  <a:schemeClr val="tx1">
                    <a:lumMod val="50000"/>
                    <a:lumOff val="50000"/>
                  </a:schemeClr>
                </a:solidFill>
                <a:latin typeface="微软雅黑" charset="0"/>
                <a:ea typeface="微软雅黑" charset="0"/>
                <a:cs typeface="微软雅黑" charset="0"/>
                <a:sym typeface="+mn-ea"/>
              </a:rPr>
              <a:t>长截图</a:t>
            </a:r>
            <a:r>
              <a:rPr lang="zh-CN" altLang="en-US" sz="1200">
                <a:solidFill>
                  <a:schemeClr val="tx1">
                    <a:lumMod val="50000"/>
                    <a:lumOff val="50000"/>
                  </a:schemeClr>
                </a:solidFill>
                <a:latin typeface="微软雅黑" charset="0"/>
                <a:ea typeface="微软雅黑" charset="0"/>
                <a:cs typeface="微软雅黑" charset="0"/>
                <a:sym typeface="+mn-ea"/>
              </a:rPr>
              <a:t>自适应</a:t>
            </a:r>
            <a:r>
              <a:rPr lang="zh-CN" altLang="en-US" sz="1200">
                <a:solidFill>
                  <a:schemeClr val="tx1">
                    <a:lumMod val="50000"/>
                    <a:lumOff val="50000"/>
                  </a:schemeClr>
                </a:solidFill>
                <a:latin typeface="微软雅黑" charset="0"/>
                <a:ea typeface="微软雅黑" charset="0"/>
                <a:cs typeface="微软雅黑" charset="0"/>
                <a:sym typeface="+mn-ea"/>
              </a:rPr>
              <a:t>裁切</a:t>
            </a:r>
            <a:endParaRPr lang="zh-CN" altLang="en-US" sz="1200">
              <a:solidFill>
                <a:schemeClr val="tx1">
                  <a:lumMod val="50000"/>
                  <a:lumOff val="50000"/>
                </a:schemeClr>
              </a:solidFill>
              <a:latin typeface="微软雅黑" charset="0"/>
              <a:ea typeface="微软雅黑" charset="0"/>
              <a:cs typeface="微软雅黑" charset="0"/>
              <a:sym typeface="+mn-ea"/>
            </a:endParaRPr>
          </a:p>
        </p:txBody>
      </p:sp>
      <p:sp>
        <p:nvSpPr>
          <p:cNvPr id="50" name="矩形 49"/>
          <p:cNvSpPr/>
          <p:nvPr>
            <p:custDataLst>
              <p:tags r:id="rId28"/>
            </p:custDataLst>
          </p:nvPr>
        </p:nvSpPr>
        <p:spPr>
          <a:xfrm>
            <a:off x="9309735" y="3249930"/>
            <a:ext cx="2561590" cy="3350895"/>
          </a:xfrm>
          <a:prstGeom prst="rect">
            <a:avLst/>
          </a:prstGeom>
          <a:noFill/>
          <a:ln>
            <a:solidFill>
              <a:srgbClr val="C0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文本框 50"/>
          <p:cNvSpPr txBox="1"/>
          <p:nvPr>
            <p:custDataLst>
              <p:tags r:id="rId29"/>
            </p:custDataLst>
          </p:nvPr>
        </p:nvSpPr>
        <p:spPr>
          <a:xfrm>
            <a:off x="9309735" y="3258185"/>
            <a:ext cx="2849245" cy="276225"/>
          </a:xfrm>
          <a:prstGeom prst="rect">
            <a:avLst/>
          </a:prstGeom>
          <a:noFill/>
        </p:spPr>
        <p:txBody>
          <a:bodyPr wrap="square" rtlCol="0" anchor="t">
            <a:spAutoFit/>
          </a:bodyPr>
          <a:p>
            <a:pPr algn="ctr"/>
            <a:r>
              <a:rPr lang="en-US" altLang="zh-CN" sz="1200">
                <a:solidFill>
                  <a:schemeClr val="tx1">
                    <a:lumMod val="50000"/>
                    <a:lumOff val="50000"/>
                  </a:schemeClr>
                </a:solidFill>
                <a:latin typeface="微软雅黑" charset="0"/>
                <a:ea typeface="微软雅黑" charset="0"/>
                <a:cs typeface="微软雅黑" charset="0"/>
                <a:sym typeface="+mn-ea"/>
              </a:rPr>
              <a:t>[2]</a:t>
            </a:r>
            <a:r>
              <a:rPr lang="zh-CN" altLang="en-US" sz="1200">
                <a:solidFill>
                  <a:schemeClr val="tx1">
                    <a:lumMod val="50000"/>
                    <a:lumOff val="50000"/>
                  </a:schemeClr>
                </a:solidFill>
                <a:latin typeface="微软雅黑" charset="0"/>
                <a:ea typeface="微软雅黑" charset="0"/>
                <a:cs typeface="微软雅黑" charset="0"/>
                <a:sym typeface="+mn-ea"/>
              </a:rPr>
              <a:t>小红书笔记卡片</a:t>
            </a:r>
            <a:r>
              <a:rPr lang="zh-CN" altLang="en-US" sz="1200">
                <a:solidFill>
                  <a:schemeClr val="tx1">
                    <a:lumMod val="50000"/>
                    <a:lumOff val="50000"/>
                  </a:schemeClr>
                </a:solidFill>
                <a:latin typeface="微软雅黑" charset="0"/>
                <a:ea typeface="微软雅黑" charset="0"/>
                <a:cs typeface="微软雅黑" charset="0"/>
                <a:sym typeface="+mn-ea"/>
              </a:rPr>
              <a:t>裁切</a:t>
            </a:r>
            <a:endParaRPr lang="zh-CN" altLang="en-US" sz="1200">
              <a:solidFill>
                <a:schemeClr val="tx1">
                  <a:lumMod val="50000"/>
                  <a:lumOff val="50000"/>
                </a:schemeClr>
              </a:solidFill>
              <a:latin typeface="微软雅黑" charset="0"/>
              <a:ea typeface="微软雅黑" charset="0"/>
              <a:cs typeface="微软雅黑" charset="0"/>
              <a:sym typeface="+mn-ea"/>
            </a:endParaRPr>
          </a:p>
        </p:txBody>
      </p:sp>
      <p:grpSp>
        <p:nvGrpSpPr>
          <p:cNvPr id="2" name="组合 1"/>
          <p:cNvGrpSpPr/>
          <p:nvPr/>
        </p:nvGrpSpPr>
        <p:grpSpPr>
          <a:xfrm>
            <a:off x="9425940" y="3964940"/>
            <a:ext cx="2388870" cy="2490470"/>
            <a:chOff x="14844" y="6244"/>
            <a:chExt cx="3762" cy="3922"/>
          </a:xfrm>
        </p:grpSpPr>
        <p:pic>
          <p:nvPicPr>
            <p:cNvPr id="52" name="图片 51" descr="8b08eaae-d948-45db-a92a-80911a64cb51"/>
            <p:cNvPicPr>
              <a:picLocks noChangeAspect="1"/>
            </p:cNvPicPr>
            <p:nvPr/>
          </p:nvPicPr>
          <p:blipFill>
            <a:blip r:embed="rId30"/>
            <a:stretch>
              <a:fillRect/>
            </a:stretch>
          </p:blipFill>
          <p:spPr>
            <a:xfrm>
              <a:off x="14844" y="6270"/>
              <a:ext cx="1364" cy="3881"/>
            </a:xfrm>
            <a:prstGeom prst="rect">
              <a:avLst/>
            </a:prstGeom>
            <a:ln>
              <a:solidFill>
                <a:schemeClr val="tx1">
                  <a:lumMod val="50000"/>
                  <a:lumOff val="50000"/>
                </a:schemeClr>
              </a:solidFill>
            </a:ln>
          </p:spPr>
        </p:pic>
        <p:pic>
          <p:nvPicPr>
            <p:cNvPr id="54" name="图片 53" descr="8b08eaae-d948-45db-a92a-80911a64cb51"/>
            <p:cNvPicPr>
              <a:picLocks noChangeAspect="1"/>
            </p:cNvPicPr>
            <p:nvPr>
              <p:custDataLst>
                <p:tags r:id="rId31"/>
              </p:custDataLst>
            </p:nvPr>
          </p:nvPicPr>
          <p:blipFill>
            <a:blip r:embed="rId30"/>
            <a:srcRect l="50375" t="49309" r="3223" b="12958"/>
            <a:stretch>
              <a:fillRect/>
            </a:stretch>
          </p:blipFill>
          <p:spPr>
            <a:xfrm>
              <a:off x="17580" y="7772"/>
              <a:ext cx="1026" cy="2373"/>
            </a:xfrm>
            <a:prstGeom prst="rect">
              <a:avLst/>
            </a:prstGeom>
            <a:ln>
              <a:solidFill>
                <a:schemeClr val="tx1">
                  <a:lumMod val="50000"/>
                  <a:lumOff val="50000"/>
                </a:schemeClr>
              </a:solidFill>
            </a:ln>
          </p:spPr>
        </p:pic>
        <p:sp>
          <p:nvSpPr>
            <p:cNvPr id="56" name="任意多边形 55"/>
            <p:cNvSpPr/>
            <p:nvPr/>
          </p:nvSpPr>
          <p:spPr>
            <a:xfrm>
              <a:off x="15501" y="6244"/>
              <a:ext cx="898" cy="3455"/>
            </a:xfrm>
            <a:custGeom>
              <a:avLst/>
              <a:gdLst>
                <a:gd name="connisteX0" fmla="*/ 0 w 557530"/>
                <a:gd name="connsiteY0" fmla="*/ 908050 h 1635760"/>
                <a:gd name="connisteX1" fmla="*/ 554355 w 557530"/>
                <a:gd name="connsiteY1" fmla="*/ 0 h 1635760"/>
                <a:gd name="connisteX2" fmla="*/ 557530 w 557530"/>
                <a:gd name="connsiteY2" fmla="*/ 1130300 h 1635760"/>
                <a:gd name="connisteX3" fmla="*/ 6350 w 557530"/>
                <a:gd name="connsiteY3" fmla="*/ 1635760 h 1635760"/>
                <a:gd name="connisteX4" fmla="*/ 0 w 557530"/>
                <a:gd name="connsiteY4" fmla="*/ 908050 h 163576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557530" h="1635760">
                  <a:moveTo>
                    <a:pt x="0" y="908050"/>
                  </a:moveTo>
                  <a:lnTo>
                    <a:pt x="554355" y="0"/>
                  </a:lnTo>
                  <a:lnTo>
                    <a:pt x="557530" y="1130300"/>
                  </a:lnTo>
                  <a:lnTo>
                    <a:pt x="6350" y="1635760"/>
                  </a:lnTo>
                  <a:lnTo>
                    <a:pt x="0" y="908050"/>
                  </a:lnTo>
                  <a:close/>
                </a:path>
              </a:pathLst>
            </a:custGeom>
            <a:gradFill>
              <a:gsLst>
                <a:gs pos="0">
                  <a:schemeClr val="accent3">
                    <a:lumMod val="75000"/>
                    <a:alpha val="21000"/>
                  </a:schemeClr>
                </a:gs>
                <a:gs pos="100000">
                  <a:schemeClr val="bg1"/>
                </a:gs>
              </a:gsLst>
              <a:lin ang="21594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任意多边形 56"/>
            <p:cNvSpPr/>
            <p:nvPr/>
          </p:nvSpPr>
          <p:spPr>
            <a:xfrm>
              <a:off x="16191" y="7760"/>
              <a:ext cx="1385" cy="2407"/>
            </a:xfrm>
            <a:custGeom>
              <a:avLst/>
              <a:gdLst>
                <a:gd name="connisteX0" fmla="*/ 3175 w 859790"/>
                <a:gd name="connsiteY0" fmla="*/ 199390 h 1139825"/>
                <a:gd name="connisteX1" fmla="*/ 859790 w 859790"/>
                <a:gd name="connsiteY1" fmla="*/ 0 h 1139825"/>
                <a:gd name="connisteX2" fmla="*/ 856615 w 859790"/>
                <a:gd name="connsiteY2" fmla="*/ 1139825 h 1139825"/>
                <a:gd name="connisteX3" fmla="*/ 0 w 859790"/>
                <a:gd name="connsiteY3" fmla="*/ 914400 h 1139825"/>
                <a:gd name="connisteX4" fmla="*/ 3175 w 859790"/>
                <a:gd name="connsiteY4" fmla="*/ 199390 h 113982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859790" h="1139825">
                  <a:moveTo>
                    <a:pt x="3175" y="199390"/>
                  </a:moveTo>
                  <a:lnTo>
                    <a:pt x="859790" y="0"/>
                  </a:lnTo>
                  <a:lnTo>
                    <a:pt x="856615" y="1139825"/>
                  </a:lnTo>
                  <a:lnTo>
                    <a:pt x="0" y="914400"/>
                  </a:lnTo>
                  <a:lnTo>
                    <a:pt x="3175" y="199390"/>
                  </a:lnTo>
                  <a:close/>
                </a:path>
              </a:pathLst>
            </a:custGeom>
            <a:gradFill>
              <a:gsLst>
                <a:gs pos="0">
                  <a:schemeClr val="accent6">
                    <a:lumMod val="75000"/>
                    <a:alpha val="20000"/>
                  </a:schemeClr>
                </a:gs>
                <a:gs pos="100000">
                  <a:schemeClr val="bg1"/>
                </a:gs>
              </a:gsLst>
              <a:lin ang="21594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3" name="图片 52" descr="8b08eaae-d948-45db-a92a-80911a64cb51"/>
            <p:cNvPicPr>
              <a:picLocks noChangeAspect="1"/>
            </p:cNvPicPr>
            <p:nvPr>
              <p:custDataLst>
                <p:tags r:id="rId32"/>
              </p:custDataLst>
            </p:nvPr>
          </p:nvPicPr>
          <p:blipFill>
            <a:blip r:embed="rId30"/>
            <a:srcRect l="2249" t="49827" r="51349" b="13200"/>
            <a:stretch>
              <a:fillRect/>
            </a:stretch>
          </p:blipFill>
          <p:spPr>
            <a:xfrm>
              <a:off x="16397" y="6270"/>
              <a:ext cx="1027" cy="2328"/>
            </a:xfrm>
            <a:prstGeom prst="rect">
              <a:avLst/>
            </a:prstGeom>
            <a:ln>
              <a:solidFill>
                <a:schemeClr val="tx1">
                  <a:lumMod val="50000"/>
                  <a:lumOff val="50000"/>
                </a:schemeClr>
              </a:solidFill>
            </a:ln>
          </p:spPr>
        </p:pic>
      </p:grpSp>
      <p:sp>
        <p:nvSpPr>
          <p:cNvPr id="58" name="圆角矩形 57"/>
          <p:cNvSpPr/>
          <p:nvPr>
            <p:custDataLst>
              <p:tags r:id="rId33"/>
            </p:custDataLst>
          </p:nvPr>
        </p:nvSpPr>
        <p:spPr>
          <a:xfrm>
            <a:off x="6222365" y="1480185"/>
            <a:ext cx="5749925" cy="1731645"/>
          </a:xfrm>
          <a:prstGeom prst="roundRect">
            <a:avLst>
              <a:gd name="adj" fmla="val 320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solidFill>
                  <a:schemeClr val="tx1"/>
                </a:solidFill>
                <a:latin typeface="微软雅黑" charset="0"/>
                <a:ea typeface="微软雅黑" charset="0"/>
                <a:cs typeface="微软雅黑" charset="0"/>
              </a:rPr>
              <a:t>利</a:t>
            </a:r>
            <a:r>
              <a:rPr lang="zh-CN">
                <a:solidFill>
                  <a:schemeClr val="tx1"/>
                </a:solidFill>
                <a:latin typeface="微软雅黑" charset="0"/>
                <a:ea typeface="微软雅黑" charset="0"/>
                <a:cs typeface="微软雅黑" charset="0"/>
                <a:sym typeface="+mn-ea"/>
              </a:rPr>
              <a:t>用自研</a:t>
            </a:r>
            <a:r>
              <a:rPr lang="en-US" altLang="zh-CN">
                <a:solidFill>
                  <a:schemeClr val="tx1"/>
                </a:solidFill>
                <a:latin typeface="微软雅黑" charset="0"/>
                <a:ea typeface="微软雅黑" charset="0"/>
                <a:cs typeface="微软雅黑" charset="0"/>
                <a:sym typeface="+mn-ea"/>
              </a:rPr>
              <a:t> </a:t>
            </a:r>
            <a:r>
              <a:rPr lang="en-US" altLang="zh-CN" b="1">
                <a:solidFill>
                  <a:srgbClr val="C00000"/>
                </a:solidFill>
                <a:latin typeface="微软雅黑" charset="0"/>
                <a:ea typeface="微软雅黑" charset="0"/>
                <a:cs typeface="微软雅黑" charset="0"/>
                <a:sym typeface="+mn-ea"/>
              </a:rPr>
              <a:t>MT-</a:t>
            </a:r>
            <a:r>
              <a:rPr lang="en-US" altLang="zh-CN" b="1">
                <a:solidFill>
                  <a:srgbClr val="C00000"/>
                </a:solidFill>
                <a:latin typeface="微软雅黑" charset="0"/>
                <a:ea typeface="微软雅黑" charset="0"/>
                <a:cs typeface="微软雅黑" charset="0"/>
                <a:sym typeface="+mn-ea"/>
              </a:rPr>
              <a:t>sku</a:t>
            </a:r>
            <a:r>
              <a:rPr lang="en-US" altLang="zh-CN" b="1">
                <a:solidFill>
                  <a:srgbClr val="C00000"/>
                </a:solidFill>
                <a:latin typeface="微软雅黑" charset="0"/>
                <a:ea typeface="微软雅黑" charset="0"/>
                <a:cs typeface="微软雅黑" charset="0"/>
                <a:sym typeface="+mn-ea"/>
              </a:rPr>
              <a:t>YOLO </a:t>
            </a:r>
            <a:r>
              <a:rPr>
                <a:solidFill>
                  <a:schemeClr val="tx1"/>
                </a:solidFill>
                <a:latin typeface="微软雅黑" charset="0"/>
                <a:ea typeface="微软雅黑" charset="0"/>
                <a:cs typeface="微软雅黑" charset="0"/>
                <a:sym typeface="+mn-ea"/>
              </a:rPr>
              <a:t>模型，</a:t>
            </a:r>
            <a:r>
              <a:rPr lang="zh-CN">
                <a:solidFill>
                  <a:schemeClr val="tx1"/>
                </a:solidFill>
                <a:latin typeface="微软雅黑" charset="0"/>
                <a:ea typeface="微软雅黑" charset="0"/>
                <a:cs typeface="微软雅黑" charset="0"/>
                <a:sym typeface="+mn-ea"/>
              </a:rPr>
              <a:t>实现卡片</a:t>
            </a:r>
            <a:r>
              <a:rPr>
                <a:solidFill>
                  <a:schemeClr val="tx1"/>
                </a:solidFill>
                <a:latin typeface="微软雅黑" charset="0"/>
                <a:ea typeface="微软雅黑" charset="0"/>
                <a:cs typeface="微软雅黑" charset="0"/>
                <a:sym typeface="+mn-ea"/>
              </a:rPr>
              <a:t>切割</a:t>
            </a:r>
            <a:r>
              <a:rPr lang="en-US" altLang="zh-CN" baseline="30000">
                <a:solidFill>
                  <a:schemeClr val="tx1"/>
                </a:solidFill>
                <a:latin typeface="微软雅黑" charset="0"/>
                <a:ea typeface="微软雅黑" charset="0"/>
                <a:cs typeface="微软雅黑" charset="0"/>
                <a:sym typeface="+mn-ea"/>
              </a:rPr>
              <a:t>[2]</a:t>
            </a:r>
            <a:r>
              <a:rPr>
                <a:solidFill>
                  <a:schemeClr val="tx1"/>
                </a:solidFill>
                <a:latin typeface="微软雅黑" charset="0"/>
                <a:ea typeface="微软雅黑" charset="0"/>
                <a:cs typeface="微软雅黑" charset="0"/>
                <a:sym typeface="+mn-ea"/>
              </a:rPr>
              <a:t>。</a:t>
            </a:r>
            <a:endParaRPr lang="zh-CN" altLang="en-US">
              <a:solidFill>
                <a:schemeClr val="tx1"/>
              </a:solidFill>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rPr>
              <a:t>结果：</a:t>
            </a:r>
            <a:r>
              <a:rPr lang="zh-CN" altLang="en-US">
                <a:solidFill>
                  <a:schemeClr val="tx1"/>
                </a:solidFill>
                <a:latin typeface="微软雅黑" charset="0"/>
                <a:ea typeface="微软雅黑" charset="0"/>
                <a:cs typeface="微软雅黑" charset="0"/>
                <a:sym typeface="+mn-ea"/>
              </a:rPr>
              <a:t>业务测试集上</a:t>
            </a:r>
            <a:r>
              <a:rPr>
                <a:solidFill>
                  <a:schemeClr val="tx1"/>
                </a:solidFill>
                <a:latin typeface="微软雅黑" charset="0"/>
                <a:ea typeface="微软雅黑" charset="0"/>
                <a:cs typeface="微软雅黑" charset="0"/>
                <a:sym typeface="+mn-ea"/>
              </a:rPr>
              <a:t>准召</a:t>
            </a:r>
            <a:r>
              <a:rPr lang="zh-CN">
                <a:solidFill>
                  <a:schemeClr val="tx1"/>
                </a:solidFill>
                <a:latin typeface="微软雅黑" charset="0"/>
                <a:ea typeface="微软雅黑" charset="0"/>
                <a:cs typeface="微软雅黑" charset="0"/>
                <a:sym typeface="+mn-ea"/>
              </a:rPr>
              <a:t>为</a:t>
            </a:r>
            <a:r>
              <a:rPr b="1">
                <a:solidFill>
                  <a:srgbClr val="C00000"/>
                </a:solidFill>
                <a:latin typeface="微软雅黑" charset="0"/>
                <a:ea typeface="微软雅黑" charset="0"/>
                <a:cs typeface="微软雅黑" charset="0"/>
                <a:sym typeface="+mn-ea"/>
              </a:rPr>
              <a:t>87</a:t>
            </a:r>
            <a:r>
              <a:rPr 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5</a:t>
            </a:r>
            <a:r>
              <a:rPr lang="en-US" b="1">
                <a:solidFill>
                  <a:srgbClr val="C00000"/>
                </a:solidFill>
                <a:latin typeface="微软雅黑" charset="0"/>
                <a:ea typeface="微软雅黑" charset="0"/>
                <a:cs typeface="微软雅黑" charset="0"/>
                <a:sym typeface="+mn-ea"/>
              </a:rPr>
              <a:t>%</a:t>
            </a:r>
            <a:r>
              <a:rPr>
                <a:solidFill>
                  <a:schemeClr val="tx1"/>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77</a:t>
            </a:r>
            <a:r>
              <a:rPr 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8</a:t>
            </a:r>
            <a:r>
              <a:rPr lang="en-US" b="1">
                <a:solidFill>
                  <a:srgbClr val="C00000"/>
                </a:solidFill>
                <a:latin typeface="微软雅黑" charset="0"/>
                <a:ea typeface="微软雅黑" charset="0"/>
                <a:cs typeface="微软雅黑" charset="0"/>
                <a:sym typeface="+mn-ea"/>
              </a:rPr>
              <a:t>%</a:t>
            </a:r>
            <a:r>
              <a:rPr>
                <a:solidFill>
                  <a:schemeClr val="tx1"/>
                </a:solidFill>
                <a:latin typeface="微软雅黑" charset="0"/>
                <a:ea typeface="微软雅黑" charset="0"/>
                <a:cs typeface="微软雅黑" charset="0"/>
                <a:sym typeface="+mn-ea"/>
              </a:rPr>
              <a:t>，卡片检测大幅提升运营人效，</a:t>
            </a:r>
            <a:r>
              <a:rPr b="1">
                <a:solidFill>
                  <a:srgbClr val="C00000"/>
                </a:solidFill>
                <a:latin typeface="微软雅黑" charset="0"/>
                <a:ea typeface="微软雅黑" charset="0"/>
                <a:cs typeface="微软雅黑" charset="0"/>
                <a:sym typeface="+mn-ea"/>
              </a:rPr>
              <a:t>2-3</a:t>
            </a:r>
            <a:r>
              <a:rPr>
                <a:solidFill>
                  <a:schemeClr val="tx1"/>
                </a:solidFill>
                <a:latin typeface="微软雅黑" charset="0"/>
                <a:ea typeface="微软雅黑" charset="0"/>
                <a:cs typeface="微软雅黑" charset="0"/>
                <a:sym typeface="+mn-ea"/>
              </a:rPr>
              <a:t>人即可支撑万名创作者团队</a:t>
            </a:r>
            <a:r>
              <a:rPr lang="zh-CN">
                <a:solidFill>
                  <a:schemeClr val="tx1"/>
                </a:solidFill>
                <a:latin typeface="微软雅黑" charset="0"/>
                <a:ea typeface="微软雅黑" charset="0"/>
                <a:cs typeface="微软雅黑" charset="0"/>
                <a:sym typeface="+mn-ea"/>
              </a:rPr>
              <a:t>的笔记审核</a:t>
            </a:r>
            <a:r>
              <a:rPr>
                <a:solidFill>
                  <a:schemeClr val="tx1"/>
                </a:solidFill>
                <a:latin typeface="微软雅黑" charset="0"/>
                <a:ea typeface="微软雅黑" charset="0"/>
                <a:cs typeface="微软雅黑" charset="0"/>
                <a:sym typeface="+mn-ea"/>
              </a:rPr>
              <a:t>。</a:t>
            </a:r>
            <a:endParaRPr lang="zh-CN" altLang="en-US">
              <a:solidFill>
                <a:schemeClr val="tx1"/>
              </a:solidFill>
              <a:latin typeface="微软雅黑" charset="0"/>
              <a:ea typeface="微软雅黑" charset="0"/>
              <a:cs typeface="微软雅黑" charset="0"/>
              <a:sym typeface="+mn-ea"/>
            </a:endParaRPr>
          </a:p>
        </p:txBody>
      </p:sp>
      <p:cxnSp>
        <p:nvCxnSpPr>
          <p:cNvPr id="16" name="直接连接符 15"/>
          <p:cNvCxnSpPr/>
          <p:nvPr/>
        </p:nvCxnSpPr>
        <p:spPr>
          <a:xfrm>
            <a:off x="360680" y="2854960"/>
            <a:ext cx="5698800" cy="0"/>
          </a:xfrm>
          <a:prstGeom prst="line">
            <a:avLst/>
          </a:prstGeom>
          <a:ln w="19050">
            <a:solidFill>
              <a:srgbClr val="003D7F"/>
            </a:solidFill>
            <a:prstDash val="dash"/>
          </a:ln>
        </p:spPr>
        <p:style>
          <a:lnRef idx="2">
            <a:schemeClr val="accent1"/>
          </a:lnRef>
          <a:fillRef idx="0">
            <a:srgbClr val="FFFFFF"/>
          </a:fillRef>
          <a:effectRef idx="0">
            <a:srgbClr val="FFFFFF"/>
          </a:effectRef>
          <a:fontRef idx="minor">
            <a:schemeClr val="tx1"/>
          </a:fontRef>
        </p:style>
      </p:cxnSp>
      <p:cxnSp>
        <p:nvCxnSpPr>
          <p:cNvPr id="34" name="直接连接符 33"/>
          <p:cNvCxnSpPr/>
          <p:nvPr>
            <p:custDataLst>
              <p:tags r:id="rId34"/>
            </p:custDataLst>
          </p:nvPr>
        </p:nvCxnSpPr>
        <p:spPr>
          <a:xfrm>
            <a:off x="360680" y="4496435"/>
            <a:ext cx="5697220" cy="0"/>
          </a:xfrm>
          <a:prstGeom prst="line">
            <a:avLst/>
          </a:prstGeom>
          <a:ln w="19050">
            <a:solidFill>
              <a:srgbClr val="003D7F"/>
            </a:solidFill>
            <a:prstDash val="dash"/>
          </a:ln>
        </p:spPr>
        <p:style>
          <a:lnRef idx="2">
            <a:schemeClr val="accent1"/>
          </a:lnRef>
          <a:fillRef idx="0">
            <a:srgbClr val="FFFFFF"/>
          </a:fillRef>
          <a:effectRef idx="0">
            <a:srgbClr val="FFFFFF"/>
          </a:effectRef>
          <a:fontRef idx="minor">
            <a:schemeClr val="tx1"/>
          </a:fontRef>
        </p:style>
      </p:cxnSp>
      <p:sp>
        <p:nvSpPr>
          <p:cNvPr id="35" name="文本框 34"/>
          <p:cNvSpPr txBox="1"/>
          <p:nvPr>
            <p:custDataLst>
              <p:tags r:id="rId35"/>
            </p:custDataLst>
          </p:nvPr>
        </p:nvSpPr>
        <p:spPr>
          <a:xfrm>
            <a:off x="6359525" y="3534410"/>
            <a:ext cx="2849245" cy="460375"/>
          </a:xfrm>
          <a:prstGeom prst="rect">
            <a:avLst/>
          </a:prstGeom>
          <a:noFill/>
        </p:spPr>
        <p:txBody>
          <a:bodyPr wrap="square" rtlCol="0" anchor="t">
            <a:spAutoFit/>
          </a:bodyPr>
          <a:p>
            <a:pPr algn="ctr"/>
            <a:r>
              <a:rPr lang="zh-CN" sz="1200">
                <a:solidFill>
                  <a:schemeClr val="accent5"/>
                </a:solidFill>
                <a:latin typeface="微软雅黑" charset="0"/>
                <a:ea typeface="微软雅黑" charset="0"/>
                <a:cs typeface="微软雅黑" charset="0"/>
                <a:sym typeface="+mn-ea"/>
              </a:rPr>
              <a:t>消除</a:t>
            </a:r>
            <a:r>
              <a:rPr sz="1200">
                <a:solidFill>
                  <a:schemeClr val="accent5"/>
                </a:solidFill>
                <a:latin typeface="微软雅黑" charset="0"/>
                <a:ea typeface="微软雅黑" charset="0"/>
                <a:cs typeface="微软雅黑" charset="0"/>
                <a:sym typeface="+mn-ea"/>
              </a:rPr>
              <a:t>sk</a:t>
            </a:r>
            <a:r>
              <a:rPr lang="en-US" altLang="zh-CN" sz="1200">
                <a:solidFill>
                  <a:schemeClr val="accent5"/>
                </a:solidFill>
                <a:latin typeface="微软雅黑" charset="0"/>
                <a:ea typeface="微软雅黑" charset="0"/>
                <a:cs typeface="微软雅黑" charset="0"/>
                <a:sym typeface="+mn-ea"/>
              </a:rPr>
              <a:t>u</a:t>
            </a:r>
            <a:r>
              <a:rPr lang="zh-CN" altLang="en-US" sz="1200">
                <a:solidFill>
                  <a:schemeClr val="accent5"/>
                </a:solidFill>
                <a:latin typeface="微软雅黑" charset="0"/>
                <a:ea typeface="微软雅黑" charset="0"/>
                <a:cs typeface="微软雅黑" charset="0"/>
                <a:sym typeface="+mn-ea"/>
              </a:rPr>
              <a:t>检测框去重逻辑、添加</a:t>
            </a:r>
            <a:r>
              <a:rPr sz="1200">
                <a:solidFill>
                  <a:schemeClr val="accent5"/>
                </a:solidFill>
                <a:latin typeface="微软雅黑" charset="0"/>
                <a:ea typeface="微软雅黑" charset="0"/>
                <a:cs typeface="微软雅黑" charset="0"/>
                <a:sym typeface="+mn-ea"/>
              </a:rPr>
              <a:t>广告检测框</a:t>
            </a:r>
            <a:r>
              <a:rPr lang="zh-CN" sz="1200">
                <a:solidFill>
                  <a:schemeClr val="accent5"/>
                </a:solidFill>
                <a:latin typeface="微软雅黑" charset="0"/>
                <a:ea typeface="微软雅黑" charset="0"/>
                <a:cs typeface="微软雅黑" charset="0"/>
                <a:sym typeface="+mn-ea"/>
              </a:rPr>
              <a:t>后</a:t>
            </a:r>
            <a:r>
              <a:rPr sz="1200">
                <a:solidFill>
                  <a:schemeClr val="accent5"/>
                </a:solidFill>
                <a:latin typeface="微软雅黑" charset="0"/>
                <a:ea typeface="微软雅黑" charset="0"/>
                <a:cs typeface="微软雅黑" charset="0"/>
                <a:sym typeface="+mn-ea"/>
              </a:rPr>
              <a:t>处理</a:t>
            </a:r>
            <a:endParaRPr lang="zh-CN" altLang="en-US" sz="1200">
              <a:solidFill>
                <a:schemeClr val="accent5"/>
              </a:solidFill>
              <a:latin typeface="微软雅黑" charset="0"/>
              <a:ea typeface="微软雅黑" charset="0"/>
              <a:cs typeface="微软雅黑" charset="0"/>
              <a:sym typeface="+mn-ea"/>
            </a:endParaRPr>
          </a:p>
        </p:txBody>
      </p:sp>
      <p:sp>
        <p:nvSpPr>
          <p:cNvPr id="3" name="标题 1"/>
          <p:cNvSpPr/>
          <p:nvPr>
            <p:custDataLst>
              <p:tags r:id="rId36"/>
            </p:custDataLst>
          </p:nvPr>
        </p:nvSpPr>
        <p:spPr>
          <a:xfrm>
            <a:off x="4617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sym typeface="+mn-ea"/>
              </a:rPr>
              <a:t>2.3 </a:t>
            </a:r>
            <a:r>
              <a:rPr>
                <a:latin typeface="微软雅黑" charset="0"/>
                <a:ea typeface="微软雅黑" charset="0"/>
                <a:cs typeface="微软雅黑" charset="0"/>
                <a:sym typeface="+mn-ea"/>
              </a:rPr>
              <a:t>技术研发与重点业务</a:t>
            </a:r>
            <a:r>
              <a:rPr lang="en-US" altLang="zh-CN" sz="1800">
                <a:latin typeface="微软雅黑" charset="-122"/>
                <a:ea typeface="微软雅黑" charset="-122"/>
                <a:cs typeface="等线 Light" panose="02010600030101010101" charset="-122"/>
                <a:sym typeface="等线 Light" panose="02010600030101010101" charset="-122"/>
              </a:rPr>
              <a:t>——sku</a:t>
            </a:r>
            <a:r>
              <a:rPr sz="1800">
                <a:latin typeface="微软雅黑" charset="-122"/>
                <a:ea typeface="微软雅黑" charset="-122"/>
                <a:cs typeface="等线 Light" panose="02010600030101010101" charset="-122"/>
                <a:sym typeface="等线 Light" panose="02010600030101010101" charset="-122"/>
              </a:rPr>
              <a:t>检测</a:t>
            </a:r>
            <a:endParaRPr sz="1800">
              <a:latin typeface="微软雅黑" charset="-122"/>
              <a:ea typeface="微软雅黑" charset="-122"/>
              <a:cs typeface="等线 Light" panose="02010600030101010101" charset="-122"/>
              <a:sym typeface="等线 Light" panose="02010600030101010101"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custDataLst>
              <p:tags r:id="rId1"/>
            </p:custDataLst>
          </p:nvPr>
        </p:nvSpPr>
        <p:spPr>
          <a:xfrm rot="16200000">
            <a:off x="6229557" y="755857"/>
            <a:ext cx="5961600" cy="5962015"/>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1602740" y="1296670"/>
            <a:ext cx="8801100" cy="44069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2"/>
            </p:custDataLst>
          </p:nvPr>
        </p:nvSpPr>
        <p:spPr>
          <a:xfrm>
            <a:off x="5242560" y="2209800"/>
            <a:ext cx="4934585" cy="3053715"/>
          </a:xfrm>
          <a:prstGeom prst="rect">
            <a:avLst/>
          </a:prstGeom>
        </p:spPr>
        <p:txBody>
          <a:bodyPr wrap="square" anchor="ctr" anchorCtr="0">
            <a:noAutofit/>
          </a:bodyPr>
          <a:p>
            <a:pPr indent="0" fontAlgn="auto">
              <a:lnSpc>
                <a:spcPct val="150000"/>
              </a:lnSpc>
              <a:spcAft>
                <a:spcPts val="0"/>
              </a:spcAft>
            </a:pPr>
            <a:r>
              <a:rPr lang="zh-CN" altLang="en-US" sz="2000">
                <a:latin typeface="微软雅黑" charset="0"/>
                <a:ea typeface="微软雅黑" charset="0"/>
                <a:sym typeface="+mn-ea"/>
              </a:rPr>
              <a:t>⭐</a:t>
            </a:r>
            <a:r>
              <a:rPr lang="en-US" altLang="zh-CN" sz="2000">
                <a:latin typeface="微软雅黑" charset="0"/>
                <a:ea typeface="微软雅黑" charset="0"/>
                <a:sym typeface="+mn-ea"/>
              </a:rPr>
              <a:t> </a:t>
            </a:r>
            <a:r>
              <a:rPr lang="zh-CN" altLang="en-US" sz="2000" dirty="0">
                <a:solidFill>
                  <a:schemeClr val="accent5">
                    <a:lumMod val="50000"/>
                  </a:schemeClr>
                </a:solidFill>
                <a:latin typeface="微软雅黑" charset="-122"/>
                <a:ea typeface="微软雅黑" charset="-122"/>
                <a:cs typeface="等线 Light" panose="02010600030101010101" charset="-122"/>
              </a:rPr>
              <a:t>技术研发：</a:t>
            </a:r>
            <a:r>
              <a:rPr lang="zh-CN" altLang="en-US" sz="2000" dirty="0">
                <a:latin typeface="微软雅黑" charset="-122"/>
                <a:ea typeface="微软雅黑" charset="-122"/>
                <a:cs typeface="等线 Light" panose="02010600030101010101" charset="-122"/>
                <a:sym typeface="+mn-ea"/>
              </a:rPr>
              <a:t>icon detection、icon caption的能力建设。</a:t>
            </a:r>
            <a:endParaRPr lang="zh-CN" altLang="en-US" sz="2000" dirty="0">
              <a:solidFill>
                <a:schemeClr val="tx1"/>
              </a:solidFill>
              <a:latin typeface="微软雅黑" charset="-122"/>
              <a:ea typeface="微软雅黑" charset="-122"/>
              <a:cs typeface="等线 Light" panose="02010600030101010101" charset="-122"/>
            </a:endParaRPr>
          </a:p>
        </p:txBody>
      </p:sp>
      <p:sp>
        <p:nvSpPr>
          <p:cNvPr id="8" name="直角三角形 7"/>
          <p:cNvSpPr/>
          <p:nvPr/>
        </p:nvSpPr>
        <p:spPr>
          <a:xfrm rot="5400000">
            <a:off x="270" y="143510"/>
            <a:ext cx="2160000" cy="2160000"/>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标题 1"/>
          <p:cNvSpPr/>
          <p:nvPr>
            <p:custDataLst>
              <p:tags r:id="rId3"/>
            </p:custDataLst>
          </p:nvPr>
        </p:nvSpPr>
        <p:spPr>
          <a:xfrm>
            <a:off x="1602740" y="1292225"/>
            <a:ext cx="8801100" cy="103441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sz="3600" b="1">
                <a:latin typeface="微软雅黑" charset="0"/>
                <a:ea typeface="微软雅黑" charset="0"/>
                <a:cs typeface="微软雅黑" charset="0"/>
                <a:sym typeface="+mn-ea"/>
              </a:rPr>
              <a:t>技术研发与重点</a:t>
            </a:r>
            <a:r>
              <a:rPr sz="3600" b="1">
                <a:latin typeface="微软雅黑" charset="0"/>
                <a:ea typeface="微软雅黑" charset="0"/>
                <a:cs typeface="微软雅黑" charset="0"/>
                <a:sym typeface="+mn-ea"/>
              </a:rPr>
              <a:t>业务</a:t>
            </a:r>
            <a:endParaRPr sz="3600" b="1">
              <a:latin typeface="微软雅黑" charset="0"/>
              <a:ea typeface="微软雅黑" charset="0"/>
              <a:cs typeface="微软雅黑" charset="0"/>
              <a:sym typeface="+mn-ea"/>
            </a:endParaRPr>
          </a:p>
        </p:txBody>
      </p:sp>
      <p:sp>
        <p:nvSpPr>
          <p:cNvPr id="13" name="文本框 23"/>
          <p:cNvSpPr txBox="1"/>
          <p:nvPr>
            <p:custDataLst>
              <p:tags r:id="rId4"/>
            </p:custDataLst>
          </p:nvPr>
        </p:nvSpPr>
        <p:spPr>
          <a:xfrm>
            <a:off x="4162425" y="-368300"/>
            <a:ext cx="3867785" cy="368300"/>
          </a:xfrm>
          <a:prstGeom prst="rect">
            <a:avLst/>
          </a:prstGeom>
          <a:noFill/>
        </p:spPr>
        <p:txBody>
          <a:bodyPr wrap="square" rtlCol="0">
            <a:spAutoFit/>
          </a:bodyPr>
          <a:lstStyle>
            <a:defPPr>
              <a:defRPr lang="zh-CN"/>
            </a:defPPr>
            <a:lvl1pPr algn="dist">
              <a:defRPr sz="1200">
                <a:latin typeface="HarmonyOS Sans SC Medium" panose="00000600000000000000" charset="-122"/>
                <a:ea typeface="HarmonyOS Sans SC Medium" panose="00000600000000000000" charset="-122"/>
                <a:cs typeface="HarmonyOS Sans SC Medium" panose="000006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视频</a:t>
            </a:r>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OCR</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多模态大</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模型</a:t>
            </a:r>
            <a:endPar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endParaRPr>
          </a:p>
        </p:txBody>
      </p:sp>
      <p:sp>
        <p:nvSpPr>
          <p:cNvPr id="15" name="文本框 14"/>
          <p:cNvSpPr txBox="1"/>
          <p:nvPr>
            <p:custDataLst>
              <p:tags r:id="rId5"/>
            </p:custDataLst>
          </p:nvPr>
        </p:nvSpPr>
        <p:spPr>
          <a:xfrm>
            <a:off x="2486660" y="3080385"/>
            <a:ext cx="2381885" cy="1211580"/>
          </a:xfrm>
          <a:prstGeom prst="rect">
            <a:avLst/>
          </a:prstGeom>
        </p:spPr>
        <p:txBody>
          <a:bodyPr wrap="square" anchor="ctr" anchorCtr="0">
            <a:noAutofit/>
          </a:bodyPr>
          <a:p>
            <a:pPr indent="0" algn="ctr" fontAlgn="auto">
              <a:lnSpc>
                <a:spcPct val="150000"/>
              </a:lnSpc>
              <a:spcAft>
                <a:spcPts val="0"/>
              </a:spcAft>
            </a:pPr>
            <a:r>
              <a:rPr sz="2400" dirty="0">
                <a:latin typeface="微软雅黑" charset="-122"/>
                <a:ea typeface="微软雅黑" charset="-122"/>
                <a:cs typeface="等线 Light" panose="02010600030101010101" charset="-122"/>
                <a:sym typeface="等线 Light" panose="02010600030101010101" charset="-122"/>
              </a:rPr>
              <a:t>玉树GUIAgent-场景化专家</a:t>
            </a:r>
            <a:endParaRPr lang="zh-CN" altLang="en-US" sz="2400">
              <a:solidFill>
                <a:schemeClr val="tx1"/>
              </a:solidFill>
              <a:latin typeface="微软雅黑" charset="0"/>
              <a:ea typeface="微软雅黑" charset="0"/>
            </a:endParaRPr>
          </a:p>
        </p:txBody>
      </p:sp>
      <p:pic>
        <p:nvPicPr>
          <p:cNvPr id="2" name="图片 1" descr="screen"/>
          <p:cNvPicPr>
            <a:picLocks noChangeAspect="1"/>
          </p:cNvPicPr>
          <p:nvPr/>
        </p:nvPicPr>
        <p:blipFill>
          <a:blip r:embed="rId6"/>
          <a:stretch>
            <a:fillRect/>
          </a:stretch>
        </p:blipFill>
        <p:spPr>
          <a:xfrm>
            <a:off x="2348865" y="2504440"/>
            <a:ext cx="2708275" cy="270827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任意多边形 17"/>
          <p:cNvSpPr/>
          <p:nvPr/>
        </p:nvSpPr>
        <p:spPr>
          <a:xfrm rot="1560000">
            <a:off x="-568672" y="108339"/>
            <a:ext cx="3949357" cy="5523568"/>
          </a:xfrm>
          <a:custGeom>
            <a:avLst/>
            <a:gdLst/>
            <a:ahLst/>
            <a:cxnLst>
              <a:cxn ang="3">
                <a:pos x="hc" y="t"/>
              </a:cxn>
              <a:cxn ang="cd2">
                <a:pos x="l" y="vc"/>
              </a:cxn>
              <a:cxn ang="cd4">
                <a:pos x="hc" y="b"/>
              </a:cxn>
              <a:cxn ang="0">
                <a:pos x="r" y="vc"/>
              </a:cxn>
            </a:cxnLst>
            <a:rect l="l" t="t" r="r" b="b"/>
            <a:pathLst>
              <a:path w="6219" h="8699">
                <a:moveTo>
                  <a:pt x="0" y="3033"/>
                </a:moveTo>
                <a:lnTo>
                  <a:pt x="6219" y="0"/>
                </a:lnTo>
                <a:lnTo>
                  <a:pt x="6219" y="7013"/>
                </a:lnTo>
                <a:lnTo>
                  <a:pt x="2763" y="8699"/>
                </a:lnTo>
                <a:lnTo>
                  <a:pt x="0" y="3033"/>
                </a:lnTo>
                <a:close/>
              </a:path>
            </a:pathLst>
          </a:custGeom>
          <a:solidFill>
            <a:schemeClr val="accent1">
              <a:lumMod val="60000"/>
              <a:lumOff val="40000"/>
              <a:alpha val="61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直角三角形 20"/>
          <p:cNvSpPr/>
          <p:nvPr/>
        </p:nvSpPr>
        <p:spPr>
          <a:xfrm flipV="1">
            <a:off x="1758315" y="5259070"/>
            <a:ext cx="700405" cy="1450340"/>
          </a:xfrm>
          <a:prstGeom prst="rtTriangle">
            <a:avLst/>
          </a:prstGeom>
          <a:solidFill>
            <a:srgbClr val="71393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平行四边形 19"/>
          <p:cNvSpPr/>
          <p:nvPr/>
        </p:nvSpPr>
        <p:spPr>
          <a:xfrm>
            <a:off x="1734820" y="143510"/>
            <a:ext cx="3521075" cy="6565265"/>
          </a:xfrm>
          <a:prstGeom prst="parallelogram">
            <a:avLst>
              <a:gd name="adj" fmla="val 90277"/>
            </a:avLst>
          </a:prstGeom>
          <a:solidFill>
            <a:srgbClr val="984C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0975" y="2619375"/>
            <a:ext cx="2741295" cy="1241425"/>
          </a:xfrm>
        </p:spPr>
        <p:txBody>
          <a:bodyPr>
            <a:noAutofit/>
          </a:bodyPr>
          <a:lstStyle/>
          <a:p>
            <a:pPr algn="ctr"/>
            <a:r>
              <a:rPr lang="zh-CN" altLang="en-US" sz="3600" b="1">
                <a:latin typeface="微软雅黑" charset="0"/>
                <a:ea typeface="微软雅黑" charset="0"/>
                <a:cs typeface="微软雅黑" charset="0"/>
              </a:rPr>
              <a:t>目录</a:t>
            </a:r>
            <a:br>
              <a:rPr lang="zh-CN" altLang="en-US" sz="3600" b="1">
                <a:latin typeface="微软雅黑" charset="0"/>
                <a:ea typeface="微软雅黑" charset="0"/>
                <a:cs typeface="微软雅黑" charset="0"/>
              </a:rPr>
            </a:br>
            <a:r>
              <a:rPr lang="en-US" altLang="zh-CN" sz="3600" b="1">
                <a:latin typeface="微软雅黑" charset="0"/>
                <a:ea typeface="微软雅黑" charset="0"/>
                <a:cs typeface="微软雅黑" charset="0"/>
              </a:rPr>
              <a:t>CONTENT</a:t>
            </a:r>
            <a:endParaRPr lang="en-US" altLang="zh-CN" sz="3600" b="1">
              <a:latin typeface="微软雅黑" charset="0"/>
              <a:ea typeface="微软雅黑" charset="0"/>
              <a:cs typeface="微软雅黑" charset="0"/>
            </a:endParaRPr>
          </a:p>
        </p:txBody>
      </p:sp>
      <p:sp>
        <p:nvSpPr>
          <p:cNvPr id="22" name="标题 1"/>
          <p:cNvSpPr/>
          <p:nvPr>
            <p:custDataLst>
              <p:tags r:id="rId1"/>
            </p:custDataLst>
          </p:nvPr>
        </p:nvSpPr>
        <p:spPr>
          <a:xfrm>
            <a:off x="4987290" y="676275"/>
            <a:ext cx="1573530" cy="124142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rPr>
              <a:t>01</a:t>
            </a:r>
            <a:endPar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endParaRPr>
          </a:p>
        </p:txBody>
      </p:sp>
      <p:sp>
        <p:nvSpPr>
          <p:cNvPr id="24" name="标题 1"/>
          <p:cNvSpPr/>
          <p:nvPr>
            <p:custDataLst>
              <p:tags r:id="rId2"/>
            </p:custDataLst>
          </p:nvPr>
        </p:nvSpPr>
        <p:spPr>
          <a:xfrm>
            <a:off x="6393815" y="728345"/>
            <a:ext cx="2533650" cy="103441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l"/>
            <a:r>
              <a:rPr lang="zh-CN" altLang="en-US" sz="3600" b="1">
                <a:latin typeface="微软雅黑" charset="0"/>
                <a:ea typeface="微软雅黑" charset="0"/>
                <a:cs typeface="微软雅黑" charset="0"/>
              </a:rPr>
              <a:t>自我介绍</a:t>
            </a:r>
            <a:endParaRPr lang="zh-CN" altLang="en-US" sz="3600" b="1">
              <a:latin typeface="微软雅黑" charset="0"/>
              <a:ea typeface="微软雅黑" charset="0"/>
              <a:cs typeface="微软雅黑" charset="0"/>
            </a:endParaRPr>
          </a:p>
        </p:txBody>
      </p:sp>
      <p:sp>
        <p:nvSpPr>
          <p:cNvPr id="25" name="标题 1"/>
          <p:cNvSpPr/>
          <p:nvPr>
            <p:custDataLst>
              <p:tags r:id="rId3"/>
            </p:custDataLst>
          </p:nvPr>
        </p:nvSpPr>
        <p:spPr>
          <a:xfrm>
            <a:off x="4465320" y="1754505"/>
            <a:ext cx="1573530" cy="124142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rPr>
              <a:t>02</a:t>
            </a:r>
            <a:endPar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endParaRPr>
          </a:p>
        </p:txBody>
      </p:sp>
      <p:sp>
        <p:nvSpPr>
          <p:cNvPr id="26" name="标题 1"/>
          <p:cNvSpPr/>
          <p:nvPr>
            <p:custDataLst>
              <p:tags r:id="rId4"/>
            </p:custDataLst>
          </p:nvPr>
        </p:nvSpPr>
        <p:spPr>
          <a:xfrm>
            <a:off x="3957320" y="2837180"/>
            <a:ext cx="1573530" cy="124142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rPr>
              <a:t>03</a:t>
            </a:r>
            <a:endPar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endParaRPr>
          </a:p>
        </p:txBody>
      </p:sp>
      <p:sp>
        <p:nvSpPr>
          <p:cNvPr id="27" name="标题 1"/>
          <p:cNvSpPr/>
          <p:nvPr>
            <p:custDataLst>
              <p:tags r:id="rId5"/>
            </p:custDataLst>
          </p:nvPr>
        </p:nvSpPr>
        <p:spPr>
          <a:xfrm>
            <a:off x="3411220" y="3931285"/>
            <a:ext cx="1573530" cy="124142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rPr>
              <a:t>04</a:t>
            </a:r>
            <a:endPar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endParaRPr>
          </a:p>
        </p:txBody>
      </p:sp>
      <p:sp>
        <p:nvSpPr>
          <p:cNvPr id="28" name="标题 1"/>
          <p:cNvSpPr/>
          <p:nvPr>
            <p:custDataLst>
              <p:tags r:id="rId6"/>
            </p:custDataLst>
          </p:nvPr>
        </p:nvSpPr>
        <p:spPr>
          <a:xfrm>
            <a:off x="2889885" y="5012690"/>
            <a:ext cx="1573530" cy="124142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rPr>
              <a:t>05</a:t>
            </a:r>
            <a:endParaRPr lang="en-US" altLang="zh-CN" sz="5400">
              <a:solidFill>
                <a:schemeClr val="accent1">
                  <a:lumMod val="50000"/>
                </a:schemeClr>
              </a:solidFill>
              <a:latin typeface="meituan type Regular" panose="02000800000000000000" charset="-122"/>
              <a:ea typeface="meituan type Regular" panose="02000800000000000000" charset="-122"/>
              <a:cs typeface="微软雅黑" charset="0"/>
            </a:endParaRPr>
          </a:p>
        </p:txBody>
      </p:sp>
      <p:sp>
        <p:nvSpPr>
          <p:cNvPr id="33" name="标题 1"/>
          <p:cNvSpPr/>
          <p:nvPr>
            <p:custDataLst>
              <p:tags r:id="rId7"/>
            </p:custDataLst>
          </p:nvPr>
        </p:nvSpPr>
        <p:spPr>
          <a:xfrm>
            <a:off x="5996940" y="1800225"/>
            <a:ext cx="4552315" cy="103441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l"/>
            <a:r>
              <a:rPr sz="3600" b="1">
                <a:latin typeface="微软雅黑" charset="0"/>
                <a:ea typeface="微软雅黑" charset="0"/>
                <a:cs typeface="微软雅黑" charset="0"/>
                <a:sym typeface="+mn-ea"/>
              </a:rPr>
              <a:t>技术研发与重点</a:t>
            </a:r>
            <a:r>
              <a:rPr sz="3600" b="1">
                <a:latin typeface="微软雅黑" charset="0"/>
                <a:ea typeface="微软雅黑" charset="0"/>
                <a:cs typeface="微软雅黑" charset="0"/>
                <a:sym typeface="+mn-ea"/>
              </a:rPr>
              <a:t>业务</a:t>
            </a:r>
            <a:endParaRPr sz="3600" b="1">
              <a:latin typeface="微软雅黑" charset="0"/>
              <a:ea typeface="微软雅黑" charset="0"/>
              <a:cs typeface="微软雅黑" charset="0"/>
              <a:sym typeface="+mn-ea"/>
            </a:endParaRPr>
          </a:p>
        </p:txBody>
      </p:sp>
      <p:sp>
        <p:nvSpPr>
          <p:cNvPr id="35" name="标题 1"/>
          <p:cNvSpPr/>
          <p:nvPr>
            <p:custDataLst>
              <p:tags r:id="rId8"/>
            </p:custDataLst>
          </p:nvPr>
        </p:nvSpPr>
        <p:spPr>
          <a:xfrm>
            <a:off x="5527675" y="2926080"/>
            <a:ext cx="2533650" cy="103441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l"/>
            <a:r>
              <a:rPr lang="zh-CN" altLang="en-US" sz="3600" b="1">
                <a:latin typeface="微软雅黑" charset="0"/>
                <a:ea typeface="微软雅黑" charset="0"/>
                <a:cs typeface="微软雅黑" charset="0"/>
              </a:rPr>
              <a:t>其他工作</a:t>
            </a:r>
            <a:endParaRPr lang="zh-CN" altLang="en-US" sz="3600" b="1">
              <a:latin typeface="微软雅黑" charset="0"/>
              <a:ea typeface="微软雅黑" charset="0"/>
              <a:cs typeface="微软雅黑" charset="0"/>
            </a:endParaRPr>
          </a:p>
        </p:txBody>
      </p:sp>
      <p:sp>
        <p:nvSpPr>
          <p:cNvPr id="37" name="标题 1"/>
          <p:cNvSpPr/>
          <p:nvPr>
            <p:custDataLst>
              <p:tags r:id="rId9"/>
            </p:custDataLst>
          </p:nvPr>
        </p:nvSpPr>
        <p:spPr>
          <a:xfrm>
            <a:off x="4952365" y="3988435"/>
            <a:ext cx="2533650" cy="103441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l"/>
            <a:r>
              <a:rPr lang="zh-CN" altLang="en-US" sz="3600" b="1">
                <a:latin typeface="微软雅黑" charset="0"/>
                <a:ea typeface="微软雅黑" charset="0"/>
                <a:cs typeface="微软雅黑" charset="0"/>
              </a:rPr>
              <a:t>科研成果</a:t>
            </a:r>
            <a:endParaRPr lang="zh-CN" altLang="en-US" sz="3600" b="1">
              <a:latin typeface="微软雅黑" charset="0"/>
              <a:ea typeface="微软雅黑" charset="0"/>
              <a:cs typeface="微软雅黑" charset="0"/>
            </a:endParaRPr>
          </a:p>
        </p:txBody>
      </p:sp>
      <p:sp>
        <p:nvSpPr>
          <p:cNvPr id="39" name="标题 1"/>
          <p:cNvSpPr/>
          <p:nvPr>
            <p:custDataLst>
              <p:tags r:id="rId10"/>
            </p:custDataLst>
          </p:nvPr>
        </p:nvSpPr>
        <p:spPr>
          <a:xfrm>
            <a:off x="4476115" y="5082540"/>
            <a:ext cx="2533650" cy="103441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l"/>
            <a:r>
              <a:rPr lang="zh-CN" altLang="en-US" sz="3600" b="1">
                <a:latin typeface="微软雅黑" charset="0"/>
                <a:ea typeface="微软雅黑" charset="0"/>
                <a:cs typeface="微软雅黑" charset="0"/>
              </a:rPr>
              <a:t>未来规划</a:t>
            </a:r>
            <a:endParaRPr lang="zh-CN" altLang="en-US" sz="3600" b="1">
              <a:latin typeface="微软雅黑" charset="0"/>
              <a:ea typeface="微软雅黑" charset="0"/>
              <a:cs typeface="微软雅黑" charset="0"/>
            </a:endParaRPr>
          </a:p>
        </p:txBody>
      </p:sp>
      <p:sp>
        <p:nvSpPr>
          <p:cNvPr id="40" name="文本框 39"/>
          <p:cNvSpPr txBox="1"/>
          <p:nvPr/>
        </p:nvSpPr>
        <p:spPr>
          <a:xfrm>
            <a:off x="6436360" y="1457960"/>
            <a:ext cx="5012690" cy="368300"/>
          </a:xfrm>
          <a:prstGeom prst="rect">
            <a:avLst/>
          </a:prstGeom>
          <a:noFill/>
        </p:spPr>
        <p:txBody>
          <a:bodyPr wrap="square" rtlCol="0">
            <a:spAutoFit/>
          </a:bodyPr>
          <a:lstStyle/>
          <a:p>
            <a:pPr marL="285750" indent="-285750">
              <a:buFont typeface="Wingdings" panose="05000000000000000000" charset="0"/>
              <a:buChar char=""/>
            </a:pPr>
            <a:r>
              <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基本情况、竞赛获奖、科研论文、项目成果</a:t>
            </a:r>
            <a:endPar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endParaRPr>
          </a:p>
        </p:txBody>
      </p:sp>
      <p:sp>
        <p:nvSpPr>
          <p:cNvPr id="42" name="文本框 41"/>
          <p:cNvSpPr txBox="1"/>
          <p:nvPr>
            <p:custDataLst>
              <p:tags r:id="rId11"/>
            </p:custDataLst>
          </p:nvPr>
        </p:nvSpPr>
        <p:spPr>
          <a:xfrm>
            <a:off x="6007735" y="2518410"/>
            <a:ext cx="6304280" cy="645160"/>
          </a:xfrm>
          <a:prstGeom prst="rect">
            <a:avLst/>
          </a:prstGeom>
          <a:noFill/>
        </p:spPr>
        <p:txBody>
          <a:bodyPr wrap="square" rtlCol="0">
            <a:spAutoFit/>
          </a:bodyPr>
          <a:lstStyle/>
          <a:p>
            <a:pPr marL="285750" indent="-285750">
              <a:buFont typeface="Wingdings" panose="05000000000000000000" charset="0"/>
              <a:buChar char=""/>
            </a:pPr>
            <a:r>
              <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视频OCR多模态</a:t>
            </a:r>
            <a:r>
              <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大模型、PDF解析、</a:t>
            </a:r>
            <a:r>
              <a:rPr lang="en-US" altLang="zh-CN"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sku</a:t>
            </a:r>
            <a:r>
              <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检测、</a:t>
            </a:r>
            <a:endPar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endParaRPr>
          </a:p>
          <a:p>
            <a:pPr indent="0">
              <a:buFont typeface="Wingdings" panose="05000000000000000000" charset="0"/>
              <a:buNone/>
            </a:pPr>
            <a:r>
              <a:rPr lang="en-US" altLang="zh-CN"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    玉树GUIAgent-场景化专家</a:t>
            </a:r>
            <a:endParaRPr lang="en-US" altLang="zh-CN"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endParaRPr>
          </a:p>
        </p:txBody>
      </p:sp>
      <p:sp>
        <p:nvSpPr>
          <p:cNvPr id="43" name="文本框 42"/>
          <p:cNvSpPr txBox="1"/>
          <p:nvPr>
            <p:custDataLst>
              <p:tags r:id="rId12"/>
            </p:custDataLst>
          </p:nvPr>
        </p:nvSpPr>
        <p:spPr>
          <a:xfrm>
            <a:off x="5545455" y="3659505"/>
            <a:ext cx="6629400" cy="368300"/>
          </a:xfrm>
          <a:prstGeom prst="rect">
            <a:avLst/>
          </a:prstGeom>
          <a:noFill/>
        </p:spPr>
        <p:txBody>
          <a:bodyPr wrap="square" rtlCol="0">
            <a:spAutoFit/>
          </a:bodyPr>
          <a:lstStyle/>
          <a:p>
            <a:pPr marL="285750" indent="-285750">
              <a:buFont typeface="Wingdings" panose="05000000000000000000" charset="0"/>
              <a:buChar char=""/>
            </a:pPr>
            <a:r>
              <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日文招牌识别、可视化</a:t>
            </a:r>
            <a:r>
              <a:rPr lang="en-US" altLang="zh-CN"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demo</a:t>
            </a:r>
            <a:r>
              <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制作</a:t>
            </a:r>
            <a:endPar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endParaRPr>
          </a:p>
        </p:txBody>
      </p:sp>
      <p:sp>
        <p:nvSpPr>
          <p:cNvPr id="44" name="文本框 43"/>
          <p:cNvSpPr txBox="1"/>
          <p:nvPr>
            <p:custDataLst>
              <p:tags r:id="rId13"/>
            </p:custDataLst>
          </p:nvPr>
        </p:nvSpPr>
        <p:spPr>
          <a:xfrm>
            <a:off x="4957445" y="4732020"/>
            <a:ext cx="6525260" cy="368300"/>
          </a:xfrm>
          <a:prstGeom prst="rect">
            <a:avLst/>
          </a:prstGeom>
          <a:noFill/>
        </p:spPr>
        <p:txBody>
          <a:bodyPr wrap="square" rtlCol="0">
            <a:spAutoFit/>
          </a:bodyPr>
          <a:lstStyle/>
          <a:p>
            <a:pPr marL="285750" indent="-285750">
              <a:buFont typeface="Wingdings" panose="05000000000000000000" charset="0"/>
              <a:buChar char=""/>
            </a:pPr>
            <a:r>
              <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实习期间论文与竞赛</a:t>
            </a:r>
            <a:endPar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endParaRPr>
          </a:p>
        </p:txBody>
      </p:sp>
      <p:sp>
        <p:nvSpPr>
          <p:cNvPr id="3" name="文本框 2"/>
          <p:cNvSpPr txBox="1"/>
          <p:nvPr>
            <p:custDataLst>
              <p:tags r:id="rId14"/>
            </p:custDataLst>
          </p:nvPr>
        </p:nvSpPr>
        <p:spPr>
          <a:xfrm>
            <a:off x="4594860" y="5857875"/>
            <a:ext cx="6525260" cy="368300"/>
          </a:xfrm>
          <a:prstGeom prst="rect">
            <a:avLst/>
          </a:prstGeom>
          <a:noFill/>
        </p:spPr>
        <p:txBody>
          <a:bodyPr wrap="square" rtlCol="0">
            <a:spAutoFit/>
          </a:bodyPr>
          <a:p>
            <a:pPr marL="285750" indent="-285750">
              <a:buFont typeface="Wingdings" panose="05000000000000000000" charset="0"/>
              <a:buChar char=""/>
            </a:pPr>
            <a:r>
              <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技术深耕、行业影响力、个人能力</a:t>
            </a:r>
            <a:r>
              <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rPr>
              <a:t>提升</a:t>
            </a:r>
            <a:endParaRPr lang="zh-CN" altLang="en-US" dirty="0">
              <a:solidFill>
                <a:schemeClr val="tx1">
                  <a:lumMod val="50000"/>
                  <a:lumOff val="50000"/>
                </a:schemeClr>
              </a:solidFill>
              <a:latin typeface="微软雅黑" charset="-122"/>
              <a:ea typeface="微软雅黑" charset="-122"/>
              <a:cs typeface="等线 Light" panose="02010600030101010101" charset="-122"/>
              <a:sym typeface="等线 Light" panose="02010600030101010101"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683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2" name="图片 31" descr="fde11c67-28e1-4e42-902b-497ba3bb0806"/>
          <p:cNvPicPr>
            <a:picLocks noChangeAspect="1"/>
          </p:cNvPicPr>
          <p:nvPr>
            <p:custDataLst>
              <p:tags r:id="rId3"/>
            </p:custDataLst>
          </p:nvPr>
        </p:nvPicPr>
        <p:blipFill>
          <a:blip r:embed="rId4">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13" name="文本框 12"/>
          <p:cNvSpPr txBox="1"/>
          <p:nvPr>
            <p:custDataLst>
              <p:tags r:id="rId5"/>
            </p:custDataLst>
          </p:nvPr>
        </p:nvSpPr>
        <p:spPr>
          <a:xfrm>
            <a:off x="307975" y="908050"/>
            <a:ext cx="10631170" cy="368300"/>
          </a:xfrm>
          <a:prstGeom prst="rect">
            <a:avLst/>
          </a:prstGeom>
        </p:spPr>
        <p:txBody>
          <a:bodyPr wrap="square">
            <a:noAutofit/>
          </a:bodyPr>
          <a:p>
            <a:pPr>
              <a:spcAft>
                <a:spcPts val="800"/>
              </a:spcAft>
            </a:pPr>
            <a:r>
              <a:rPr lang="zh-CN" altLang="en-US">
                <a:latin typeface="微软雅黑" charset="0"/>
                <a:ea typeface="微软雅黑" charset="0"/>
                <a:sym typeface="+mn-ea"/>
              </a:rPr>
              <a:t>⭐</a:t>
            </a:r>
            <a:r>
              <a:rPr lang="en-US" altLang="zh-CN">
                <a:latin typeface="微软雅黑" charset="0"/>
                <a:ea typeface="微软雅黑" charset="0"/>
                <a:sym typeface="+mn-ea"/>
              </a:rPr>
              <a:t> </a:t>
            </a:r>
            <a:r>
              <a:rPr lang="zh-CN" altLang="en-US">
                <a:latin typeface="微软雅黑" charset="0"/>
                <a:ea typeface="微软雅黑" charset="0"/>
                <a:sym typeface="+mn-ea"/>
              </a:rPr>
              <a:t>️</a:t>
            </a:r>
            <a:r>
              <a:rPr lang="zh-CN" altLang="en-US" dirty="0">
                <a:solidFill>
                  <a:schemeClr val="accent5">
                    <a:lumMod val="50000"/>
                  </a:schemeClr>
                </a:solidFill>
                <a:latin typeface="微软雅黑" charset="-122"/>
                <a:ea typeface="微软雅黑" charset="-122"/>
                <a:cs typeface="等线 Light" panose="02010600030101010101" charset="-122"/>
                <a:sym typeface="+mn-ea"/>
              </a:rPr>
              <a:t>技术研发：</a:t>
            </a:r>
            <a:r>
              <a:rPr lang="en-US" altLang="zh-CN" dirty="0">
                <a:solidFill>
                  <a:schemeClr val="accent5">
                    <a:lumMod val="50000"/>
                  </a:schemeClr>
                </a:solidFill>
                <a:latin typeface="微软雅黑" charset="-122"/>
                <a:ea typeface="微软雅黑" charset="-122"/>
                <a:cs typeface="等线 Light" panose="02010600030101010101" charset="-122"/>
                <a:sym typeface="+mn-ea"/>
              </a:rPr>
              <a:t>icon detection</a:t>
            </a:r>
            <a:r>
              <a:rPr lang="zh-CN" altLang="en-US" dirty="0">
                <a:solidFill>
                  <a:schemeClr val="accent5">
                    <a:lumMod val="50000"/>
                  </a:schemeClr>
                </a:solidFill>
                <a:latin typeface="微软雅黑" charset="-122"/>
                <a:ea typeface="微软雅黑" charset="-122"/>
                <a:cs typeface="等线 Light" panose="02010600030101010101" charset="-122"/>
                <a:sym typeface="+mn-ea"/>
              </a:rPr>
              <a:t>、</a:t>
            </a:r>
            <a:r>
              <a:rPr lang="en-US" altLang="zh-CN" dirty="0">
                <a:solidFill>
                  <a:schemeClr val="accent5">
                    <a:lumMod val="50000"/>
                  </a:schemeClr>
                </a:solidFill>
                <a:latin typeface="微软雅黑" charset="-122"/>
                <a:ea typeface="微软雅黑" charset="-122"/>
                <a:cs typeface="等线 Light" panose="02010600030101010101" charset="-122"/>
                <a:sym typeface="+mn-ea"/>
              </a:rPr>
              <a:t>icon caption</a:t>
            </a:r>
            <a:r>
              <a:rPr lang="zh-CN" altLang="en-US" dirty="0">
                <a:solidFill>
                  <a:schemeClr val="accent5">
                    <a:lumMod val="50000"/>
                  </a:schemeClr>
                </a:solidFill>
                <a:latin typeface="微软雅黑" charset="-122"/>
                <a:ea typeface="微软雅黑" charset="-122"/>
                <a:cs typeface="等线 Light" panose="02010600030101010101" charset="-122"/>
                <a:sym typeface="+mn-ea"/>
              </a:rPr>
              <a:t>的能力建设。</a:t>
            </a:r>
            <a:endParaRPr lang="zh-CN" altLang="en-US" dirty="0">
              <a:solidFill>
                <a:schemeClr val="accent5">
                  <a:lumMod val="50000"/>
                </a:schemeClr>
              </a:solidFill>
              <a:latin typeface="微软雅黑" charset="-122"/>
              <a:ea typeface="微软雅黑" charset="-122"/>
              <a:cs typeface="等线 Light" panose="02010600030101010101" charset="-122"/>
              <a:sym typeface="+mn-ea"/>
            </a:endParaRPr>
          </a:p>
        </p:txBody>
      </p:sp>
      <p:cxnSp>
        <p:nvCxnSpPr>
          <p:cNvPr id="14" name="直接连接符 13"/>
          <p:cNvCxnSpPr/>
          <p:nvPr>
            <p:custDataLst>
              <p:tags r:id="rId6"/>
            </p:custDataLst>
          </p:nvPr>
        </p:nvCxnSpPr>
        <p:spPr>
          <a:xfrm>
            <a:off x="383540" y="12903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49" name="圆角矩形 48"/>
          <p:cNvSpPr/>
          <p:nvPr>
            <p:custDataLst>
              <p:tags r:id="rId7"/>
            </p:custDataLst>
          </p:nvPr>
        </p:nvSpPr>
        <p:spPr>
          <a:xfrm>
            <a:off x="307340" y="1530350"/>
            <a:ext cx="5788025" cy="1810385"/>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背景：</a:t>
            </a:r>
            <a:r>
              <a:rPr lang="zh-CN" altLang="en-US">
                <a:solidFill>
                  <a:schemeClr val="tx1"/>
                </a:solidFill>
                <a:latin typeface="微软雅黑" charset="0"/>
                <a:ea typeface="微软雅黑" charset="0"/>
                <a:cs typeface="微软雅黑" charset="0"/>
              </a:rPr>
              <a:t>多类</a:t>
            </a:r>
            <a:r>
              <a:rPr lang="zh-CN" altLang="en-US">
                <a:solidFill>
                  <a:schemeClr val="tx1"/>
                </a:solidFill>
                <a:latin typeface="微软雅黑" charset="0"/>
                <a:ea typeface="微软雅黑" charset="0"/>
                <a:cs typeface="微软雅黑" charset="0"/>
                <a:sym typeface="+mn-ea"/>
              </a:rPr>
              <a:t>业务中</a:t>
            </a:r>
            <a:r>
              <a:rPr lang="zh-CN" altLang="en-US">
                <a:solidFill>
                  <a:schemeClr val="tx1"/>
                </a:solidFill>
                <a:latin typeface="微软雅黑" charset="0"/>
                <a:ea typeface="微软雅黑" charset="0"/>
                <a:cs typeface="微软雅黑" charset="0"/>
                <a:sym typeface="+mn-ea"/>
              </a:rPr>
              <a:t>的界面包含大量UI元素。准确检测这些icon对于后续的界面理解、自动化处理具有重要意义。</a:t>
            </a:r>
            <a:endParaRPr lang="zh-CN" altLang="en-US">
              <a:solidFill>
                <a:schemeClr val="tx1"/>
              </a:solidFill>
              <a:latin typeface="微软雅黑" charset="0"/>
              <a:ea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rPr>
              <a:t>分析badcase，将</a:t>
            </a:r>
            <a:r>
              <a:rPr lang="en-US" altLang="zh-CN" b="1">
                <a:solidFill>
                  <a:srgbClr val="C00000"/>
                </a:solidFill>
                <a:latin typeface="微软雅黑" charset="0"/>
                <a:ea typeface="微软雅黑" charset="0"/>
                <a:cs typeface="微软雅黑" charset="0"/>
                <a:sym typeface="+mn-ea"/>
              </a:rPr>
              <a:t>MT-skuYOLO</a:t>
            </a:r>
            <a:r>
              <a:rPr lang="zh-CN" altLang="en-US">
                <a:solidFill>
                  <a:schemeClr val="tx1"/>
                </a:solidFill>
                <a:latin typeface="微软雅黑" charset="0"/>
                <a:ea typeface="微软雅黑" charset="0"/>
                <a:sym typeface="+mn-ea"/>
              </a:rPr>
              <a:t>的neck中引入</a:t>
            </a:r>
            <a:r>
              <a:rPr lang="en-US" altLang="zh-CN" b="1">
                <a:solidFill>
                  <a:srgbClr val="C00000"/>
                </a:solidFill>
                <a:latin typeface="微软雅黑" charset="0"/>
                <a:ea typeface="微软雅黑" charset="0"/>
                <a:cs typeface="微软雅黑" charset="0"/>
                <a:sym typeface="+mn-ea"/>
              </a:rPr>
              <a:t>MSAA</a:t>
            </a:r>
            <a:r>
              <a:rPr lang="zh-CN" altLang="en-US">
                <a:solidFill>
                  <a:schemeClr val="tx1"/>
                </a:solidFill>
                <a:latin typeface="微软雅黑" charset="0"/>
                <a:ea typeface="微软雅黑" charset="0"/>
                <a:sym typeface="+mn-ea"/>
              </a:rPr>
              <a:t>增强多尺度特征融合</a:t>
            </a:r>
            <a:r>
              <a:rPr lang="zh-CN" altLang="en-US">
                <a:solidFill>
                  <a:schemeClr val="tx1"/>
                </a:solidFill>
                <a:latin typeface="微软雅黑" charset="0"/>
                <a:ea typeface="微软雅黑" charset="0"/>
              </a:rPr>
              <a:t>。</a:t>
            </a:r>
            <a:endParaRPr lang="zh-CN" altLang="en-US">
              <a:solidFill>
                <a:schemeClr val="tx1"/>
              </a:solidFill>
              <a:latin typeface="微软雅黑" charset="0"/>
              <a:ea typeface="微软雅黑" charset="0"/>
            </a:endParaRPr>
          </a:p>
        </p:txBody>
      </p:sp>
      <p:sp>
        <p:nvSpPr>
          <p:cNvPr id="3" name="圆角矩形 2"/>
          <p:cNvSpPr/>
          <p:nvPr>
            <p:custDataLst>
              <p:tags r:id="rId8"/>
            </p:custDataLst>
          </p:nvPr>
        </p:nvSpPr>
        <p:spPr>
          <a:xfrm>
            <a:off x="6222365" y="1529715"/>
            <a:ext cx="5788025" cy="1811020"/>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sym typeface="+mn-ea"/>
              </a:rPr>
              <a:t>背景</a:t>
            </a:r>
            <a:r>
              <a:rPr lang="zh-CN" altLang="en-US">
                <a:solidFill>
                  <a:srgbClr val="C00000"/>
                </a:solidFill>
                <a:latin typeface="微软雅黑" charset="0"/>
                <a:ea typeface="微软雅黑" charset="0"/>
                <a:cs typeface="微软雅黑" charset="0"/>
              </a:rPr>
              <a:t>：</a:t>
            </a:r>
            <a:r>
              <a:rPr lang="zh-CN" altLang="en-US">
                <a:solidFill>
                  <a:schemeClr val="tx1"/>
                </a:solidFill>
                <a:latin typeface="微软雅黑" charset="0"/>
                <a:ea typeface="微软雅黑" charset="0"/>
                <a:cs typeface="微软雅黑" charset="0"/>
                <a:sym typeface="+mn-ea"/>
              </a:rPr>
              <a:t>UI界面中的icon不仅需要被检测，还需实现语义</a:t>
            </a:r>
            <a:r>
              <a:rPr>
                <a:solidFill>
                  <a:schemeClr val="tx1"/>
                </a:solidFill>
                <a:latin typeface="微软雅黑" charset="0"/>
                <a:ea typeface="微软雅黑" charset="0"/>
                <a:cs typeface="微软雅黑" charset="0"/>
                <a:sym typeface="+mn-ea"/>
              </a:rPr>
              <a:t>描述</a:t>
            </a:r>
            <a:r>
              <a:rPr lang="zh-CN" altLang="en-US">
                <a:solidFill>
                  <a:schemeClr val="tx1"/>
                </a:solidFill>
                <a:latin typeface="微软雅黑" charset="0"/>
                <a:ea typeface="微软雅黑" charset="0"/>
                <a:cs typeface="微软雅黑" charset="0"/>
                <a:sym typeface="+mn-ea"/>
              </a:rPr>
              <a:t>，以便进行界面内容分析、辅助无障碍等智能应用。</a:t>
            </a:r>
            <a:endParaRPr lang="zh-CN" altLang="en-US">
              <a:solidFill>
                <a:schemeClr val="tx1"/>
              </a:solidFill>
              <a:latin typeface="微软雅黑" charset="0"/>
              <a:ea typeface="微软雅黑" charset="0"/>
              <a:cs typeface="微软雅黑" charset="0"/>
              <a:sym typeface="+mn-ea"/>
            </a:endParaRPr>
          </a:p>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cs typeface="微软雅黑" charset="0"/>
                <a:sym typeface="+mn-ea"/>
              </a:rPr>
              <a:t>基于</a:t>
            </a:r>
            <a:r>
              <a:rPr lang="en-US" altLang="zh-CN" b="1">
                <a:solidFill>
                  <a:srgbClr val="C00000"/>
                </a:solidFill>
                <a:latin typeface="微软雅黑" charset="0"/>
                <a:ea typeface="微软雅黑" charset="0"/>
                <a:cs typeface="微软雅黑" charset="0"/>
                <a:sym typeface="+mn-ea"/>
              </a:rPr>
              <a:t>OmniParser2.0</a:t>
            </a:r>
            <a:r>
              <a:rPr>
                <a:solidFill>
                  <a:schemeClr val="tx1"/>
                </a:solidFill>
                <a:latin typeface="微软雅黑" charset="0"/>
                <a:ea typeface="微软雅黑" charset="0"/>
                <a:cs typeface="微软雅黑" charset="0"/>
                <a:sym typeface="+mn-ea"/>
              </a:rPr>
              <a:t>作为核心caption生成模型，</a:t>
            </a:r>
            <a:r>
              <a:rPr lang="en-US">
                <a:solidFill>
                  <a:schemeClr val="tx1"/>
                </a:solidFill>
                <a:latin typeface="微软雅黑" charset="0"/>
                <a:ea typeface="微软雅黑" charset="0"/>
                <a:cs typeface="微软雅黑" charset="0"/>
                <a:sym typeface="+mn-ea"/>
              </a:rPr>
              <a:t>P</a:t>
            </a:r>
            <a:r>
              <a:rPr>
                <a:solidFill>
                  <a:schemeClr val="tx1"/>
                </a:solidFill>
                <a:latin typeface="微软雅黑" charset="0"/>
                <a:ea typeface="微软雅黑" charset="0"/>
                <a:cs typeface="微软雅黑" charset="0"/>
                <a:sym typeface="+mn-ea"/>
              </a:rPr>
              <a:t>rocessor选用</a:t>
            </a:r>
            <a:r>
              <a:rPr lang="en-US" altLang="zh-CN" b="1">
                <a:solidFill>
                  <a:srgbClr val="C00000"/>
                </a:solidFill>
                <a:latin typeface="微软雅黑" charset="0"/>
                <a:ea typeface="微软雅黑" charset="0"/>
                <a:cs typeface="微软雅黑" charset="0"/>
                <a:sym typeface="+mn-ea"/>
              </a:rPr>
              <a:t>Florence</a:t>
            </a:r>
            <a:r>
              <a:rPr lang="zh-CN" altLang="en-US" b="1">
                <a:solidFill>
                  <a:srgbClr val="C00000"/>
                </a:solidFill>
                <a:latin typeface="微软雅黑" charset="0"/>
                <a:ea typeface="微软雅黑" charset="0"/>
                <a:cs typeface="微软雅黑" charset="0"/>
                <a:sym typeface="+mn-ea"/>
              </a:rPr>
              <a:t>，</a:t>
            </a:r>
            <a:r>
              <a:rPr>
                <a:solidFill>
                  <a:schemeClr val="tx1"/>
                </a:solidFill>
                <a:latin typeface="微软雅黑" charset="0"/>
                <a:ea typeface="微软雅黑" charset="0"/>
                <a:cs typeface="微软雅黑" charset="0"/>
                <a:sym typeface="+mn-ea"/>
              </a:rPr>
              <a:t>改进</a:t>
            </a:r>
            <a:r>
              <a:rPr lang="zh-CN">
                <a:solidFill>
                  <a:schemeClr val="tx1"/>
                </a:solidFill>
                <a:latin typeface="微软雅黑" charset="0"/>
                <a:ea typeface="微软雅黑" charset="0"/>
                <a:cs typeface="微软雅黑" charset="0"/>
                <a:sym typeface="+mn-ea"/>
              </a:rPr>
              <a:t>输入</a:t>
            </a:r>
            <a:r>
              <a:rPr lang="zh-CN">
                <a:solidFill>
                  <a:schemeClr val="tx1"/>
                </a:solidFill>
                <a:latin typeface="微软雅黑" charset="0"/>
                <a:ea typeface="微软雅黑" charset="0"/>
                <a:cs typeface="微软雅黑" charset="0"/>
                <a:sym typeface="+mn-ea"/>
              </a:rPr>
              <a:t>方式。</a:t>
            </a:r>
            <a:endParaRPr lang="zh-CN" altLang="en-US">
              <a:solidFill>
                <a:schemeClr val="tx1"/>
              </a:solidFill>
              <a:latin typeface="微软雅黑" charset="0"/>
              <a:ea typeface="微软雅黑" charset="0"/>
              <a:cs typeface="微软雅黑" charset="0"/>
              <a:sym typeface="+mn-ea"/>
            </a:endParaRPr>
          </a:p>
        </p:txBody>
      </p:sp>
      <p:grpSp>
        <p:nvGrpSpPr>
          <p:cNvPr id="6" name="组合 5"/>
          <p:cNvGrpSpPr/>
          <p:nvPr/>
        </p:nvGrpSpPr>
        <p:grpSpPr>
          <a:xfrm>
            <a:off x="-16510" y="3252470"/>
            <a:ext cx="5998210" cy="2694940"/>
            <a:chOff x="-26" y="4981"/>
            <a:chExt cx="9446" cy="4385"/>
          </a:xfrm>
        </p:grpSpPr>
        <p:pic>
          <p:nvPicPr>
            <p:cNvPr id="16" name="图片 15"/>
            <p:cNvPicPr/>
            <p:nvPr>
              <p:custDataLst>
                <p:tags r:id="rId9"/>
              </p:custDataLst>
            </p:nvPr>
          </p:nvPicPr>
          <p:blipFill>
            <a:blip r:embed="rId10"/>
            <a:srcRect l="1992" b="14242"/>
          </p:blipFill>
          <p:spPr>
            <a:xfrm>
              <a:off x="3046" y="5571"/>
              <a:ext cx="4755" cy="2444"/>
            </a:xfrm>
            <a:prstGeom prst="rect">
              <a:avLst/>
            </a:prstGeom>
          </p:spPr>
        </p:pic>
        <p:sp>
          <p:nvSpPr>
            <p:cNvPr id="35" name="文本框 34"/>
            <p:cNvSpPr txBox="1"/>
            <p:nvPr>
              <p:custDataLst>
                <p:tags r:id="rId11"/>
              </p:custDataLst>
            </p:nvPr>
          </p:nvSpPr>
          <p:spPr>
            <a:xfrm>
              <a:off x="512" y="4981"/>
              <a:ext cx="1915" cy="499"/>
            </a:xfrm>
            <a:prstGeom prst="rect">
              <a:avLst/>
            </a:prstGeom>
            <a:noFill/>
          </p:spPr>
          <p:txBody>
            <a:bodyPr wrap="square" rtlCol="0" anchor="t">
              <a:spAutoFit/>
            </a:bodyPr>
            <a:p>
              <a:pPr algn="ctr"/>
              <a:r>
                <a:rPr lang="en-US" altLang="zh-CN" sz="1400">
                  <a:solidFill>
                    <a:schemeClr val="accent5">
                      <a:lumMod val="75000"/>
                    </a:schemeClr>
                  </a:solidFill>
                  <a:latin typeface="Comic Sans MS" panose="030F0902030302020204" charset="0"/>
                  <a:ea typeface="微软雅黑" charset="0"/>
                  <a:cs typeface="Comic Sans MS" panose="030F0902030302020204" charset="0"/>
                  <a:sym typeface="+mn-ea"/>
                </a:rPr>
                <a:t>badcase</a:t>
              </a:r>
              <a:r>
                <a:rPr lang="zh-CN" altLang="en-US" sz="1400">
                  <a:solidFill>
                    <a:schemeClr val="accent5">
                      <a:lumMod val="75000"/>
                    </a:schemeClr>
                  </a:solidFill>
                  <a:latin typeface="Comic Sans MS" panose="030F0902030302020204" charset="0"/>
                  <a:ea typeface="微软雅黑" charset="0"/>
                  <a:cs typeface="Comic Sans MS" panose="030F0902030302020204" charset="0"/>
                  <a:sym typeface="+mn-ea"/>
                </a:rPr>
                <a:t>分析</a:t>
              </a:r>
              <a:endParaRPr lang="zh-CN" altLang="en-US" sz="1400">
                <a:solidFill>
                  <a:schemeClr val="accent5">
                    <a:lumMod val="75000"/>
                  </a:schemeClr>
                </a:solidFill>
                <a:latin typeface="Comic Sans MS" panose="030F0902030302020204" charset="0"/>
                <a:ea typeface="微软雅黑" charset="0"/>
                <a:cs typeface="Comic Sans MS" panose="030F0902030302020204" charset="0"/>
                <a:sym typeface="+mn-ea"/>
              </a:endParaRPr>
            </a:p>
          </p:txBody>
        </p:sp>
        <p:pic>
          <p:nvPicPr>
            <p:cNvPr id="36" name="图片 35"/>
            <p:cNvPicPr>
              <a:picLocks noChangeAspect="1"/>
            </p:cNvPicPr>
            <p:nvPr>
              <p:custDataLst>
                <p:tags r:id="rId12"/>
              </p:custDataLst>
            </p:nvPr>
          </p:nvPicPr>
          <p:blipFill>
            <a:blip r:embed="rId13"/>
            <a:stretch>
              <a:fillRect/>
            </a:stretch>
          </p:blipFill>
          <p:spPr>
            <a:xfrm>
              <a:off x="778" y="5618"/>
              <a:ext cx="1428" cy="2999"/>
            </a:xfrm>
            <a:prstGeom prst="rect">
              <a:avLst/>
            </a:prstGeom>
            <a:ln>
              <a:solidFill>
                <a:schemeClr val="tx1">
                  <a:lumMod val="50000"/>
                  <a:lumOff val="50000"/>
                </a:schemeClr>
              </a:solidFill>
            </a:ln>
          </p:spPr>
        </p:pic>
        <p:sp>
          <p:nvSpPr>
            <p:cNvPr id="39" name="文本框 38"/>
            <p:cNvSpPr txBox="1"/>
            <p:nvPr/>
          </p:nvSpPr>
          <p:spPr>
            <a:xfrm>
              <a:off x="-26" y="8653"/>
              <a:ext cx="3044" cy="499"/>
            </a:xfrm>
            <a:prstGeom prst="rect">
              <a:avLst/>
            </a:prstGeom>
            <a:noFill/>
          </p:spPr>
          <p:txBody>
            <a:bodyPr wrap="square" rtlCol="0" anchor="t">
              <a:spAutoFit/>
            </a:bodyPr>
            <a:p>
              <a:r>
                <a:rPr lang="zh-CN" altLang="en-US" sz="1400">
                  <a:solidFill>
                    <a:schemeClr val="tx1">
                      <a:lumMod val="50000"/>
                      <a:lumOff val="50000"/>
                    </a:schemeClr>
                  </a:solidFill>
                  <a:latin typeface="Comic Sans MS" panose="030F0902030302020204" charset="0"/>
                  <a:ea typeface="微软雅黑" charset="0"/>
                  <a:cs typeface="Comic Sans MS" panose="030F0902030302020204" charset="0"/>
                  <a:sym typeface="+mn-ea"/>
                </a:rPr>
                <a:t>小目标icon会出现漏检</a:t>
              </a:r>
              <a:endParaRPr lang="zh-CN" altLang="en-US" sz="1600">
                <a:latin typeface="微软雅黑" charset="0"/>
                <a:ea typeface="微软雅黑" charset="0"/>
                <a:cs typeface="微软雅黑" charset="0"/>
                <a:sym typeface="+mn-ea"/>
              </a:endParaRPr>
            </a:p>
          </p:txBody>
        </p:sp>
        <p:cxnSp>
          <p:nvCxnSpPr>
            <p:cNvPr id="96" name="直接连接符 95"/>
            <p:cNvCxnSpPr/>
            <p:nvPr>
              <p:custDataLst>
                <p:tags r:id="rId14"/>
              </p:custDataLst>
            </p:nvPr>
          </p:nvCxnSpPr>
          <p:spPr>
            <a:xfrm>
              <a:off x="2973" y="5044"/>
              <a:ext cx="0" cy="4322"/>
            </a:xfrm>
            <a:prstGeom prst="line">
              <a:avLst/>
            </a:prstGeom>
            <a:ln w="19050">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41" name="直接连接符 40"/>
            <p:cNvCxnSpPr/>
            <p:nvPr>
              <p:custDataLst>
                <p:tags r:id="rId15"/>
              </p:custDataLst>
            </p:nvPr>
          </p:nvCxnSpPr>
          <p:spPr>
            <a:xfrm>
              <a:off x="7831" y="5044"/>
              <a:ext cx="0" cy="4322"/>
            </a:xfrm>
            <a:prstGeom prst="line">
              <a:avLst/>
            </a:prstGeom>
            <a:ln w="19050">
              <a:solidFill>
                <a:schemeClr val="tx1"/>
              </a:solidFill>
              <a:prstDash val="dash"/>
            </a:ln>
          </p:spPr>
          <p:style>
            <a:lnRef idx="2">
              <a:schemeClr val="accent1"/>
            </a:lnRef>
            <a:fillRef idx="0">
              <a:srgbClr val="FFFFFF"/>
            </a:fillRef>
            <a:effectRef idx="0">
              <a:srgbClr val="FFFFFF"/>
            </a:effectRef>
            <a:fontRef idx="minor">
              <a:schemeClr val="tx1"/>
            </a:fontRef>
          </p:style>
        </p:cxnSp>
        <p:grpSp>
          <p:nvGrpSpPr>
            <p:cNvPr id="55" name="组合 54"/>
            <p:cNvGrpSpPr/>
            <p:nvPr/>
          </p:nvGrpSpPr>
          <p:grpSpPr>
            <a:xfrm rot="0">
              <a:off x="7991" y="5618"/>
              <a:ext cx="1429" cy="3131"/>
              <a:chOff x="9593" y="6615"/>
              <a:chExt cx="1205" cy="2650"/>
            </a:xfrm>
          </p:grpSpPr>
          <p:pic>
            <p:nvPicPr>
              <p:cNvPr id="42" name="图片 41"/>
              <p:cNvPicPr>
                <a:picLocks noChangeAspect="1"/>
              </p:cNvPicPr>
              <p:nvPr>
                <p:custDataLst>
                  <p:tags r:id="rId16"/>
                </p:custDataLst>
              </p:nvPr>
            </p:nvPicPr>
            <p:blipFill>
              <a:blip r:embed="rId13"/>
              <a:stretch>
                <a:fillRect/>
              </a:stretch>
            </p:blipFill>
            <p:spPr>
              <a:xfrm>
                <a:off x="9593" y="6615"/>
                <a:ext cx="1192" cy="2650"/>
              </a:xfrm>
              <a:prstGeom prst="rect">
                <a:avLst/>
              </a:prstGeom>
              <a:ln>
                <a:solidFill>
                  <a:schemeClr val="tx1">
                    <a:lumMod val="50000"/>
                    <a:lumOff val="50000"/>
                  </a:schemeClr>
                </a:solidFill>
              </a:ln>
            </p:spPr>
          </p:pic>
          <p:pic>
            <p:nvPicPr>
              <p:cNvPr id="43" name="图片 42"/>
              <p:cNvPicPr>
                <a:picLocks noChangeAspect="1"/>
              </p:cNvPicPr>
              <p:nvPr>
                <p:custDataLst>
                  <p:tags r:id="rId17"/>
                </p:custDataLst>
              </p:nvPr>
            </p:nvPicPr>
            <p:blipFill>
              <a:blip r:embed="rId18">
                <a:clrChange>
                  <a:clrFrom>
                    <a:srgbClr val="FFFFFF">
                      <a:alpha val="100000"/>
                    </a:srgbClr>
                  </a:clrFrom>
                  <a:clrTo>
                    <a:srgbClr val="FFFFFF">
                      <a:alpha val="100000"/>
                      <a:alpha val="0"/>
                    </a:srgbClr>
                  </a:clrTo>
                </a:clrChange>
              </a:blip>
              <a:srcRect l="33995" t="39829" r="23490" b="50205"/>
              <a:stretch>
                <a:fillRect/>
              </a:stretch>
            </p:blipFill>
            <p:spPr>
              <a:xfrm>
                <a:off x="10010" y="7291"/>
                <a:ext cx="510" cy="268"/>
              </a:xfrm>
              <a:prstGeom prst="rect">
                <a:avLst/>
              </a:prstGeom>
              <a:ln>
                <a:noFill/>
              </a:ln>
            </p:spPr>
          </p:pic>
          <p:pic>
            <p:nvPicPr>
              <p:cNvPr id="44" name="图片 43"/>
              <p:cNvPicPr>
                <a:picLocks noChangeAspect="1"/>
              </p:cNvPicPr>
              <p:nvPr>
                <p:custDataLst>
                  <p:tags r:id="rId19"/>
                </p:custDataLst>
              </p:nvPr>
            </p:nvPicPr>
            <p:blipFill>
              <a:blip r:embed="rId18">
                <a:clrChange>
                  <a:clrFrom>
                    <a:srgbClr val="FFFFFF">
                      <a:alpha val="100000"/>
                    </a:srgbClr>
                  </a:clrFrom>
                  <a:clrTo>
                    <a:srgbClr val="FFFFFF">
                      <a:alpha val="100000"/>
                      <a:alpha val="0"/>
                    </a:srgbClr>
                  </a:clrTo>
                </a:clrChange>
              </a:blip>
              <a:srcRect l="33995" t="39829" r="23490" b="50205"/>
              <a:stretch>
                <a:fillRect/>
              </a:stretch>
            </p:blipFill>
            <p:spPr>
              <a:xfrm>
                <a:off x="9995" y="7812"/>
                <a:ext cx="510" cy="268"/>
              </a:xfrm>
              <a:prstGeom prst="rect">
                <a:avLst/>
              </a:prstGeom>
              <a:ln>
                <a:noFill/>
              </a:ln>
            </p:spPr>
          </p:pic>
          <p:pic>
            <p:nvPicPr>
              <p:cNvPr id="46" name="图片 45"/>
              <p:cNvPicPr>
                <a:picLocks noChangeAspect="1"/>
              </p:cNvPicPr>
              <p:nvPr>
                <p:custDataLst>
                  <p:tags r:id="rId20"/>
                </p:custDataLst>
              </p:nvPr>
            </p:nvPicPr>
            <p:blipFill>
              <a:blip r:embed="rId18">
                <a:clrChange>
                  <a:clrFrom>
                    <a:srgbClr val="FFFFFF">
                      <a:alpha val="100000"/>
                    </a:srgbClr>
                  </a:clrFrom>
                  <a:clrTo>
                    <a:srgbClr val="FFFFFF">
                      <a:alpha val="100000"/>
                      <a:alpha val="0"/>
                    </a:srgbClr>
                  </a:clrTo>
                </a:clrChange>
              </a:blip>
              <a:srcRect l="33995" t="39829" r="23490" b="50205"/>
              <a:stretch>
                <a:fillRect/>
              </a:stretch>
            </p:blipFill>
            <p:spPr>
              <a:xfrm>
                <a:off x="10386" y="7812"/>
                <a:ext cx="412" cy="268"/>
              </a:xfrm>
              <a:prstGeom prst="rect">
                <a:avLst/>
              </a:prstGeom>
              <a:ln>
                <a:noFill/>
              </a:ln>
            </p:spPr>
          </p:pic>
          <p:pic>
            <p:nvPicPr>
              <p:cNvPr id="47" name="图片 46"/>
              <p:cNvPicPr>
                <a:picLocks noChangeAspect="1"/>
              </p:cNvPicPr>
              <p:nvPr>
                <p:custDataLst>
                  <p:tags r:id="rId21"/>
                </p:custDataLst>
              </p:nvPr>
            </p:nvPicPr>
            <p:blipFill>
              <a:blip r:embed="rId18">
                <a:clrChange>
                  <a:clrFrom>
                    <a:srgbClr val="FFFFFF">
                      <a:alpha val="100000"/>
                    </a:srgbClr>
                  </a:clrFrom>
                  <a:clrTo>
                    <a:srgbClr val="FFFFFF">
                      <a:alpha val="100000"/>
                      <a:alpha val="0"/>
                    </a:srgbClr>
                  </a:clrTo>
                </a:clrChange>
              </a:blip>
              <a:srcRect t="26776" r="57816" b="63258"/>
              <a:stretch>
                <a:fillRect/>
              </a:stretch>
            </p:blipFill>
            <p:spPr>
              <a:xfrm>
                <a:off x="9604" y="8492"/>
                <a:ext cx="392" cy="268"/>
              </a:xfrm>
              <a:prstGeom prst="rect">
                <a:avLst/>
              </a:prstGeom>
              <a:ln>
                <a:noFill/>
              </a:ln>
            </p:spPr>
          </p:pic>
          <p:pic>
            <p:nvPicPr>
              <p:cNvPr id="48" name="图片 47"/>
              <p:cNvPicPr>
                <a:picLocks noChangeAspect="1"/>
              </p:cNvPicPr>
              <p:nvPr>
                <p:custDataLst>
                  <p:tags r:id="rId22"/>
                </p:custDataLst>
              </p:nvPr>
            </p:nvPicPr>
            <p:blipFill>
              <a:blip r:embed="rId18">
                <a:clrChange>
                  <a:clrFrom>
                    <a:srgbClr val="FFFFFF">
                      <a:alpha val="100000"/>
                    </a:srgbClr>
                  </a:clrFrom>
                  <a:clrTo>
                    <a:srgbClr val="FFFFFF">
                      <a:alpha val="100000"/>
                      <a:alpha val="0"/>
                    </a:srgbClr>
                  </a:clrTo>
                </a:clrChange>
              </a:blip>
              <a:srcRect t="26776" r="57816" b="63258"/>
              <a:stretch>
                <a:fillRect/>
              </a:stretch>
            </p:blipFill>
            <p:spPr>
              <a:xfrm>
                <a:off x="9604" y="8146"/>
                <a:ext cx="392" cy="268"/>
              </a:xfrm>
              <a:prstGeom prst="rect">
                <a:avLst/>
              </a:prstGeom>
              <a:ln>
                <a:noFill/>
              </a:ln>
            </p:spPr>
          </p:pic>
        </p:grpSp>
        <p:sp>
          <p:nvSpPr>
            <p:cNvPr id="59" name="文本框 58"/>
            <p:cNvSpPr txBox="1"/>
            <p:nvPr>
              <p:custDataLst>
                <p:tags r:id="rId23"/>
              </p:custDataLst>
            </p:nvPr>
          </p:nvSpPr>
          <p:spPr>
            <a:xfrm>
              <a:off x="3668" y="4981"/>
              <a:ext cx="3713" cy="499"/>
            </a:xfrm>
            <a:prstGeom prst="rect">
              <a:avLst/>
            </a:prstGeom>
            <a:noFill/>
          </p:spPr>
          <p:txBody>
            <a:bodyPr wrap="square" rtlCol="0" anchor="t">
              <a:spAutoFit/>
            </a:bodyPr>
            <a:p>
              <a:pPr algn="ctr"/>
              <a:r>
                <a:rPr lang="en-US" altLang="zh-CN" sz="1400">
                  <a:solidFill>
                    <a:schemeClr val="accent6">
                      <a:lumMod val="75000"/>
                    </a:schemeClr>
                  </a:solidFill>
                  <a:latin typeface="Comic Sans MS" panose="030F0902030302020204" charset="0"/>
                  <a:ea typeface="微软雅黑" charset="0"/>
                  <a:cs typeface="Comic Sans MS" panose="030F0902030302020204" charset="0"/>
                  <a:sym typeface="+mn-ea"/>
                </a:rPr>
                <a:t>Neck</a:t>
              </a:r>
              <a:r>
                <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rPr>
                <a:t>结构</a:t>
              </a:r>
              <a:endPar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sp>
          <p:nvSpPr>
            <p:cNvPr id="60" name="文本框 59"/>
            <p:cNvSpPr txBox="1"/>
            <p:nvPr/>
          </p:nvSpPr>
          <p:spPr>
            <a:xfrm>
              <a:off x="3072" y="8314"/>
              <a:ext cx="4756" cy="849"/>
            </a:xfrm>
            <a:prstGeom prst="rect">
              <a:avLst/>
            </a:prstGeom>
          </p:spPr>
          <p:txBody>
            <a:bodyPr wrap="square">
              <a:spAutoFit/>
            </a:bodyPr>
            <a:p>
              <a:pPr marL="0" indent="0"/>
              <a:r>
                <a:rPr lang="zh-CN" altLang="en-US" sz="1400" b="0" i="0">
                  <a:solidFill>
                    <a:schemeClr val="tx1">
                      <a:lumMod val="50000"/>
                      <a:lumOff val="50000"/>
                    </a:schemeClr>
                  </a:solidFill>
                  <a:latin typeface="Comic Sans MS" panose="030F0902030302020204" charset="0"/>
                  <a:ea typeface="微软雅黑" charset="0"/>
                  <a:cs typeface="Comic Sans MS" panose="030F0902030302020204" charset="0"/>
                </a:rPr>
                <a:t>将MSAA</a:t>
              </a:r>
              <a:r>
                <a:rPr lang="zh-CN" altLang="en-US" sz="1400">
                  <a:solidFill>
                    <a:schemeClr val="tx1">
                      <a:lumMod val="50000"/>
                      <a:lumOff val="50000"/>
                    </a:schemeClr>
                  </a:solidFill>
                  <a:latin typeface="Comic Sans MS" panose="030F0902030302020204" charset="0"/>
                  <a:ea typeface="微软雅黑" charset="0"/>
                  <a:cs typeface="Comic Sans MS" panose="030F0902030302020204" charset="0"/>
                  <a:sym typeface="+mn-ea"/>
                </a:rPr>
                <a:t>放在编码器与解码器之间，</a:t>
              </a:r>
              <a:r>
                <a:rPr lang="zh-CN" altLang="en-US" sz="1400" b="0" i="0">
                  <a:solidFill>
                    <a:schemeClr val="tx1">
                      <a:lumMod val="50000"/>
                      <a:lumOff val="50000"/>
                    </a:schemeClr>
                  </a:solidFill>
                  <a:latin typeface="Comic Sans MS" panose="030F0902030302020204" charset="0"/>
                  <a:ea typeface="微软雅黑" charset="0"/>
                  <a:cs typeface="Comic Sans MS" panose="030F0902030302020204" charset="0"/>
                </a:rPr>
                <a:t>连接在concatenation层后。</a:t>
              </a:r>
              <a:endParaRPr lang="zh-CN" altLang="en-US" sz="1400" b="0" i="0">
                <a:solidFill>
                  <a:schemeClr val="tx1">
                    <a:lumMod val="50000"/>
                    <a:lumOff val="50000"/>
                  </a:schemeClr>
                </a:solidFill>
                <a:latin typeface="Comic Sans MS" panose="030F0902030302020204" charset="0"/>
                <a:ea typeface="微软雅黑" charset="0"/>
                <a:cs typeface="Comic Sans MS" panose="030F0902030302020204" charset="0"/>
              </a:endParaRPr>
            </a:p>
          </p:txBody>
        </p:sp>
        <p:sp>
          <p:nvSpPr>
            <p:cNvPr id="61" name="文本框 60"/>
            <p:cNvSpPr txBox="1"/>
            <p:nvPr>
              <p:custDataLst>
                <p:tags r:id="rId24"/>
              </p:custDataLst>
            </p:nvPr>
          </p:nvSpPr>
          <p:spPr>
            <a:xfrm>
              <a:off x="8196" y="8780"/>
              <a:ext cx="953" cy="499"/>
            </a:xfrm>
            <a:prstGeom prst="rect">
              <a:avLst/>
            </a:prstGeom>
            <a:noFill/>
          </p:spPr>
          <p:txBody>
            <a:bodyPr wrap="square" rtlCol="0" anchor="t">
              <a:spAutoFit/>
            </a:bodyPr>
            <a:p>
              <a:pPr algn="ctr"/>
              <a:r>
                <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rPr>
                <a:t>✅</a:t>
              </a:r>
              <a:endParaRPr lang="zh-CN" altLang="en-US" sz="1400">
                <a:solidFill>
                  <a:schemeClr val="accent6">
                    <a:lumMod val="75000"/>
                  </a:schemeClr>
                </a:solidFill>
                <a:latin typeface="Comic Sans MS" panose="030F0902030302020204" charset="0"/>
                <a:ea typeface="微软雅黑" charset="0"/>
                <a:cs typeface="Comic Sans MS" panose="030F0902030302020204" charset="0"/>
                <a:sym typeface="+mn-ea"/>
              </a:endParaRPr>
            </a:p>
          </p:txBody>
        </p:sp>
      </p:grpSp>
      <p:sp>
        <p:nvSpPr>
          <p:cNvPr id="62" name="文本框 61"/>
          <p:cNvSpPr txBox="1"/>
          <p:nvPr/>
        </p:nvSpPr>
        <p:spPr>
          <a:xfrm>
            <a:off x="383540" y="5815330"/>
            <a:ext cx="5991225" cy="922020"/>
          </a:xfrm>
          <a:prstGeom prst="rect">
            <a:avLst/>
          </a:prstGeom>
          <a:noFill/>
        </p:spPr>
        <p:txBody>
          <a:bodyPr wrap="square" rtlCol="0" anchor="t">
            <a:spAutoFit/>
          </a:bodyPr>
          <a:p>
            <a:pPr indent="0" fontAlgn="auto">
              <a:lnSpc>
                <a:spcPct val="150000"/>
              </a:lnSpc>
            </a:pPr>
            <a:r>
              <a:rPr lang="zh-CN" altLang="en-US" b="1">
                <a:solidFill>
                  <a:srgbClr val="C00000"/>
                </a:solidFill>
                <a:latin typeface="微软雅黑" charset="0"/>
                <a:ea typeface="微软雅黑" charset="0"/>
                <a:cs typeface="微软雅黑" charset="0"/>
                <a:sym typeface="+mn-ea"/>
              </a:rPr>
              <a:t>结果：</a:t>
            </a:r>
            <a:r>
              <a:rPr lang="zh-CN" altLang="en-US">
                <a:latin typeface="微软雅黑" charset="0"/>
                <a:ea typeface="微软雅黑" charset="0"/>
                <a:cs typeface="微软雅黑" charset="0"/>
                <a:sym typeface="+mn-ea"/>
              </a:rPr>
              <a:t>业务测试集上</a:t>
            </a:r>
            <a:r>
              <a:rPr>
                <a:latin typeface="微软雅黑" charset="0"/>
                <a:ea typeface="微软雅黑" charset="0"/>
                <a:cs typeface="微软雅黑" charset="0"/>
                <a:sym typeface="+mn-ea"/>
              </a:rPr>
              <a:t>准召</a:t>
            </a:r>
            <a:r>
              <a:rPr lang="zh-CN">
                <a:latin typeface="微软雅黑" charset="0"/>
                <a:ea typeface="微软雅黑" charset="0"/>
                <a:cs typeface="微软雅黑" charset="0"/>
                <a:sym typeface="+mn-ea"/>
              </a:rPr>
              <a:t>为</a:t>
            </a:r>
            <a:r>
              <a:rPr b="1">
                <a:solidFill>
                  <a:srgbClr val="C00000"/>
                </a:solidFill>
                <a:latin typeface="微软雅黑" charset="0"/>
                <a:ea typeface="微软雅黑" charset="0"/>
                <a:cs typeface="微软雅黑" charset="0"/>
                <a:sym typeface="+mn-ea"/>
              </a:rPr>
              <a:t>92</a:t>
            </a:r>
            <a:r>
              <a:rPr 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0</a:t>
            </a:r>
            <a:r>
              <a:rPr lang="en-US" b="1">
                <a:solidFill>
                  <a:srgbClr val="C00000"/>
                </a:solidFill>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+3</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3</a:t>
            </a:r>
            <a:r>
              <a:rPr lang="zh-CN" alt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87</a:t>
            </a:r>
            <a:r>
              <a:rPr lang="en-US" b="1">
                <a:solidFill>
                  <a:srgbClr val="C00000"/>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6</a:t>
            </a:r>
            <a:r>
              <a:rPr lang="en-US" b="1">
                <a:solidFill>
                  <a:srgbClr val="C00000"/>
                </a:solidFill>
                <a:latin typeface="微软雅黑" charset="0"/>
                <a:ea typeface="微软雅黑" charset="0"/>
                <a:cs typeface="微软雅黑" charset="0"/>
                <a:sym typeface="+mn-ea"/>
              </a:rPr>
              <a:t>%</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+2</a:t>
            </a:r>
            <a:r>
              <a:rPr lang="zh-CN" altLang="en-US" b="1">
                <a:solidFill>
                  <a:srgbClr val="C00000"/>
                </a:solidFill>
                <a:latin typeface="微软雅黑" charset="0"/>
                <a:ea typeface="微软雅黑" charset="0"/>
                <a:cs typeface="微软雅黑" charset="0"/>
                <a:sym typeface="+mn-ea"/>
              </a:rPr>
              <a:t>.</a:t>
            </a:r>
            <a:r>
              <a:rPr lang="en-US" altLang="zh-CN" b="1">
                <a:solidFill>
                  <a:srgbClr val="C00000"/>
                </a:solidFill>
                <a:latin typeface="微软雅黑" charset="0"/>
                <a:ea typeface="微软雅黑" charset="0"/>
                <a:cs typeface="微软雅黑" charset="0"/>
                <a:sym typeface="+mn-ea"/>
              </a:rPr>
              <a:t>7</a:t>
            </a:r>
            <a:r>
              <a:rPr lang="zh-CN" altLang="en-US" b="1">
                <a:solidFill>
                  <a:srgbClr val="C00000"/>
                </a:solidFill>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p:txBody>
      </p:sp>
      <p:sp>
        <p:nvSpPr>
          <p:cNvPr id="64" name="文本框 63"/>
          <p:cNvSpPr txBox="1"/>
          <p:nvPr>
            <p:custDataLst>
              <p:tags r:id="rId25"/>
            </p:custDataLst>
          </p:nvPr>
        </p:nvSpPr>
        <p:spPr>
          <a:xfrm>
            <a:off x="383540" y="1320165"/>
            <a:ext cx="3299460" cy="368300"/>
          </a:xfrm>
          <a:prstGeom prst="rect">
            <a:avLst/>
          </a:prstGeom>
        </p:spPr>
        <p:txBody>
          <a:bodyPr wrap="square">
            <a:spAutoFit/>
          </a:bodyPr>
          <a:p>
            <a:pPr>
              <a:spcAft>
                <a:spcPct val="60000"/>
              </a:spcAft>
            </a:pPr>
            <a:r>
              <a:rPr i="1">
                <a:solidFill>
                  <a:schemeClr val="tx1">
                    <a:lumMod val="50000"/>
                    <a:lumOff val="50000"/>
                  </a:schemeClr>
                </a:solidFill>
                <a:latin typeface="微软雅黑" charset="0"/>
                <a:ea typeface="微软雅黑" charset="0"/>
                <a:sym typeface="+mn-ea"/>
              </a:rPr>
              <a:t>icon detection</a:t>
            </a:r>
            <a:r>
              <a:rPr lang="zh-CN" i="1">
                <a:solidFill>
                  <a:schemeClr val="tx1">
                    <a:lumMod val="50000"/>
                    <a:lumOff val="50000"/>
                  </a:schemeClr>
                </a:solidFill>
                <a:latin typeface="微软雅黑" charset="0"/>
                <a:ea typeface="微软雅黑" charset="0"/>
                <a:sym typeface="+mn-ea"/>
              </a:rPr>
              <a:t>能力</a:t>
            </a:r>
            <a:r>
              <a:rPr lang="zh-CN" i="1">
                <a:solidFill>
                  <a:schemeClr val="tx1">
                    <a:lumMod val="50000"/>
                    <a:lumOff val="50000"/>
                  </a:schemeClr>
                </a:solidFill>
                <a:latin typeface="微软雅黑" charset="0"/>
                <a:ea typeface="微软雅黑" charset="0"/>
                <a:sym typeface="+mn-ea"/>
              </a:rPr>
              <a:t>建设</a:t>
            </a:r>
            <a:endParaRPr lang="zh-CN" i="1">
              <a:solidFill>
                <a:schemeClr val="tx1">
                  <a:lumMod val="50000"/>
                  <a:lumOff val="50000"/>
                </a:schemeClr>
              </a:solidFill>
              <a:latin typeface="微软雅黑" charset="0"/>
              <a:ea typeface="微软雅黑" charset="0"/>
              <a:sym typeface="+mn-ea"/>
            </a:endParaRPr>
          </a:p>
        </p:txBody>
      </p:sp>
      <p:sp>
        <p:nvSpPr>
          <p:cNvPr id="65" name="文本框 64"/>
          <p:cNvSpPr txBox="1"/>
          <p:nvPr>
            <p:custDataLst>
              <p:tags r:id="rId26"/>
            </p:custDataLst>
          </p:nvPr>
        </p:nvSpPr>
        <p:spPr>
          <a:xfrm>
            <a:off x="6298565" y="1339850"/>
            <a:ext cx="3299460" cy="368300"/>
          </a:xfrm>
          <a:prstGeom prst="rect">
            <a:avLst/>
          </a:prstGeom>
        </p:spPr>
        <p:txBody>
          <a:bodyPr wrap="square">
            <a:spAutoFit/>
          </a:bodyPr>
          <a:p>
            <a:pPr>
              <a:spcAft>
                <a:spcPct val="60000"/>
              </a:spcAft>
            </a:pPr>
            <a:r>
              <a:rPr i="1">
                <a:solidFill>
                  <a:schemeClr val="tx1">
                    <a:lumMod val="50000"/>
                    <a:lumOff val="50000"/>
                  </a:schemeClr>
                </a:solidFill>
                <a:latin typeface="微软雅黑" charset="0"/>
                <a:ea typeface="微软雅黑" charset="0"/>
                <a:sym typeface="+mn-ea"/>
              </a:rPr>
              <a:t>icon </a:t>
            </a:r>
            <a:r>
              <a:rPr lang="en-US" i="1">
                <a:solidFill>
                  <a:schemeClr val="tx1">
                    <a:lumMod val="50000"/>
                    <a:lumOff val="50000"/>
                  </a:schemeClr>
                </a:solidFill>
                <a:latin typeface="微软雅黑" charset="0"/>
                <a:ea typeface="微软雅黑" charset="0"/>
                <a:sym typeface="+mn-ea"/>
              </a:rPr>
              <a:t>caption</a:t>
            </a:r>
            <a:r>
              <a:rPr lang="zh-CN" i="1">
                <a:solidFill>
                  <a:schemeClr val="tx1">
                    <a:lumMod val="50000"/>
                    <a:lumOff val="50000"/>
                  </a:schemeClr>
                </a:solidFill>
                <a:latin typeface="微软雅黑" charset="0"/>
                <a:ea typeface="微软雅黑" charset="0"/>
                <a:sym typeface="+mn-ea"/>
              </a:rPr>
              <a:t>能力</a:t>
            </a:r>
            <a:r>
              <a:rPr lang="zh-CN" i="1">
                <a:solidFill>
                  <a:schemeClr val="tx1">
                    <a:lumMod val="50000"/>
                    <a:lumOff val="50000"/>
                  </a:schemeClr>
                </a:solidFill>
                <a:latin typeface="微软雅黑" charset="0"/>
                <a:ea typeface="微软雅黑" charset="0"/>
                <a:sym typeface="+mn-ea"/>
              </a:rPr>
              <a:t>建设</a:t>
            </a:r>
            <a:endParaRPr lang="zh-CN" i="1">
              <a:solidFill>
                <a:schemeClr val="tx1">
                  <a:lumMod val="50000"/>
                  <a:lumOff val="50000"/>
                </a:schemeClr>
              </a:solidFill>
              <a:latin typeface="微软雅黑" charset="0"/>
              <a:ea typeface="微软雅黑" charset="0"/>
              <a:sym typeface="+mn-ea"/>
            </a:endParaRPr>
          </a:p>
        </p:txBody>
      </p:sp>
      <p:sp>
        <p:nvSpPr>
          <p:cNvPr id="71" name="文本框 70"/>
          <p:cNvSpPr txBox="1"/>
          <p:nvPr>
            <p:custDataLst>
              <p:tags r:id="rId27"/>
            </p:custDataLst>
          </p:nvPr>
        </p:nvSpPr>
        <p:spPr>
          <a:xfrm>
            <a:off x="6181090" y="4799330"/>
            <a:ext cx="907415" cy="229870"/>
          </a:xfrm>
          <a:prstGeom prst="rect">
            <a:avLst/>
          </a:prstGeom>
          <a:noFill/>
        </p:spPr>
        <p:txBody>
          <a:bodyPr wrap="square" rtlCol="0" anchor="t">
            <a:spAutoFit/>
          </a:bodyPr>
          <a:p>
            <a:pPr algn="ctr"/>
            <a:r>
              <a:rPr lang="zh-CN" altLang="en-US" sz="900">
                <a:solidFill>
                  <a:schemeClr val="tx1">
                    <a:lumMod val="50000"/>
                    <a:lumOff val="50000"/>
                  </a:schemeClr>
                </a:solidFill>
                <a:latin typeface="Comic Sans MS" panose="030F0902030302020204" charset="0"/>
                <a:ea typeface="微软雅黑" charset="0"/>
                <a:cs typeface="Comic Sans MS" panose="030F0902030302020204" charset="0"/>
                <a:sym typeface="+mn-ea"/>
              </a:rPr>
              <a:t>整图输入</a:t>
            </a:r>
            <a:endParaRPr lang="zh-CN" altLang="en-US" sz="900">
              <a:solidFill>
                <a:schemeClr val="tx1">
                  <a:lumMod val="50000"/>
                  <a:lumOff val="50000"/>
                </a:schemeClr>
              </a:solidFill>
              <a:latin typeface="Comic Sans MS" panose="030F0902030302020204" charset="0"/>
              <a:ea typeface="微软雅黑" charset="0"/>
              <a:cs typeface="Comic Sans MS" panose="030F0902030302020204" charset="0"/>
              <a:sym typeface="+mn-ea"/>
            </a:endParaRPr>
          </a:p>
        </p:txBody>
      </p:sp>
      <p:sp>
        <p:nvSpPr>
          <p:cNvPr id="86" name="文本框 85"/>
          <p:cNvSpPr txBox="1"/>
          <p:nvPr>
            <p:custDataLst>
              <p:tags r:id="rId28"/>
            </p:custDataLst>
          </p:nvPr>
        </p:nvSpPr>
        <p:spPr>
          <a:xfrm>
            <a:off x="6181090" y="5539105"/>
            <a:ext cx="907415" cy="229870"/>
          </a:xfrm>
          <a:prstGeom prst="rect">
            <a:avLst/>
          </a:prstGeom>
          <a:noFill/>
        </p:spPr>
        <p:txBody>
          <a:bodyPr wrap="square" rtlCol="0" anchor="t">
            <a:spAutoFit/>
          </a:bodyPr>
          <a:p>
            <a:pPr algn="ctr"/>
            <a:r>
              <a:rPr lang="zh-CN" altLang="en-US" sz="900">
                <a:solidFill>
                  <a:schemeClr val="tx1">
                    <a:lumMod val="50000"/>
                    <a:lumOff val="50000"/>
                  </a:schemeClr>
                </a:solidFill>
                <a:latin typeface="Comic Sans MS" panose="030F0902030302020204" charset="0"/>
                <a:ea typeface="微软雅黑" charset="0"/>
                <a:cs typeface="Comic Sans MS" panose="030F0902030302020204" charset="0"/>
                <a:sym typeface="+mn-ea"/>
              </a:rPr>
              <a:t>子图输入</a:t>
            </a:r>
            <a:endParaRPr lang="zh-CN" altLang="en-US" sz="900">
              <a:solidFill>
                <a:schemeClr val="tx1">
                  <a:lumMod val="50000"/>
                  <a:lumOff val="50000"/>
                </a:schemeClr>
              </a:solidFill>
              <a:latin typeface="Comic Sans MS" panose="030F0902030302020204" charset="0"/>
              <a:ea typeface="微软雅黑" charset="0"/>
              <a:cs typeface="Comic Sans MS" panose="030F0902030302020204" charset="0"/>
              <a:sym typeface="+mn-ea"/>
            </a:endParaRPr>
          </a:p>
        </p:txBody>
      </p:sp>
      <p:grpSp>
        <p:nvGrpSpPr>
          <p:cNvPr id="8" name="组合 7"/>
          <p:cNvGrpSpPr/>
          <p:nvPr/>
        </p:nvGrpSpPr>
        <p:grpSpPr>
          <a:xfrm>
            <a:off x="6302375" y="3390265"/>
            <a:ext cx="5473065" cy="2401570"/>
            <a:chOff x="9925" y="6021"/>
            <a:chExt cx="8619" cy="3020"/>
          </a:xfrm>
        </p:grpSpPr>
        <p:pic>
          <p:nvPicPr>
            <p:cNvPr id="66" name="图片 65"/>
            <p:cNvPicPr/>
            <p:nvPr>
              <p:custDataLst>
                <p:tags r:id="rId29"/>
              </p:custDataLst>
            </p:nvPr>
          </p:nvPicPr>
          <p:blipFill>
            <a:blip r:embed="rId30"/>
          </p:blipFill>
          <p:spPr>
            <a:xfrm>
              <a:off x="10981" y="6673"/>
              <a:ext cx="2243" cy="1263"/>
            </a:xfrm>
            <a:prstGeom prst="rect">
              <a:avLst/>
            </a:prstGeom>
            <a:ln>
              <a:solidFill>
                <a:schemeClr val="tx1">
                  <a:lumMod val="50000"/>
                  <a:lumOff val="50000"/>
                </a:schemeClr>
              </a:solidFill>
            </a:ln>
          </p:spPr>
        </p:pic>
        <p:sp>
          <p:nvSpPr>
            <p:cNvPr id="67" name="文本框 66"/>
            <p:cNvSpPr txBox="1"/>
            <p:nvPr/>
          </p:nvSpPr>
          <p:spPr>
            <a:xfrm>
              <a:off x="9925" y="6021"/>
              <a:ext cx="4311" cy="696"/>
            </a:xfrm>
            <a:prstGeom prst="rect">
              <a:avLst/>
            </a:prstGeom>
          </p:spPr>
          <p:txBody>
            <a:bodyPr wrap="square">
              <a:spAutoFit/>
            </a:bodyPr>
            <a:p>
              <a:pPr indent="0" fontAlgn="auto">
                <a:lnSpc>
                  <a:spcPts val="1200"/>
                </a:lnSpc>
              </a:pPr>
              <a:r>
                <a:rPr lang="en-US" altLang="zh-CN" sz="800" b="0">
                  <a:solidFill>
                    <a:srgbClr val="C00000"/>
                  </a:solidFill>
                  <a:latin typeface="Comic Sans MS Regular" panose="030F0902030302020204" charset="0"/>
                  <a:ea typeface="Menlo" panose="020B0609030804020204"/>
                  <a:cs typeface="Comic Sans MS Regular" panose="030F0902030302020204" charset="0"/>
                </a:rPr>
                <a:t>"coordinate":</a:t>
              </a:r>
              <a:r>
                <a:rPr lang="en-US" altLang="zh-CN" sz="800" b="0">
                  <a:solidFill>
                    <a:schemeClr val="tx1"/>
                  </a:solidFill>
                  <a:latin typeface="Comic Sans MS Regular" panose="030F0902030302020204" charset="0"/>
                  <a:ea typeface="Menlo" panose="020B0609030804020204"/>
                  <a:cs typeface="Comic Sans MS Regular" panose="030F0902030302020204" charset="0"/>
                </a:rPr>
                <a:t>"&lt;loc_37&gt;&lt;loc_695&gt;&lt;loc_439&gt;&lt;loc_1009&gt;",</a:t>
              </a:r>
              <a:endParaRPr lang="en-US" altLang="zh-CN" sz="800" b="0">
                <a:solidFill>
                  <a:schemeClr val="tx1"/>
                </a:solidFill>
                <a:latin typeface="Comic Sans MS Regular" panose="030F0902030302020204" charset="0"/>
                <a:ea typeface="Menlo" panose="020B0609030804020204"/>
                <a:cs typeface="Comic Sans MS Regular" panose="030F0902030302020204" charset="0"/>
              </a:endParaRPr>
            </a:p>
            <a:p>
              <a:pPr indent="0" fontAlgn="auto">
                <a:lnSpc>
                  <a:spcPts val="1200"/>
                </a:lnSpc>
              </a:pPr>
              <a:r>
                <a:rPr lang="en-US" altLang="zh-CN" sz="800" b="0">
                  <a:solidFill>
                    <a:srgbClr val="C00000"/>
                  </a:solidFill>
                  <a:latin typeface="Comic Sans MS Regular" panose="030F0902030302020204" charset="0"/>
                  <a:ea typeface="Menlo" panose="020B0609030804020204"/>
                  <a:cs typeface="Comic Sans MS Regular" panose="030F0902030302020204" charset="0"/>
                </a:rPr>
                <a:t>"caption": </a:t>
              </a:r>
              <a:r>
                <a:rPr lang="en-US" altLang="zh-CN" sz="800" b="0">
                  <a:solidFill>
                    <a:schemeClr val="tx1"/>
                  </a:solidFill>
                  <a:latin typeface="Comic Sans MS Regular" panose="030F0902030302020204" charset="0"/>
                  <a:ea typeface="Menlo" panose="020B0609030804020204"/>
                  <a:cs typeface="Comic Sans MS Regular" panose="030F0902030302020204" charset="0"/>
                </a:rPr>
                <a:t>"go home"</a:t>
              </a:r>
              <a:endParaRPr lang="en-US" altLang="zh-CN" sz="800" b="0">
                <a:solidFill>
                  <a:schemeClr val="tx1"/>
                </a:solidFill>
                <a:latin typeface="Comic Sans MS Regular" panose="030F0902030302020204" charset="0"/>
                <a:ea typeface="Menlo" panose="020B0609030804020204"/>
                <a:cs typeface="Comic Sans MS Regular" panose="030F0902030302020204" charset="0"/>
              </a:endParaRPr>
            </a:p>
            <a:p>
              <a:pPr indent="0" fontAlgn="auto">
                <a:lnSpc>
                  <a:spcPts val="1200"/>
                </a:lnSpc>
              </a:pPr>
              <a:r>
                <a:rPr lang="en-US" altLang="zh-CN" sz="1600" b="0">
                  <a:solidFill>
                    <a:schemeClr val="tx1"/>
                  </a:solidFill>
                  <a:latin typeface="Comic Sans MS Regular" panose="030F0902030302020204" charset="0"/>
                  <a:ea typeface="Menlo" panose="020B0609030804020204"/>
                  <a:cs typeface="Comic Sans MS Regular" panose="030F0902030302020204" charset="0"/>
                </a:rPr>
                <a:t>……</a:t>
              </a:r>
              <a:endParaRPr lang="en-US" altLang="zh-CN" sz="1600" b="0">
                <a:solidFill>
                  <a:schemeClr val="tx1"/>
                </a:solidFill>
                <a:latin typeface="Comic Sans MS Regular" panose="030F0902030302020204" charset="0"/>
                <a:ea typeface="Menlo" panose="020B0609030804020204"/>
                <a:cs typeface="Comic Sans MS Regular" panose="030F0902030302020204" charset="0"/>
              </a:endParaRPr>
            </a:p>
          </p:txBody>
        </p:sp>
        <p:pic>
          <p:nvPicPr>
            <p:cNvPr id="69" name="图片 68"/>
            <p:cNvPicPr/>
            <p:nvPr>
              <p:custDataLst>
                <p:tags r:id="rId31"/>
              </p:custDataLst>
            </p:nvPr>
          </p:nvPicPr>
          <p:blipFill>
            <a:blip r:embed="rId30"/>
            <a:srcRect l="10763" t="7539" r="54911" b="84424"/>
          </p:blipFill>
          <p:spPr>
            <a:xfrm>
              <a:off x="11302" y="8774"/>
              <a:ext cx="1552" cy="254"/>
            </a:xfrm>
            <a:prstGeom prst="rect">
              <a:avLst/>
            </a:prstGeom>
            <a:ln>
              <a:solidFill>
                <a:schemeClr val="tx1">
                  <a:lumMod val="50000"/>
                  <a:lumOff val="50000"/>
                </a:schemeClr>
              </a:solidFill>
            </a:ln>
          </p:spPr>
        </p:pic>
        <p:sp>
          <p:nvSpPr>
            <p:cNvPr id="70" name="文本框 69"/>
            <p:cNvSpPr txBox="1"/>
            <p:nvPr>
              <p:custDataLst>
                <p:tags r:id="rId32"/>
              </p:custDataLst>
            </p:nvPr>
          </p:nvSpPr>
          <p:spPr>
            <a:xfrm>
              <a:off x="9925" y="8080"/>
              <a:ext cx="4312" cy="579"/>
            </a:xfrm>
            <a:prstGeom prst="rect">
              <a:avLst/>
            </a:prstGeom>
          </p:spPr>
          <p:txBody>
            <a:bodyPr wrap="square">
              <a:noAutofit/>
            </a:bodyPr>
            <a:p>
              <a:pPr indent="0" fontAlgn="auto">
                <a:lnSpc>
                  <a:spcPts val="1300"/>
                </a:lnSpc>
              </a:pPr>
              <a:r>
                <a:rPr lang="en-US" altLang="zh-CN" sz="800" b="0">
                  <a:solidFill>
                    <a:srgbClr val="C00000"/>
                  </a:solidFill>
                  <a:latin typeface="Comic Sans MS Regular" panose="030F0902030302020204" charset="0"/>
                  <a:ea typeface="Menlo" panose="020B0609030804020204"/>
                  <a:cs typeface="Comic Sans MS Regular" panose="030F0902030302020204" charset="0"/>
                </a:rPr>
                <a:t>"coordinate": </a:t>
              </a:r>
              <a:r>
                <a:rPr lang="en-US" altLang="zh-CN" sz="800" b="0">
                  <a:solidFill>
                    <a:schemeClr val="tx1"/>
                  </a:solidFill>
                  <a:latin typeface="Comic Sans MS Regular" panose="030F0902030302020204" charset="0"/>
                  <a:ea typeface="Menlo" panose="020B0609030804020204"/>
                  <a:cs typeface="Comic Sans MS Regular" panose="030F0902030302020204" charset="0"/>
                </a:rPr>
                <a:t>"&lt;loc_26&gt;&lt;loc_168&gt;&lt;loc_674&gt;&lt;loc_254&gt;",</a:t>
              </a:r>
              <a:endParaRPr lang="en-US" altLang="zh-CN" sz="800" b="0">
                <a:solidFill>
                  <a:schemeClr val="tx1"/>
                </a:solidFill>
                <a:latin typeface="Comic Sans MS Regular" panose="030F0902030302020204" charset="0"/>
                <a:ea typeface="Menlo" panose="020B0609030804020204"/>
                <a:cs typeface="Comic Sans MS Regular" panose="030F0902030302020204" charset="0"/>
              </a:endParaRPr>
            </a:p>
            <a:p>
              <a:pPr indent="0" fontAlgn="auto">
                <a:lnSpc>
                  <a:spcPts val="1300"/>
                </a:lnSpc>
              </a:pPr>
              <a:r>
                <a:rPr lang="en-US" altLang="zh-CN" sz="800" b="0">
                  <a:solidFill>
                    <a:srgbClr val="C00000"/>
                  </a:solidFill>
                  <a:latin typeface="Comic Sans MS Regular" panose="030F0902030302020204" charset="0"/>
                  <a:ea typeface="Menlo" panose="020B0609030804020204"/>
                  <a:cs typeface="Comic Sans MS Regular" panose="030F0902030302020204" charset="0"/>
                </a:rPr>
                <a:t>"caption": </a:t>
              </a:r>
              <a:r>
                <a:rPr lang="en-US" altLang="zh-CN" sz="800" b="0">
                  <a:solidFill>
                    <a:schemeClr val="tx1"/>
                  </a:solidFill>
                  <a:latin typeface="Comic Sans MS Regular" panose="030F0902030302020204" charset="0"/>
                  <a:ea typeface="Menlo" panose="020B0609030804020204"/>
                  <a:cs typeface="Comic Sans MS Regular" panose="030F0902030302020204" charset="0"/>
                </a:rPr>
                <a:t>"Search box"</a:t>
              </a:r>
              <a:endParaRPr lang="en-US" altLang="zh-CN" sz="800" b="0">
                <a:solidFill>
                  <a:schemeClr val="tx1"/>
                </a:solidFill>
                <a:latin typeface="Comic Sans MS Regular" panose="030F0902030302020204" charset="0"/>
                <a:ea typeface="Menlo" panose="020B0609030804020204"/>
                <a:cs typeface="Comic Sans MS Regular" panose="030F0902030302020204" charset="0"/>
              </a:endParaRPr>
            </a:p>
            <a:p>
              <a:pPr indent="0" fontAlgn="auto">
                <a:lnSpc>
                  <a:spcPts val="1300"/>
                </a:lnSpc>
              </a:pPr>
              <a:endParaRPr lang="en-US" altLang="zh-CN" sz="800" b="0">
                <a:solidFill>
                  <a:schemeClr val="tx1"/>
                </a:solidFill>
                <a:latin typeface="Comic Sans MS Regular" panose="030F0902030302020204" charset="0"/>
                <a:ea typeface="Menlo" panose="020B0609030804020204"/>
                <a:cs typeface="Comic Sans MS Regular" panose="030F0902030302020204" charset="0"/>
              </a:endParaRPr>
            </a:p>
          </p:txBody>
        </p:sp>
        <p:sp>
          <p:nvSpPr>
            <p:cNvPr id="73" name="圆角矩形 72"/>
            <p:cNvSpPr/>
            <p:nvPr>
              <p:custDataLst>
                <p:tags r:id="rId33"/>
              </p:custDataLst>
            </p:nvPr>
          </p:nvSpPr>
          <p:spPr>
            <a:xfrm>
              <a:off x="16923" y="6488"/>
              <a:ext cx="1620" cy="580"/>
            </a:xfrm>
            <a:prstGeom prst="roundRect">
              <a:avLst/>
            </a:prstGeom>
            <a:solidFill>
              <a:schemeClr val="accent5">
                <a:lumMod val="20000"/>
                <a:lumOff val="80000"/>
              </a:schemeClr>
            </a:solidFill>
            <a:ln>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a:solidFill>
                    <a:schemeClr val="tx1"/>
                  </a:solidFill>
                  <a:latin typeface="Comic Sans MS Regular" panose="030F0902030302020204" charset="0"/>
                  <a:ea typeface="微软雅黑" charset="0"/>
                  <a:cs typeface="Comic Sans MS Regular" panose="030F0902030302020204" charset="0"/>
                  <a:sym typeface="+mn-ea"/>
                </a:rPr>
                <a:t>Visual Encoder</a:t>
              </a:r>
              <a:endParaRPr lang="en-US" altLang="zh-CN" sz="1200">
                <a:solidFill>
                  <a:schemeClr val="tx1"/>
                </a:solidFill>
                <a:latin typeface="Comic Sans MS Regular" panose="030F0902030302020204" charset="0"/>
                <a:ea typeface="微软雅黑" charset="0"/>
                <a:cs typeface="Comic Sans MS Regular" panose="030F0902030302020204" charset="0"/>
                <a:sym typeface="+mn-ea"/>
              </a:endParaRPr>
            </a:p>
          </p:txBody>
        </p:sp>
        <p:sp>
          <p:nvSpPr>
            <p:cNvPr id="74" name="圆角矩形 73"/>
            <p:cNvSpPr/>
            <p:nvPr>
              <p:custDataLst>
                <p:tags r:id="rId34"/>
              </p:custDataLst>
            </p:nvPr>
          </p:nvSpPr>
          <p:spPr>
            <a:xfrm>
              <a:off x="14816" y="6474"/>
              <a:ext cx="1620" cy="580"/>
            </a:xfrm>
            <a:prstGeom prst="roundRect">
              <a:avLst/>
            </a:prstGeom>
            <a:solidFill>
              <a:schemeClr val="accent1">
                <a:lumMod val="20000"/>
                <a:lumOff val="80000"/>
              </a:schemeClr>
            </a:solidFill>
            <a:ln>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a:solidFill>
                    <a:schemeClr val="tx1"/>
                  </a:solidFill>
                  <a:latin typeface="Comic Sans MS Regular" panose="030F0902030302020204" charset="0"/>
                  <a:ea typeface="微软雅黑" charset="0"/>
                  <a:cs typeface="Comic Sans MS Regular" panose="030F0902030302020204" charset="0"/>
                  <a:sym typeface="+mn-ea"/>
                </a:rPr>
                <a:t>Text Embedding</a:t>
              </a:r>
              <a:endParaRPr lang="en-US" altLang="zh-CN" sz="1200">
                <a:solidFill>
                  <a:schemeClr val="tx1"/>
                </a:solidFill>
                <a:latin typeface="Comic Sans MS Regular" panose="030F0902030302020204" charset="0"/>
                <a:ea typeface="微软雅黑" charset="0"/>
                <a:cs typeface="Comic Sans MS Regular" panose="030F0902030302020204" charset="0"/>
                <a:sym typeface="+mn-ea"/>
              </a:endParaRPr>
            </a:p>
          </p:txBody>
        </p:sp>
        <p:sp>
          <p:nvSpPr>
            <p:cNvPr id="78" name="圆角矩形 77"/>
            <p:cNvSpPr/>
            <p:nvPr>
              <p:custDataLst>
                <p:tags r:id="rId35"/>
              </p:custDataLst>
            </p:nvPr>
          </p:nvSpPr>
          <p:spPr>
            <a:xfrm>
              <a:off x="16923" y="7493"/>
              <a:ext cx="1620" cy="580"/>
            </a:xfrm>
            <a:prstGeom prst="roundRect">
              <a:avLst/>
            </a:prstGeom>
            <a:solidFill>
              <a:schemeClr val="accent6">
                <a:lumMod val="20000"/>
                <a:lumOff val="80000"/>
              </a:schemeClr>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a:solidFill>
                    <a:schemeClr val="tx1"/>
                  </a:solidFill>
                  <a:latin typeface="Comic Sans MS Regular" panose="030F0902030302020204" charset="0"/>
                  <a:ea typeface="微软雅黑" charset="0"/>
                  <a:cs typeface="Comic Sans MS Regular" panose="030F0902030302020204" charset="0"/>
                  <a:sym typeface="+mn-ea"/>
                </a:rPr>
                <a:t>MLP</a:t>
              </a:r>
              <a:endParaRPr lang="en-US" altLang="zh-CN" sz="1200">
                <a:solidFill>
                  <a:schemeClr val="tx1"/>
                </a:solidFill>
                <a:latin typeface="Comic Sans MS Regular" panose="030F0902030302020204" charset="0"/>
                <a:ea typeface="微软雅黑" charset="0"/>
                <a:cs typeface="Comic Sans MS Regular" panose="030F0902030302020204" charset="0"/>
                <a:sym typeface="+mn-ea"/>
              </a:endParaRPr>
            </a:p>
          </p:txBody>
        </p:sp>
        <p:sp>
          <p:nvSpPr>
            <p:cNvPr id="80" name="圆角矩形 79"/>
            <p:cNvSpPr/>
            <p:nvPr>
              <p:custDataLst>
                <p:tags r:id="rId36"/>
              </p:custDataLst>
            </p:nvPr>
          </p:nvSpPr>
          <p:spPr>
            <a:xfrm>
              <a:off x="14816" y="8461"/>
              <a:ext cx="3728" cy="580"/>
            </a:xfrm>
            <a:prstGeom prst="roundRect">
              <a:avLst/>
            </a:prstGeom>
            <a:solidFill>
              <a:schemeClr val="accent3">
                <a:lumMod val="20000"/>
                <a:lumOff val="80000"/>
              </a:schemeClr>
            </a:solidFill>
            <a:ln>
              <a:solidFill>
                <a:schemeClr val="accent3">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a:solidFill>
                    <a:schemeClr val="tx1"/>
                  </a:solidFill>
                  <a:latin typeface="Comic Sans MS Regular" panose="030F0902030302020204" charset="0"/>
                  <a:ea typeface="微软雅黑" charset="0"/>
                  <a:cs typeface="Comic Sans MS Regular" panose="030F0902030302020204" charset="0"/>
                  <a:sym typeface="+mn-ea"/>
                </a:rPr>
                <a:t>Decoder</a:t>
              </a:r>
              <a:endParaRPr lang="en-US" altLang="zh-CN" sz="1200">
                <a:solidFill>
                  <a:schemeClr val="tx1"/>
                </a:solidFill>
                <a:latin typeface="Comic Sans MS Regular" panose="030F0902030302020204" charset="0"/>
                <a:ea typeface="微软雅黑" charset="0"/>
                <a:cs typeface="Comic Sans MS Regular" panose="030F0902030302020204" charset="0"/>
                <a:sym typeface="+mn-ea"/>
              </a:endParaRPr>
            </a:p>
          </p:txBody>
        </p:sp>
        <p:cxnSp>
          <p:nvCxnSpPr>
            <p:cNvPr id="82" name="直接箭头连接符 81"/>
            <p:cNvCxnSpPr>
              <a:stCxn id="74" idx="2"/>
            </p:cNvCxnSpPr>
            <p:nvPr/>
          </p:nvCxnSpPr>
          <p:spPr>
            <a:xfrm>
              <a:off x="15626" y="7054"/>
              <a:ext cx="0" cy="1395"/>
            </a:xfrm>
            <a:prstGeom prst="straightConnector1">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cxnSp>
          <p:nvCxnSpPr>
            <p:cNvPr id="83" name="直接箭头连接符 82"/>
            <p:cNvCxnSpPr>
              <a:stCxn id="73" idx="2"/>
              <a:endCxn id="78" idx="0"/>
            </p:cNvCxnSpPr>
            <p:nvPr>
              <p:custDataLst>
                <p:tags r:id="rId37"/>
              </p:custDataLst>
            </p:nvPr>
          </p:nvCxnSpPr>
          <p:spPr>
            <a:xfrm>
              <a:off x="17733" y="7068"/>
              <a:ext cx="0" cy="425"/>
            </a:xfrm>
            <a:prstGeom prst="straightConnector1">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cxnSp>
          <p:nvCxnSpPr>
            <p:cNvPr id="84" name="直接箭头连接符 83"/>
            <p:cNvCxnSpPr>
              <a:stCxn id="78" idx="2"/>
            </p:cNvCxnSpPr>
            <p:nvPr>
              <p:custDataLst>
                <p:tags r:id="rId38"/>
              </p:custDataLst>
            </p:nvPr>
          </p:nvCxnSpPr>
          <p:spPr>
            <a:xfrm>
              <a:off x="17733" y="8073"/>
              <a:ext cx="0" cy="405"/>
            </a:xfrm>
            <a:prstGeom prst="straightConnector1">
              <a:avLst/>
            </a:prstGeom>
            <a:ln>
              <a:solidFill>
                <a:schemeClr val="tx1"/>
              </a:solidFill>
              <a:tailEnd type="stealth"/>
            </a:ln>
          </p:spPr>
          <p:style>
            <a:lnRef idx="2">
              <a:schemeClr val="accent1"/>
            </a:lnRef>
            <a:fillRef idx="0">
              <a:srgbClr val="FFFFFF"/>
            </a:fillRef>
            <a:effectRef idx="0">
              <a:srgbClr val="FFFFFF"/>
            </a:effectRef>
            <a:fontRef idx="minor">
              <a:schemeClr val="tx1"/>
            </a:fontRef>
          </p:style>
        </p:cxnSp>
        <p:cxnSp>
          <p:nvCxnSpPr>
            <p:cNvPr id="85" name="直接连接符 84"/>
            <p:cNvCxnSpPr/>
            <p:nvPr/>
          </p:nvCxnSpPr>
          <p:spPr>
            <a:xfrm>
              <a:off x="10028" y="8093"/>
              <a:ext cx="4155" cy="0"/>
            </a:xfrm>
            <a:prstGeom prst="line">
              <a:avLst/>
            </a:prstGeom>
            <a:ln>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87" name="肘形连接符 86"/>
            <p:cNvCxnSpPr>
              <a:stCxn id="66" idx="3"/>
              <a:endCxn id="73" idx="0"/>
            </p:cNvCxnSpPr>
            <p:nvPr/>
          </p:nvCxnSpPr>
          <p:spPr>
            <a:xfrm flipV="1">
              <a:off x="13224" y="6488"/>
              <a:ext cx="4509" cy="817"/>
            </a:xfrm>
            <a:prstGeom prst="bentConnector4">
              <a:avLst>
                <a:gd name="adj1" fmla="val 28919"/>
                <a:gd name="adj2" fmla="val 145900"/>
              </a:avLst>
            </a:prstGeom>
            <a:ln>
              <a:solidFill>
                <a:schemeClr val="accent5">
                  <a:lumMod val="50000"/>
                </a:schemeClr>
              </a:solidFill>
              <a:tailEnd type="stealth"/>
            </a:ln>
          </p:spPr>
          <p:style>
            <a:lnRef idx="2">
              <a:schemeClr val="accent1"/>
            </a:lnRef>
            <a:fillRef idx="0">
              <a:srgbClr val="FFFFFF"/>
            </a:fillRef>
            <a:effectRef idx="0">
              <a:srgbClr val="FFFFFF"/>
            </a:effectRef>
            <a:fontRef idx="minor">
              <a:schemeClr val="tx1"/>
            </a:fontRef>
          </p:style>
        </p:cxnSp>
        <p:cxnSp>
          <p:nvCxnSpPr>
            <p:cNvPr id="88" name="肘形连接符 87"/>
            <p:cNvCxnSpPr>
              <a:stCxn id="69" idx="3"/>
              <a:endCxn id="73" idx="0"/>
            </p:cNvCxnSpPr>
            <p:nvPr>
              <p:custDataLst>
                <p:tags r:id="rId39"/>
              </p:custDataLst>
            </p:nvPr>
          </p:nvCxnSpPr>
          <p:spPr>
            <a:xfrm flipV="1">
              <a:off x="12854" y="6488"/>
              <a:ext cx="4879" cy="2413"/>
            </a:xfrm>
            <a:prstGeom prst="bentConnector4">
              <a:avLst>
                <a:gd name="adj1" fmla="val 34330"/>
                <a:gd name="adj2" fmla="val 115665"/>
              </a:avLst>
            </a:prstGeom>
            <a:ln>
              <a:solidFill>
                <a:schemeClr val="accent5">
                  <a:lumMod val="50000"/>
                </a:schemeClr>
              </a:solidFill>
              <a:tailEnd type="stealth"/>
            </a:ln>
          </p:spPr>
          <p:style>
            <a:lnRef idx="2">
              <a:schemeClr val="accent1"/>
            </a:lnRef>
            <a:fillRef idx="0">
              <a:srgbClr val="FFFFFF"/>
            </a:fillRef>
            <a:effectRef idx="0">
              <a:srgbClr val="FFFFFF"/>
            </a:effectRef>
            <a:fontRef idx="minor">
              <a:schemeClr val="tx1"/>
            </a:fontRef>
          </p:style>
        </p:cxnSp>
        <p:cxnSp>
          <p:nvCxnSpPr>
            <p:cNvPr id="89" name="肘形连接符 88"/>
            <p:cNvCxnSpPr>
              <a:endCxn id="74" idx="0"/>
            </p:cNvCxnSpPr>
            <p:nvPr>
              <p:custDataLst>
                <p:tags r:id="rId40"/>
              </p:custDataLst>
            </p:nvPr>
          </p:nvCxnSpPr>
          <p:spPr>
            <a:xfrm>
              <a:off x="14320" y="6225"/>
              <a:ext cx="1306" cy="249"/>
            </a:xfrm>
            <a:prstGeom prst="bentConnector2">
              <a:avLst/>
            </a:prstGeom>
            <a:ln>
              <a:solidFill>
                <a:schemeClr val="accent1">
                  <a:lumMod val="50000"/>
                </a:schemeClr>
              </a:solidFill>
              <a:tailEnd type="stealth"/>
            </a:ln>
          </p:spPr>
          <p:style>
            <a:lnRef idx="2">
              <a:schemeClr val="accent1"/>
            </a:lnRef>
            <a:fillRef idx="0">
              <a:srgbClr val="FFFFFF"/>
            </a:fillRef>
            <a:effectRef idx="0">
              <a:srgbClr val="FFFFFF"/>
            </a:effectRef>
            <a:fontRef idx="minor">
              <a:schemeClr val="tx1"/>
            </a:fontRef>
          </p:style>
        </p:cxnSp>
        <p:cxnSp>
          <p:nvCxnSpPr>
            <p:cNvPr id="90" name="肘形连接符 89"/>
            <p:cNvCxnSpPr>
              <a:stCxn id="70" idx="3"/>
              <a:endCxn id="74" idx="0"/>
            </p:cNvCxnSpPr>
            <p:nvPr>
              <p:custDataLst>
                <p:tags r:id="rId41"/>
              </p:custDataLst>
            </p:nvPr>
          </p:nvCxnSpPr>
          <p:spPr>
            <a:xfrm flipV="1">
              <a:off x="14237" y="6474"/>
              <a:ext cx="1389" cy="1896"/>
            </a:xfrm>
            <a:prstGeom prst="bentConnector4">
              <a:avLst>
                <a:gd name="adj1" fmla="val 20878"/>
                <a:gd name="adj2" fmla="val 112974"/>
              </a:avLst>
            </a:prstGeom>
            <a:ln>
              <a:solidFill>
                <a:schemeClr val="accent1">
                  <a:lumMod val="50000"/>
                </a:schemeClr>
              </a:solidFill>
              <a:tailEnd type="stealth"/>
            </a:ln>
          </p:spPr>
          <p:style>
            <a:lnRef idx="2">
              <a:schemeClr val="accent1"/>
            </a:lnRef>
            <a:fillRef idx="0">
              <a:srgbClr val="FFFFFF"/>
            </a:fillRef>
            <a:effectRef idx="0">
              <a:srgbClr val="FFFFFF"/>
            </a:effectRef>
            <a:fontRef idx="minor">
              <a:schemeClr val="tx1"/>
            </a:fontRef>
          </p:style>
        </p:cxnSp>
      </p:grpSp>
      <p:sp>
        <p:nvSpPr>
          <p:cNvPr id="91" name="文本框 90"/>
          <p:cNvSpPr txBox="1"/>
          <p:nvPr/>
        </p:nvSpPr>
        <p:spPr>
          <a:xfrm>
            <a:off x="6302375" y="5815330"/>
            <a:ext cx="5708015" cy="960120"/>
          </a:xfrm>
          <a:prstGeom prst="rect">
            <a:avLst/>
          </a:prstGeom>
          <a:noFill/>
        </p:spPr>
        <p:txBody>
          <a:bodyPr wrap="square" rtlCol="0" anchor="t">
            <a:no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a:latin typeface="微软雅黑" charset="0"/>
                <a:ea typeface="微软雅黑" charset="0"/>
                <a:cs typeface="微软雅黑" charset="0"/>
                <a:sym typeface="+mn-ea"/>
              </a:rPr>
              <a:t>子图输入模型</a:t>
            </a:r>
            <a:r>
              <a:rPr lang="zh-CN">
                <a:latin typeface="微软雅黑" charset="0"/>
                <a:ea typeface="微软雅黑" charset="0"/>
                <a:cs typeface="微软雅黑" charset="0"/>
                <a:sym typeface="+mn-ea"/>
              </a:rPr>
              <a:t>训练</a:t>
            </a:r>
            <a:r>
              <a:rPr>
                <a:latin typeface="微软雅黑" charset="0"/>
                <a:ea typeface="微软雅黑" charset="0"/>
                <a:cs typeface="微软雅黑" charset="0"/>
                <a:sym typeface="+mn-ea"/>
              </a:rPr>
              <a:t>，CIDEr分数显著提升</a:t>
            </a:r>
            <a:r>
              <a:rPr lang="en-US" altLang="zh-CN" b="1">
                <a:solidFill>
                  <a:srgbClr val="C00000"/>
                </a:solidFill>
                <a:latin typeface="微软雅黑" charset="0"/>
                <a:ea typeface="微软雅黑" charset="0"/>
                <a:cs typeface="微软雅黑" charset="0"/>
                <a:sym typeface="+mn-ea"/>
              </a:rPr>
              <a:t>2.6</a:t>
            </a:r>
            <a:r>
              <a:rPr>
                <a:latin typeface="微软雅黑" charset="0"/>
                <a:ea typeface="微软雅黑" charset="0"/>
                <a:cs typeface="微软雅黑" charset="0"/>
                <a:sym typeface="+mn-ea"/>
              </a:rPr>
              <a:t>，证明了分步检测+caption方案的有效性。</a:t>
            </a:r>
            <a:endParaRPr lang="zh-CN" altLang="en-US">
              <a:solidFill>
                <a:schemeClr val="tx1"/>
              </a:solidFill>
              <a:latin typeface="微软雅黑" charset="0"/>
              <a:ea typeface="微软雅黑" charset="0"/>
              <a:cs typeface="微软雅黑" charset="0"/>
              <a:sym typeface="+mn-ea"/>
            </a:endParaRPr>
          </a:p>
        </p:txBody>
      </p:sp>
      <p:sp>
        <p:nvSpPr>
          <p:cNvPr id="15" name="标题 1"/>
          <p:cNvSpPr/>
          <p:nvPr>
            <p:custDataLst>
              <p:tags r:id="rId42"/>
            </p:custDataLst>
          </p:nvPr>
        </p:nvSpPr>
        <p:spPr>
          <a:xfrm>
            <a:off x="494115" y="37765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sym typeface="+mn-ea"/>
              </a:rPr>
              <a:t>2.4 </a:t>
            </a:r>
            <a:r>
              <a:rPr>
                <a:latin typeface="微软雅黑" charset="0"/>
                <a:ea typeface="微软雅黑" charset="0"/>
                <a:cs typeface="微软雅黑" charset="0"/>
                <a:sym typeface="+mn-ea"/>
              </a:rPr>
              <a:t>技术研发与重点业务</a:t>
            </a:r>
            <a:r>
              <a:rPr lang="en-US" altLang="zh-CN" sz="1800">
                <a:latin typeface="微软雅黑" charset="-122"/>
                <a:ea typeface="微软雅黑" charset="-122"/>
                <a:cs typeface="等线 Light" panose="02010600030101010101" charset="-122"/>
                <a:sym typeface="等线 Light" panose="02010600030101010101" charset="-122"/>
              </a:rPr>
              <a:t>——</a:t>
            </a:r>
            <a:r>
              <a:rPr sz="1800">
                <a:latin typeface="微软雅黑" charset="-122"/>
                <a:ea typeface="微软雅黑" charset="-122"/>
                <a:cs typeface="等线 Light" panose="02010600030101010101" charset="-122"/>
                <a:sym typeface="等线 Light" panose="02010600030101010101" charset="-122"/>
              </a:rPr>
              <a:t>玉树GUIAgent-场景化专家</a:t>
            </a:r>
            <a:endParaRPr sz="1800">
              <a:latin typeface="微软雅黑" charset="-122"/>
              <a:ea typeface="微软雅黑" charset="-122"/>
              <a:cs typeface="等线 Light" panose="02010600030101010101" charset="-122"/>
              <a:sym typeface="等线 Light" panose="02010600030101010101"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683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2" name="图片 31" descr="fde11c67-28e1-4e42-902b-497ba3bb0806"/>
          <p:cNvPicPr>
            <a:picLocks noChangeAspect="1"/>
          </p:cNvPicPr>
          <p:nvPr>
            <p:custDataLst>
              <p:tags r:id="rId3"/>
            </p:custDataLst>
          </p:nvPr>
        </p:nvPicPr>
        <p:blipFill>
          <a:blip r:embed="rId4">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7" name="标题 1"/>
          <p:cNvSpPr/>
          <p:nvPr>
            <p:custDataLst>
              <p:tags r:id="rId5"/>
            </p:custDataLst>
          </p:nvPr>
        </p:nvSpPr>
        <p:spPr>
          <a:xfrm>
            <a:off x="4617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3 </a:t>
            </a:r>
            <a:r>
              <a:rPr>
                <a:latin typeface="微软雅黑" charset="0"/>
                <a:ea typeface="微软雅黑" charset="0"/>
                <a:cs typeface="微软雅黑" charset="0"/>
              </a:rPr>
              <a:t>其他</a:t>
            </a:r>
            <a:r>
              <a:rPr>
                <a:latin typeface="微软雅黑" charset="0"/>
                <a:ea typeface="微软雅黑" charset="0"/>
                <a:cs typeface="微软雅黑" charset="0"/>
              </a:rPr>
              <a:t>工作</a:t>
            </a:r>
            <a:endParaRPr>
              <a:latin typeface="微软雅黑" charset="0"/>
              <a:ea typeface="微软雅黑" charset="0"/>
              <a:cs typeface="微软雅黑" charset="0"/>
            </a:endParaRPr>
          </a:p>
        </p:txBody>
      </p:sp>
      <p:sp>
        <p:nvSpPr>
          <p:cNvPr id="6" name="圆角矩形 5"/>
          <p:cNvSpPr/>
          <p:nvPr>
            <p:custDataLst>
              <p:tags r:id="rId6"/>
            </p:custDataLst>
          </p:nvPr>
        </p:nvSpPr>
        <p:spPr>
          <a:xfrm>
            <a:off x="307340" y="1123315"/>
            <a:ext cx="5869940" cy="3027045"/>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背景：</a:t>
            </a:r>
            <a:r>
              <a:rPr lang="zh-CN" altLang="en-US">
                <a:solidFill>
                  <a:schemeClr val="tx1"/>
                </a:solidFill>
                <a:latin typeface="微软雅黑" charset="0"/>
                <a:ea typeface="微软雅黑" charset="0"/>
                <a:cs typeface="微软雅黑" charset="0"/>
              </a:rPr>
              <a:t>真实</a:t>
            </a:r>
            <a:r>
              <a:rPr lang="zh-CN" altLang="en-US">
                <a:solidFill>
                  <a:schemeClr val="tx1"/>
                </a:solidFill>
                <a:latin typeface="微软雅黑" charset="0"/>
                <a:ea typeface="微软雅黑" charset="0"/>
                <a:cs typeface="微软雅黑" charset="0"/>
                <a:sym typeface="+mn-ea"/>
              </a:rPr>
              <a:t>日文招牌</a:t>
            </a:r>
            <a:r>
              <a:rPr lang="zh-CN" altLang="en-US">
                <a:solidFill>
                  <a:schemeClr val="tx1"/>
                </a:solidFill>
                <a:latin typeface="微软雅黑" charset="0"/>
                <a:ea typeface="微软雅黑" charset="0"/>
                <a:cs typeface="微软雅黑" charset="0"/>
              </a:rPr>
              <a:t>数据较少、模型的识别准确率</a:t>
            </a:r>
            <a:r>
              <a:rPr lang="zh-CN" altLang="en-US">
                <a:solidFill>
                  <a:schemeClr val="tx1"/>
                </a:solidFill>
                <a:latin typeface="微软雅黑" charset="0"/>
                <a:ea typeface="微软雅黑" charset="0"/>
                <a:cs typeface="微软雅黑" charset="0"/>
              </a:rPr>
              <a:t>较低，旨在显著提升日文招牌的识别准确性和稳定性。</a:t>
            </a:r>
            <a:endParaRPr lang="zh-CN" altLang="en-US">
              <a:solidFill>
                <a:schemeClr val="tx1"/>
              </a:solidFill>
              <a:latin typeface="微软雅黑" charset="0"/>
              <a:ea typeface="微软雅黑" charset="0"/>
              <a:cs typeface="微软雅黑" charset="0"/>
            </a:endParaRPr>
          </a:p>
          <a:p>
            <a:pPr indent="0" algn="just" fontAlgn="auto">
              <a:lnSpc>
                <a:spcPct val="150000"/>
              </a:lnSpc>
            </a:pPr>
            <a:r>
              <a:rPr b="1">
                <a:solidFill>
                  <a:srgbClr val="C00000"/>
                </a:solidFill>
                <a:latin typeface="微软雅黑" charset="0"/>
                <a:ea typeface="微软雅黑" charset="0"/>
                <a:cs typeface="微软雅黑" charset="0"/>
                <a:sym typeface="+mn-ea"/>
              </a:rPr>
              <a:t>方法：</a:t>
            </a:r>
            <a:r>
              <a:rPr>
                <a:solidFill>
                  <a:schemeClr val="tx1"/>
                </a:solidFill>
                <a:latin typeface="微软雅黑" charset="0"/>
                <a:ea typeface="微软雅黑" charset="0"/>
                <a:cs typeface="微软雅黑" charset="0"/>
                <a:sym typeface="+mn-ea"/>
              </a:rPr>
              <a:t>为解决</a:t>
            </a:r>
            <a:r>
              <a:rPr lang="zh-CN">
                <a:solidFill>
                  <a:schemeClr val="tx1"/>
                </a:solidFill>
                <a:latin typeface="微软雅黑" charset="0"/>
                <a:ea typeface="微软雅黑" charset="0"/>
                <a:cs typeface="微软雅黑" charset="0"/>
                <a:sym typeface="+mn-ea"/>
              </a:rPr>
              <a:t>真实</a:t>
            </a:r>
            <a:r>
              <a:rPr>
                <a:solidFill>
                  <a:schemeClr val="tx1"/>
                </a:solidFill>
                <a:latin typeface="微软雅黑" charset="0"/>
                <a:ea typeface="微软雅黑" charset="0"/>
                <a:cs typeface="微软雅黑" charset="0"/>
                <a:sym typeface="+mn-ea"/>
              </a:rPr>
              <a:t>数据匮乏和样本多样性不足的问题，本次优化方案</a:t>
            </a:r>
            <a:r>
              <a:rPr lang="zh-CN">
                <a:solidFill>
                  <a:schemeClr val="tx1"/>
                </a:solidFill>
                <a:latin typeface="微软雅黑" charset="0"/>
                <a:ea typeface="微软雅黑" charset="0"/>
                <a:cs typeface="微软雅黑" charset="0"/>
                <a:sym typeface="+mn-ea"/>
              </a:rPr>
              <a:t>采</a:t>
            </a:r>
            <a:r>
              <a:rPr>
                <a:solidFill>
                  <a:schemeClr val="tx1"/>
                </a:solidFill>
                <a:latin typeface="微软雅黑" charset="0"/>
                <a:ea typeface="微软雅黑" charset="0"/>
                <a:cs typeface="微软雅黑" charset="0"/>
                <a:sym typeface="+mn-ea"/>
              </a:rPr>
              <a:t>用SynthTIGER作为数据合成工具。</a:t>
            </a:r>
            <a:endParaRPr>
              <a:solidFill>
                <a:schemeClr val="tx1"/>
              </a:solidFill>
              <a:latin typeface="微软雅黑" charset="0"/>
              <a:ea typeface="微软雅黑" charset="0"/>
              <a:cs typeface="微软雅黑" charset="0"/>
            </a:endParaRPr>
          </a:p>
          <a:p>
            <a:pPr indent="0" algn="just" fontAlgn="auto">
              <a:lnSpc>
                <a:spcPct val="150000"/>
              </a:lnSpc>
            </a:pPr>
            <a:r>
              <a:rPr lang="en-US">
                <a:solidFill>
                  <a:schemeClr val="tx1"/>
                </a:solidFill>
                <a:latin typeface="微软雅黑" charset="0"/>
                <a:ea typeface="微软雅黑" charset="0"/>
                <a:cs typeface="微软雅黑" charset="0"/>
                <a:sym typeface="+mn-ea"/>
              </a:rPr>
              <a:t>(</a:t>
            </a:r>
            <a:r>
              <a:rPr>
                <a:solidFill>
                  <a:schemeClr val="tx1"/>
                </a:solidFill>
                <a:latin typeface="微软雅黑" charset="0"/>
                <a:ea typeface="微软雅黑" charset="0"/>
                <a:cs typeface="微软雅黑" charset="0"/>
                <a:sym typeface="+mn-ea"/>
              </a:rPr>
              <a:t>1</a:t>
            </a:r>
            <a:r>
              <a:rPr lang="en-US">
                <a:solidFill>
                  <a:schemeClr val="tx1"/>
                </a:solidFill>
                <a:latin typeface="微软雅黑" charset="0"/>
                <a:ea typeface="微软雅黑" charset="0"/>
                <a:cs typeface="微软雅黑" charset="0"/>
                <a:sym typeface="+mn-ea"/>
              </a:rPr>
              <a:t>)</a:t>
            </a:r>
            <a:r>
              <a:rPr>
                <a:solidFill>
                  <a:schemeClr val="tx1"/>
                </a:solidFill>
                <a:latin typeface="微软雅黑" charset="0"/>
                <a:ea typeface="微软雅黑" charset="0"/>
                <a:cs typeface="微软雅黑" charset="0"/>
                <a:sym typeface="+mn-ea"/>
              </a:rPr>
              <a:t>设计多种模板，包括不同的</a:t>
            </a:r>
            <a:r>
              <a:rPr b="1">
                <a:solidFill>
                  <a:srgbClr val="C00000"/>
                </a:solidFill>
                <a:latin typeface="微软雅黑" charset="0"/>
                <a:ea typeface="微软雅黑" charset="0"/>
                <a:cs typeface="微软雅黑" charset="0"/>
                <a:sym typeface="+mn-ea"/>
              </a:rPr>
              <a:t>字体</a:t>
            </a:r>
            <a:r>
              <a:rPr>
                <a:solidFill>
                  <a:schemeClr val="tx1"/>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颜色</a:t>
            </a:r>
            <a:r>
              <a:rPr>
                <a:solidFill>
                  <a:schemeClr val="tx1"/>
                </a:solidFill>
                <a:latin typeface="微软雅黑" charset="0"/>
                <a:ea typeface="微软雅黑" charset="0"/>
                <a:cs typeface="微软雅黑" charset="0"/>
                <a:sym typeface="+mn-ea"/>
              </a:rPr>
              <a:t>和</a:t>
            </a:r>
            <a:r>
              <a:rPr b="1">
                <a:solidFill>
                  <a:srgbClr val="C00000"/>
                </a:solidFill>
                <a:latin typeface="微软雅黑" charset="0"/>
                <a:ea typeface="微软雅黑" charset="0"/>
                <a:cs typeface="微软雅黑" charset="0"/>
                <a:sym typeface="+mn-ea"/>
              </a:rPr>
              <a:t>排版样式</a:t>
            </a:r>
            <a:r>
              <a:rPr>
                <a:solidFill>
                  <a:schemeClr val="tx1"/>
                </a:solidFill>
                <a:latin typeface="微软雅黑" charset="0"/>
                <a:ea typeface="微软雅黑" charset="0"/>
                <a:cs typeface="微软雅黑" charset="0"/>
                <a:sym typeface="+mn-ea"/>
              </a:rPr>
              <a:t>。</a:t>
            </a:r>
            <a:endParaRPr>
              <a:solidFill>
                <a:schemeClr val="tx1"/>
              </a:solidFill>
              <a:latin typeface="微软雅黑" charset="0"/>
              <a:ea typeface="微软雅黑" charset="0"/>
              <a:cs typeface="微软雅黑" charset="0"/>
            </a:endParaRPr>
          </a:p>
          <a:p>
            <a:pPr indent="0" algn="just" fontAlgn="auto">
              <a:lnSpc>
                <a:spcPct val="150000"/>
              </a:lnSpc>
            </a:pPr>
            <a:r>
              <a:rPr lang="en-US">
                <a:solidFill>
                  <a:schemeClr val="tx1"/>
                </a:solidFill>
                <a:latin typeface="微软雅黑" charset="0"/>
                <a:ea typeface="微软雅黑" charset="0"/>
                <a:cs typeface="微软雅黑" charset="0"/>
                <a:sym typeface="+mn-ea"/>
              </a:rPr>
              <a:t>(2)</a:t>
            </a:r>
            <a:r>
              <a:rPr>
                <a:solidFill>
                  <a:schemeClr val="tx1"/>
                </a:solidFill>
                <a:latin typeface="微软雅黑" charset="0"/>
                <a:ea typeface="微软雅黑" charset="0"/>
                <a:cs typeface="微软雅黑" charset="0"/>
                <a:sym typeface="+mn-ea"/>
              </a:rPr>
              <a:t>噪声与变形处理：引入适当的</a:t>
            </a:r>
            <a:r>
              <a:rPr b="1">
                <a:solidFill>
                  <a:srgbClr val="C00000"/>
                </a:solidFill>
                <a:latin typeface="微软雅黑" charset="0"/>
                <a:ea typeface="微软雅黑" charset="0"/>
                <a:cs typeface="微软雅黑" charset="0"/>
                <a:sym typeface="+mn-ea"/>
              </a:rPr>
              <a:t>噪声</a:t>
            </a:r>
            <a:r>
              <a:rPr>
                <a:solidFill>
                  <a:schemeClr val="tx1"/>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扭曲</a:t>
            </a:r>
            <a:r>
              <a:rPr>
                <a:solidFill>
                  <a:schemeClr val="tx1"/>
                </a:solidFill>
                <a:latin typeface="微软雅黑" charset="0"/>
                <a:ea typeface="微软雅黑" charset="0"/>
                <a:cs typeface="微软雅黑" charset="0"/>
                <a:sym typeface="+mn-ea"/>
              </a:rPr>
              <a:t>和</a:t>
            </a:r>
            <a:r>
              <a:rPr b="1">
                <a:solidFill>
                  <a:srgbClr val="C00000"/>
                </a:solidFill>
                <a:latin typeface="微软雅黑" charset="0"/>
                <a:ea typeface="微软雅黑" charset="0"/>
                <a:cs typeface="微软雅黑" charset="0"/>
                <a:sym typeface="+mn-ea"/>
              </a:rPr>
              <a:t>遮挡</a:t>
            </a:r>
            <a:r>
              <a:rPr>
                <a:solidFill>
                  <a:schemeClr val="tx1"/>
                </a:solidFill>
                <a:latin typeface="微软雅黑" charset="0"/>
                <a:ea typeface="微软雅黑" charset="0"/>
                <a:cs typeface="微软雅黑" charset="0"/>
                <a:sym typeface="+mn-ea"/>
              </a:rPr>
              <a:t>效果，模拟真实环境中招牌可能出现的</a:t>
            </a:r>
            <a:r>
              <a:rPr b="1">
                <a:solidFill>
                  <a:srgbClr val="C00000"/>
                </a:solidFill>
                <a:latin typeface="微软雅黑" charset="0"/>
                <a:ea typeface="微软雅黑" charset="0"/>
                <a:cs typeface="微软雅黑" charset="0"/>
                <a:sym typeface="+mn-ea"/>
              </a:rPr>
              <a:t>磨损</a:t>
            </a:r>
            <a:r>
              <a:rPr>
                <a:solidFill>
                  <a:schemeClr val="tx1"/>
                </a:solidFill>
                <a:latin typeface="微软雅黑" charset="0"/>
                <a:ea typeface="微软雅黑" charset="0"/>
                <a:cs typeface="微软雅黑" charset="0"/>
                <a:sym typeface="+mn-ea"/>
              </a:rPr>
              <a:t>、</a:t>
            </a:r>
            <a:r>
              <a:rPr b="1">
                <a:solidFill>
                  <a:srgbClr val="C00000"/>
                </a:solidFill>
                <a:latin typeface="微软雅黑" charset="0"/>
                <a:ea typeface="微软雅黑" charset="0"/>
                <a:cs typeface="微软雅黑" charset="0"/>
                <a:sym typeface="+mn-ea"/>
              </a:rPr>
              <a:t>光照不均</a:t>
            </a:r>
            <a:r>
              <a:rPr>
                <a:solidFill>
                  <a:schemeClr val="tx1"/>
                </a:solidFill>
                <a:latin typeface="微软雅黑" charset="0"/>
                <a:ea typeface="微软雅黑" charset="0"/>
                <a:cs typeface="微软雅黑" charset="0"/>
                <a:sym typeface="+mn-ea"/>
              </a:rPr>
              <a:t>等情况。</a:t>
            </a:r>
            <a:endParaRPr lang="zh-CN">
              <a:solidFill>
                <a:schemeClr val="tx1"/>
              </a:solidFill>
              <a:latin typeface="微软雅黑" charset="0"/>
              <a:ea typeface="微软雅黑" charset="0"/>
              <a:cs typeface="微软雅黑" charset="0"/>
            </a:endParaRPr>
          </a:p>
        </p:txBody>
      </p:sp>
      <p:sp>
        <p:nvSpPr>
          <p:cNvPr id="15" name="文本框 14"/>
          <p:cNvSpPr txBox="1"/>
          <p:nvPr/>
        </p:nvSpPr>
        <p:spPr>
          <a:xfrm>
            <a:off x="307340" y="5889625"/>
            <a:ext cx="5724525" cy="922020"/>
          </a:xfrm>
          <a:prstGeom prst="rect">
            <a:avLst/>
          </a:prstGeom>
          <a:noFill/>
        </p:spPr>
        <p:txBody>
          <a:bodyPr wrap="square" rtlCol="0" anchor="t">
            <a:sp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a:latin typeface="微软雅黑" charset="0"/>
                <a:ea typeface="微软雅黑" charset="0"/>
                <a:cs typeface="微软雅黑" charset="0"/>
                <a:sym typeface="+mn-ea"/>
              </a:rPr>
              <a:t>加入</a:t>
            </a:r>
            <a:r>
              <a:rPr b="1">
                <a:solidFill>
                  <a:srgbClr val="C00000"/>
                </a:solidFill>
                <a:latin typeface="微软雅黑" charset="0"/>
                <a:ea typeface="微软雅黑" charset="0"/>
                <a:cs typeface="微软雅黑" charset="0"/>
                <a:sym typeface="+mn-ea"/>
              </a:rPr>
              <a:t>280w</a:t>
            </a:r>
            <a:r>
              <a:rPr>
                <a:latin typeface="微软雅黑" charset="0"/>
                <a:ea typeface="微软雅黑" charset="0"/>
                <a:cs typeface="微软雅黑" charset="0"/>
                <a:sym typeface="+mn-ea"/>
              </a:rPr>
              <a:t>合成数据，模型识别精度实从</a:t>
            </a:r>
            <a:r>
              <a:rPr b="1">
                <a:solidFill>
                  <a:srgbClr val="C00000"/>
                </a:solidFill>
                <a:latin typeface="微软雅黑" charset="0"/>
                <a:ea typeface="微软雅黑" charset="0"/>
                <a:cs typeface="微软雅黑" charset="0"/>
                <a:sym typeface="+mn-ea"/>
              </a:rPr>
              <a:t>57.5%</a:t>
            </a:r>
            <a:r>
              <a:rPr>
                <a:latin typeface="微软雅黑" charset="0"/>
                <a:ea typeface="微软雅黑" charset="0"/>
                <a:cs typeface="微软雅黑" charset="0"/>
                <a:sym typeface="+mn-ea"/>
              </a:rPr>
              <a:t>提升至</a:t>
            </a:r>
            <a:r>
              <a:rPr b="1">
                <a:solidFill>
                  <a:srgbClr val="C00000"/>
                </a:solidFill>
                <a:latin typeface="微软雅黑" charset="0"/>
                <a:ea typeface="微软雅黑" charset="0"/>
                <a:cs typeface="微软雅黑" charset="0"/>
                <a:sym typeface="+mn-ea"/>
              </a:rPr>
              <a:t>71.8%</a:t>
            </a:r>
            <a:r>
              <a:rPr>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p:txBody>
      </p:sp>
      <p:pic>
        <p:nvPicPr>
          <p:cNvPr id="20" name="图片 19" descr="7243e38c-3d2b-4463-8925-3bff08afdc7a"/>
          <p:cNvPicPr/>
          <p:nvPr>
            <p:custDataLst>
              <p:tags r:id="rId7"/>
            </p:custDataLst>
          </p:nvPr>
        </p:nvPicPr>
        <p:blipFill>
          <a:blip r:embed="rId8"/>
          <a:stretch>
            <a:fillRect/>
          </a:stretch>
        </p:blipFill>
        <p:spPr>
          <a:xfrm>
            <a:off x="429260" y="4183380"/>
            <a:ext cx="593090" cy="1688465"/>
          </a:xfrm>
          <a:prstGeom prst="rect">
            <a:avLst/>
          </a:prstGeom>
        </p:spPr>
      </p:pic>
      <p:pic>
        <p:nvPicPr>
          <p:cNvPr id="31" name="图片 30" descr="1b0f57df-cb3e-4d4c-bcc0-66dfd7222601"/>
          <p:cNvPicPr>
            <a:picLocks noChangeAspect="1"/>
          </p:cNvPicPr>
          <p:nvPr>
            <p:custDataLst>
              <p:tags r:id="rId9"/>
            </p:custDataLst>
          </p:nvPr>
        </p:nvPicPr>
        <p:blipFill>
          <a:blip r:embed="rId10">
            <a:clrChange>
              <a:clrFrom>
                <a:srgbClr val="FFFFFF">
                  <a:alpha val="100000"/>
                </a:srgbClr>
              </a:clrFrom>
              <a:clrTo>
                <a:srgbClr val="FFFFFF">
                  <a:alpha val="100000"/>
                  <a:alpha val="0"/>
                </a:srgbClr>
              </a:clrTo>
            </a:clrChange>
          </a:blip>
          <a:srcRect l="8344"/>
          <a:stretch>
            <a:fillRect/>
          </a:stretch>
        </p:blipFill>
        <p:spPr>
          <a:xfrm>
            <a:off x="1005205" y="4182745"/>
            <a:ext cx="474345" cy="1688465"/>
          </a:xfrm>
          <a:prstGeom prst="rect">
            <a:avLst/>
          </a:prstGeom>
        </p:spPr>
      </p:pic>
      <p:pic>
        <p:nvPicPr>
          <p:cNvPr id="37" name="图片 36" descr="d5278c13-30bc-48da-9de1-9bc79468e4ec"/>
          <p:cNvPicPr>
            <a:picLocks noChangeAspect="1"/>
          </p:cNvPicPr>
          <p:nvPr>
            <p:custDataLst>
              <p:tags r:id="rId11"/>
            </p:custDataLst>
          </p:nvPr>
        </p:nvPicPr>
        <p:blipFill>
          <a:blip r:embed="rId12"/>
          <a:stretch>
            <a:fillRect/>
          </a:stretch>
        </p:blipFill>
        <p:spPr>
          <a:xfrm>
            <a:off x="1439545" y="4204970"/>
            <a:ext cx="355600" cy="1666240"/>
          </a:xfrm>
          <a:prstGeom prst="rect">
            <a:avLst/>
          </a:prstGeom>
        </p:spPr>
      </p:pic>
      <p:pic>
        <p:nvPicPr>
          <p:cNvPr id="38" name="图片 37" descr="ddbdcb7a-0c5e-4b29-8425-e008aa2780ba"/>
          <p:cNvPicPr>
            <a:picLocks noChangeAspect="1"/>
          </p:cNvPicPr>
          <p:nvPr>
            <p:custDataLst>
              <p:tags r:id="rId13"/>
            </p:custDataLst>
          </p:nvPr>
        </p:nvPicPr>
        <p:blipFill>
          <a:blip r:embed="rId14"/>
          <a:stretch>
            <a:fillRect/>
          </a:stretch>
        </p:blipFill>
        <p:spPr>
          <a:xfrm>
            <a:off x="1786255" y="4220845"/>
            <a:ext cx="1898650" cy="569595"/>
          </a:xfrm>
          <a:prstGeom prst="rect">
            <a:avLst/>
          </a:prstGeom>
        </p:spPr>
      </p:pic>
      <p:pic>
        <p:nvPicPr>
          <p:cNvPr id="40" name="图片 39" descr="3f5482b0-aef6-4dd0-8189-69ab0b834f10"/>
          <p:cNvPicPr>
            <a:picLocks noChangeAspect="1"/>
          </p:cNvPicPr>
          <p:nvPr>
            <p:custDataLst>
              <p:tags r:id="rId15"/>
            </p:custDataLst>
          </p:nvPr>
        </p:nvPicPr>
        <p:blipFill>
          <a:blip r:embed="rId16"/>
          <a:stretch>
            <a:fillRect/>
          </a:stretch>
        </p:blipFill>
        <p:spPr>
          <a:xfrm>
            <a:off x="1786255" y="4782185"/>
            <a:ext cx="1898650" cy="262255"/>
          </a:xfrm>
          <a:prstGeom prst="rect">
            <a:avLst/>
          </a:prstGeom>
        </p:spPr>
      </p:pic>
      <p:pic>
        <p:nvPicPr>
          <p:cNvPr id="45" name="图片 44" descr="30e86ed6-eea2-4b54-b291-91ac79281759"/>
          <p:cNvPicPr>
            <a:picLocks noChangeAspect="1"/>
          </p:cNvPicPr>
          <p:nvPr>
            <p:custDataLst>
              <p:tags r:id="rId17"/>
            </p:custDataLst>
          </p:nvPr>
        </p:nvPicPr>
        <p:blipFill>
          <a:blip r:embed="rId18"/>
          <a:stretch>
            <a:fillRect/>
          </a:stretch>
        </p:blipFill>
        <p:spPr>
          <a:xfrm>
            <a:off x="1786255" y="5042535"/>
            <a:ext cx="1898650" cy="441960"/>
          </a:xfrm>
          <a:prstGeom prst="rect">
            <a:avLst/>
          </a:prstGeom>
        </p:spPr>
      </p:pic>
      <p:pic>
        <p:nvPicPr>
          <p:cNvPr id="50" name="图片 49" descr="20084_src"/>
          <p:cNvPicPr>
            <a:picLocks noChangeAspect="1"/>
          </p:cNvPicPr>
          <p:nvPr>
            <p:custDataLst>
              <p:tags r:id="rId19"/>
            </p:custDataLst>
          </p:nvPr>
        </p:nvPicPr>
        <p:blipFill>
          <a:blip r:embed="rId20"/>
          <a:stretch>
            <a:fillRect/>
          </a:stretch>
        </p:blipFill>
        <p:spPr>
          <a:xfrm>
            <a:off x="1797050" y="5481320"/>
            <a:ext cx="1880870" cy="365760"/>
          </a:xfrm>
          <a:prstGeom prst="rect">
            <a:avLst/>
          </a:prstGeom>
        </p:spPr>
      </p:pic>
      <p:cxnSp>
        <p:nvCxnSpPr>
          <p:cNvPr id="51" name="直接连接符 50"/>
          <p:cNvCxnSpPr/>
          <p:nvPr>
            <p:custDataLst>
              <p:tags r:id="rId21"/>
            </p:custDataLst>
          </p:nvPr>
        </p:nvCxnSpPr>
        <p:spPr>
          <a:xfrm>
            <a:off x="3758565" y="4213225"/>
            <a:ext cx="0" cy="1783080"/>
          </a:xfrm>
          <a:prstGeom prst="line">
            <a:avLst/>
          </a:prstGeom>
          <a:ln>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pic>
        <p:nvPicPr>
          <p:cNvPr id="52" name="图片 51" descr="11cc8879-5839-4f5a-bb00-125e43af919e"/>
          <p:cNvPicPr>
            <a:picLocks noChangeAspect="1"/>
          </p:cNvPicPr>
          <p:nvPr>
            <p:custDataLst>
              <p:tags r:id="rId22"/>
            </p:custDataLst>
          </p:nvPr>
        </p:nvPicPr>
        <p:blipFill>
          <a:blip r:embed="rId23"/>
          <a:stretch>
            <a:fillRect/>
          </a:stretch>
        </p:blipFill>
        <p:spPr>
          <a:xfrm>
            <a:off x="3839210" y="4257675"/>
            <a:ext cx="1534795" cy="486410"/>
          </a:xfrm>
          <a:prstGeom prst="rect">
            <a:avLst/>
          </a:prstGeom>
        </p:spPr>
      </p:pic>
      <p:pic>
        <p:nvPicPr>
          <p:cNvPr id="53" name="图片 52" descr="cb6db87b-8ea7-4811-8c7c-ab426d742202"/>
          <p:cNvPicPr>
            <a:picLocks noChangeAspect="1"/>
          </p:cNvPicPr>
          <p:nvPr>
            <p:custDataLst>
              <p:tags r:id="rId24"/>
            </p:custDataLst>
          </p:nvPr>
        </p:nvPicPr>
        <p:blipFill>
          <a:blip r:embed="rId25"/>
          <a:stretch>
            <a:fillRect/>
          </a:stretch>
        </p:blipFill>
        <p:spPr>
          <a:xfrm>
            <a:off x="3841750" y="4749800"/>
            <a:ext cx="1534795" cy="554355"/>
          </a:xfrm>
          <a:prstGeom prst="rect">
            <a:avLst/>
          </a:prstGeom>
        </p:spPr>
      </p:pic>
      <p:pic>
        <p:nvPicPr>
          <p:cNvPr id="54" name="图片 53" descr="006e62f8-609d-444b-af2b-b0c546509a2e"/>
          <p:cNvPicPr>
            <a:picLocks noChangeAspect="1"/>
          </p:cNvPicPr>
          <p:nvPr>
            <p:custDataLst>
              <p:tags r:id="rId26"/>
            </p:custDataLst>
          </p:nvPr>
        </p:nvPicPr>
        <p:blipFill>
          <a:blip r:embed="rId27"/>
          <a:stretch>
            <a:fillRect/>
          </a:stretch>
        </p:blipFill>
        <p:spPr>
          <a:xfrm>
            <a:off x="3846830" y="5320665"/>
            <a:ext cx="1533525" cy="142875"/>
          </a:xfrm>
          <a:prstGeom prst="rect">
            <a:avLst/>
          </a:prstGeom>
        </p:spPr>
      </p:pic>
      <p:pic>
        <p:nvPicPr>
          <p:cNvPr id="56" name="图片 55" descr="ee9672a0-95ca-4220-b786-a9f2218a7fd2"/>
          <p:cNvPicPr>
            <a:picLocks noChangeAspect="1"/>
          </p:cNvPicPr>
          <p:nvPr>
            <p:custDataLst>
              <p:tags r:id="rId28"/>
            </p:custDataLst>
          </p:nvPr>
        </p:nvPicPr>
        <p:blipFill>
          <a:blip r:embed="rId29"/>
          <a:srcRect l="1911" t="32331" r="1308" b="2919"/>
          <a:stretch>
            <a:fillRect/>
          </a:stretch>
        </p:blipFill>
        <p:spPr>
          <a:xfrm>
            <a:off x="3848735" y="5468620"/>
            <a:ext cx="1533525" cy="376555"/>
          </a:xfrm>
          <a:prstGeom prst="rect">
            <a:avLst/>
          </a:prstGeom>
        </p:spPr>
      </p:pic>
      <p:sp>
        <p:nvSpPr>
          <p:cNvPr id="57" name="文本框 56"/>
          <p:cNvSpPr txBox="1"/>
          <p:nvPr>
            <p:custDataLst>
              <p:tags r:id="rId30"/>
            </p:custDataLst>
          </p:nvPr>
        </p:nvSpPr>
        <p:spPr>
          <a:xfrm>
            <a:off x="1662430" y="5848985"/>
            <a:ext cx="1034415" cy="234315"/>
          </a:xfrm>
          <a:prstGeom prst="rect">
            <a:avLst/>
          </a:prstGeom>
          <a:noFill/>
        </p:spPr>
        <p:txBody>
          <a:bodyPr wrap="square" rtlCol="0" anchor="t">
            <a:noAutofit/>
          </a:bodyPr>
          <a:p>
            <a:pPr algn="ctr"/>
            <a:r>
              <a:rPr lang="zh-CN" altLang="en-US" sz="900">
                <a:solidFill>
                  <a:srgbClr val="2F55A5"/>
                </a:solidFill>
                <a:latin typeface="微软雅黑"/>
                <a:ea typeface="微软雅黑"/>
                <a:sym typeface="+mn-ea"/>
              </a:rPr>
              <a:t>合成数据</a:t>
            </a:r>
            <a:endParaRPr lang="zh-CN" altLang="en-US" sz="900">
              <a:solidFill>
                <a:srgbClr val="2F55A5"/>
              </a:solidFill>
              <a:latin typeface="微软雅黑"/>
              <a:ea typeface="微软雅黑"/>
              <a:sym typeface="+mn-ea"/>
            </a:endParaRPr>
          </a:p>
        </p:txBody>
      </p:sp>
      <p:sp>
        <p:nvSpPr>
          <p:cNvPr id="58" name="文本框 57"/>
          <p:cNvSpPr txBox="1"/>
          <p:nvPr>
            <p:custDataLst>
              <p:tags r:id="rId31"/>
            </p:custDataLst>
          </p:nvPr>
        </p:nvSpPr>
        <p:spPr>
          <a:xfrm>
            <a:off x="4334510" y="5833745"/>
            <a:ext cx="1034415" cy="234315"/>
          </a:xfrm>
          <a:prstGeom prst="rect">
            <a:avLst/>
          </a:prstGeom>
          <a:noFill/>
        </p:spPr>
        <p:txBody>
          <a:bodyPr wrap="square" rtlCol="0" anchor="t">
            <a:noAutofit/>
          </a:bodyPr>
          <a:p>
            <a:pPr algn="ctr"/>
            <a:r>
              <a:rPr lang="zh-CN" altLang="en-US" sz="900">
                <a:solidFill>
                  <a:srgbClr val="2F55A5"/>
                </a:solidFill>
                <a:latin typeface="微软雅黑"/>
                <a:ea typeface="微软雅黑"/>
                <a:sym typeface="+mn-ea"/>
              </a:rPr>
              <a:t>真实数据</a:t>
            </a:r>
            <a:endParaRPr lang="zh-CN" altLang="en-US" sz="900">
              <a:solidFill>
                <a:srgbClr val="2F55A5"/>
              </a:solidFill>
              <a:latin typeface="微软雅黑"/>
              <a:ea typeface="微软雅黑"/>
              <a:sym typeface="+mn-ea"/>
            </a:endParaRPr>
          </a:p>
        </p:txBody>
      </p:sp>
      <p:pic>
        <p:nvPicPr>
          <p:cNvPr id="63" name="图片 62" descr="0910d611-377c-42bf-ad10-379f2b0f15a5"/>
          <p:cNvPicPr>
            <a:picLocks noChangeAspect="1"/>
          </p:cNvPicPr>
          <p:nvPr>
            <p:custDataLst>
              <p:tags r:id="rId32"/>
            </p:custDataLst>
          </p:nvPr>
        </p:nvPicPr>
        <p:blipFill>
          <a:blip r:embed="rId33"/>
          <a:srcRect l="13232" t="28265" r="66819" b="2694"/>
          <a:stretch>
            <a:fillRect/>
          </a:stretch>
        </p:blipFill>
        <p:spPr>
          <a:xfrm>
            <a:off x="5407660" y="4259580"/>
            <a:ext cx="183515" cy="1584960"/>
          </a:xfrm>
          <a:prstGeom prst="rect">
            <a:avLst/>
          </a:prstGeom>
        </p:spPr>
      </p:pic>
      <p:pic>
        <p:nvPicPr>
          <p:cNvPr id="68" name="图片 67" descr="14628f66-7275-44ec-bf67-60b686274960"/>
          <p:cNvPicPr/>
          <p:nvPr>
            <p:custDataLst>
              <p:tags r:id="rId34"/>
            </p:custDataLst>
          </p:nvPr>
        </p:nvPicPr>
        <p:blipFill>
          <a:blip r:embed="rId35"/>
          <a:srcRect l="14454" t="30457" r="59944" b="1279"/>
          <a:stretch>
            <a:fillRect/>
          </a:stretch>
        </p:blipFill>
        <p:spPr>
          <a:xfrm>
            <a:off x="5616575" y="4259580"/>
            <a:ext cx="205740" cy="1584960"/>
          </a:xfrm>
          <a:prstGeom prst="rect">
            <a:avLst/>
          </a:prstGeom>
        </p:spPr>
      </p:pic>
      <p:sp>
        <p:nvSpPr>
          <p:cNvPr id="75" name="文本框 74"/>
          <p:cNvSpPr txBox="1"/>
          <p:nvPr>
            <p:custDataLst>
              <p:tags r:id="rId36"/>
            </p:custDataLst>
          </p:nvPr>
        </p:nvSpPr>
        <p:spPr>
          <a:xfrm>
            <a:off x="332105" y="927735"/>
            <a:ext cx="3375025" cy="368300"/>
          </a:xfrm>
          <a:prstGeom prst="rect">
            <a:avLst/>
          </a:prstGeom>
        </p:spPr>
        <p:txBody>
          <a:bodyPr wrap="square">
            <a:spAutoFit/>
          </a:bodyPr>
          <a:p>
            <a:pPr>
              <a:spcAft>
                <a:spcPct val="60000"/>
              </a:spcAft>
            </a:pPr>
            <a:r>
              <a:rPr lang="zh-CN" altLang="en-US" i="1">
                <a:solidFill>
                  <a:schemeClr val="tx1">
                    <a:lumMod val="50000"/>
                    <a:lumOff val="50000"/>
                  </a:schemeClr>
                </a:solidFill>
                <a:latin typeface="微软雅黑" charset="0"/>
                <a:ea typeface="微软雅黑" charset="0"/>
              </a:rPr>
              <a:t>日文招牌识别优化</a:t>
            </a:r>
            <a:endParaRPr lang="zh-CN" altLang="en-US" i="1">
              <a:solidFill>
                <a:schemeClr val="tx1">
                  <a:lumMod val="50000"/>
                  <a:lumOff val="50000"/>
                </a:schemeClr>
              </a:solidFill>
              <a:latin typeface="微软雅黑" charset="0"/>
              <a:ea typeface="微软雅黑" charset="0"/>
            </a:endParaRPr>
          </a:p>
        </p:txBody>
      </p:sp>
      <p:sp>
        <p:nvSpPr>
          <p:cNvPr id="76" name="文本框 75"/>
          <p:cNvSpPr txBox="1"/>
          <p:nvPr>
            <p:custDataLst>
              <p:tags r:id="rId37"/>
            </p:custDataLst>
          </p:nvPr>
        </p:nvSpPr>
        <p:spPr>
          <a:xfrm>
            <a:off x="6204585" y="915670"/>
            <a:ext cx="3375025" cy="368300"/>
          </a:xfrm>
          <a:prstGeom prst="rect">
            <a:avLst/>
          </a:prstGeom>
        </p:spPr>
        <p:txBody>
          <a:bodyPr wrap="square">
            <a:spAutoFit/>
          </a:bodyPr>
          <a:p>
            <a:pPr>
              <a:spcAft>
                <a:spcPct val="60000"/>
              </a:spcAft>
            </a:pPr>
            <a:r>
              <a:rPr lang="zh-CN" altLang="en-US" i="1">
                <a:solidFill>
                  <a:schemeClr val="tx1">
                    <a:lumMod val="50000"/>
                    <a:lumOff val="50000"/>
                  </a:schemeClr>
                </a:solidFill>
                <a:latin typeface="微软雅黑" charset="0"/>
                <a:ea typeface="微软雅黑" charset="0"/>
                <a:sym typeface="等线 Light" panose="02010600030101010101" charset="-122"/>
              </a:rPr>
              <a:t>可视化demo制作</a:t>
            </a:r>
            <a:endParaRPr lang="zh-CN" altLang="en-US" i="1">
              <a:solidFill>
                <a:schemeClr val="tx1">
                  <a:lumMod val="50000"/>
                  <a:lumOff val="50000"/>
                </a:schemeClr>
              </a:solidFill>
              <a:latin typeface="微软雅黑" charset="0"/>
              <a:ea typeface="微软雅黑" charset="0"/>
              <a:sym typeface="等线 Light" panose="02010600030101010101" charset="-122"/>
            </a:endParaRPr>
          </a:p>
        </p:txBody>
      </p:sp>
      <p:sp>
        <p:nvSpPr>
          <p:cNvPr id="98" name="文本框 97"/>
          <p:cNvSpPr txBox="1"/>
          <p:nvPr/>
        </p:nvSpPr>
        <p:spPr>
          <a:xfrm>
            <a:off x="6204585" y="1219200"/>
            <a:ext cx="6096000" cy="506730"/>
          </a:xfrm>
          <a:prstGeom prst="rect">
            <a:avLst/>
          </a:prstGeom>
          <a:noFill/>
        </p:spPr>
        <p:txBody>
          <a:bodyPr wrap="square" rtlCol="0" anchor="t">
            <a:sp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介绍：</a:t>
            </a:r>
            <a:r>
              <a:rPr lang="zh-CN" altLang="en-US">
                <a:latin typeface="微软雅黑" charset="0"/>
                <a:ea typeface="微软雅黑" charset="0"/>
                <a:cs typeface="微软雅黑" charset="0"/>
                <a:sym typeface="+mn-ea"/>
              </a:rPr>
              <a:t>帮助标注人员快速验证识别结果，提高标注速度。</a:t>
            </a:r>
            <a:endParaRPr lang="zh-CN" altLang="en-US">
              <a:latin typeface="微软雅黑" charset="0"/>
              <a:ea typeface="微软雅黑" charset="0"/>
              <a:cs typeface="微软雅黑" charset="0"/>
              <a:sym typeface="+mn-ea"/>
            </a:endParaRPr>
          </a:p>
        </p:txBody>
      </p:sp>
      <p:pic>
        <p:nvPicPr>
          <p:cNvPr id="99" name="图片 98" descr="051929ba-b096-4450-930f-151de799dcb2"/>
          <p:cNvPicPr/>
          <p:nvPr>
            <p:custDataLst>
              <p:tags r:id="rId38"/>
            </p:custDataLst>
          </p:nvPr>
        </p:nvPicPr>
        <p:blipFill>
          <a:blip r:embed="rId39"/>
          <a:srcRect l="17506" b="75931"/>
          <a:stretch>
            <a:fillRect/>
          </a:stretch>
        </p:blipFill>
        <p:spPr>
          <a:xfrm>
            <a:off x="6294755" y="1689735"/>
            <a:ext cx="5410835" cy="720000"/>
          </a:xfrm>
          <a:prstGeom prst="rect">
            <a:avLst/>
          </a:prstGeom>
          <a:ln>
            <a:solidFill>
              <a:schemeClr val="tx1">
                <a:lumMod val="50000"/>
                <a:lumOff val="50000"/>
              </a:schemeClr>
            </a:solidFill>
          </a:ln>
        </p:spPr>
      </p:pic>
      <p:sp>
        <p:nvSpPr>
          <p:cNvPr id="100" name="文本框 99"/>
          <p:cNvSpPr txBox="1"/>
          <p:nvPr>
            <p:custDataLst>
              <p:tags r:id="rId40"/>
            </p:custDataLst>
          </p:nvPr>
        </p:nvSpPr>
        <p:spPr>
          <a:xfrm>
            <a:off x="6177280" y="2543810"/>
            <a:ext cx="6096000" cy="506730"/>
          </a:xfrm>
          <a:prstGeom prst="rect">
            <a:avLst/>
          </a:prstGeom>
          <a:noFill/>
        </p:spPr>
        <p:txBody>
          <a:bodyPr wrap="square" rtlCol="0" anchor="t">
            <a:sp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介绍：</a:t>
            </a:r>
            <a:r>
              <a:rPr lang="zh-CN" altLang="en-US">
                <a:latin typeface="微软雅黑" charset="0"/>
                <a:ea typeface="微软雅黑" charset="0"/>
                <a:cs typeface="微软雅黑" charset="0"/>
                <a:sym typeface="+mn-ea"/>
              </a:rPr>
              <a:t>展示自研PDF解析方案的功能和效果</a:t>
            </a:r>
            <a:r>
              <a:rPr lang="zh-CN" altLang="en-US">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p:txBody>
      </p:sp>
      <p:pic>
        <p:nvPicPr>
          <p:cNvPr id="101" name="图片 100" descr="ee156fb1-54d4-4e9f-b5bf-574a14543671"/>
          <p:cNvPicPr/>
          <p:nvPr>
            <p:custDataLst>
              <p:tags r:id="rId41"/>
            </p:custDataLst>
          </p:nvPr>
        </p:nvPicPr>
        <p:blipFill>
          <a:blip r:embed="rId42"/>
          <a:srcRect t="948" b="74821"/>
          <a:stretch>
            <a:fillRect/>
          </a:stretch>
        </p:blipFill>
        <p:spPr>
          <a:xfrm>
            <a:off x="6294120" y="3017520"/>
            <a:ext cx="5411470" cy="720000"/>
          </a:xfrm>
          <a:prstGeom prst="rect">
            <a:avLst/>
          </a:prstGeom>
          <a:ln>
            <a:solidFill>
              <a:schemeClr val="tx1">
                <a:lumMod val="50000"/>
                <a:lumOff val="50000"/>
              </a:schemeClr>
            </a:solidFill>
          </a:ln>
        </p:spPr>
      </p:pic>
      <p:sp>
        <p:nvSpPr>
          <p:cNvPr id="103" name="文本框 102"/>
          <p:cNvSpPr txBox="1"/>
          <p:nvPr>
            <p:custDataLst>
              <p:tags r:id="rId43"/>
            </p:custDataLst>
          </p:nvPr>
        </p:nvSpPr>
        <p:spPr>
          <a:xfrm>
            <a:off x="6204585" y="3858260"/>
            <a:ext cx="6096000" cy="506730"/>
          </a:xfrm>
          <a:prstGeom prst="rect">
            <a:avLst/>
          </a:prstGeom>
          <a:noFill/>
        </p:spPr>
        <p:txBody>
          <a:bodyPr wrap="square" rtlCol="0" anchor="t">
            <a:sp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介绍：</a:t>
            </a:r>
            <a:r>
              <a:rPr lang="zh-CN" altLang="en-US">
                <a:latin typeface="微软雅黑" charset="0"/>
                <a:ea typeface="微软雅黑" charset="0"/>
                <a:cs typeface="微软雅黑" charset="0"/>
                <a:sym typeface="+mn-ea"/>
              </a:rPr>
              <a:t>展示自研去水印方案的功能和效果</a:t>
            </a:r>
            <a:r>
              <a:rPr lang="zh-CN" altLang="en-US">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p:txBody>
      </p:sp>
      <p:pic>
        <p:nvPicPr>
          <p:cNvPr id="104" name="图片 103" descr="2adca0e0-1fb9-49e0-b999-4fb1be29dac8"/>
          <p:cNvPicPr/>
          <p:nvPr>
            <p:custDataLst>
              <p:tags r:id="rId44"/>
            </p:custDataLst>
          </p:nvPr>
        </p:nvPicPr>
        <p:blipFill>
          <a:blip r:embed="rId45"/>
          <a:srcRect l="188" t="38707" r="-188" b="41213"/>
          <a:stretch>
            <a:fillRect/>
          </a:stretch>
        </p:blipFill>
        <p:spPr>
          <a:xfrm>
            <a:off x="6294755" y="4330700"/>
            <a:ext cx="5417185" cy="720000"/>
          </a:xfrm>
          <a:prstGeom prst="rect">
            <a:avLst/>
          </a:prstGeom>
          <a:ln>
            <a:solidFill>
              <a:schemeClr val="tx1">
                <a:lumMod val="50000"/>
                <a:lumOff val="50000"/>
              </a:schemeClr>
            </a:solidFill>
          </a:ln>
        </p:spPr>
      </p:pic>
      <p:sp>
        <p:nvSpPr>
          <p:cNvPr id="105" name="文本框 104"/>
          <p:cNvSpPr txBox="1"/>
          <p:nvPr>
            <p:custDataLst>
              <p:tags r:id="rId46"/>
            </p:custDataLst>
          </p:nvPr>
        </p:nvSpPr>
        <p:spPr>
          <a:xfrm>
            <a:off x="6204585" y="5174615"/>
            <a:ext cx="6096000" cy="506730"/>
          </a:xfrm>
          <a:prstGeom prst="rect">
            <a:avLst/>
          </a:prstGeom>
          <a:noFill/>
        </p:spPr>
        <p:txBody>
          <a:bodyPr wrap="square" rtlCol="0" anchor="t">
            <a:sp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介绍：</a:t>
            </a:r>
            <a:r>
              <a:rPr lang="zh-CN" altLang="en-US">
                <a:latin typeface="微软雅黑" charset="0"/>
                <a:ea typeface="微软雅黑" charset="0"/>
                <a:cs typeface="微软雅黑" charset="0"/>
                <a:sym typeface="+mn-ea"/>
              </a:rPr>
              <a:t>展示自研VideoText视频OCR大模型的功能和效果</a:t>
            </a:r>
            <a:r>
              <a:rPr lang="zh-CN" altLang="en-US">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p:txBody>
      </p:sp>
      <p:pic>
        <p:nvPicPr>
          <p:cNvPr id="106" name="图片 105" descr="0750ef85-6d44-46dc-b5af-e3120aa13168"/>
          <p:cNvPicPr/>
          <p:nvPr>
            <p:custDataLst>
              <p:tags r:id="rId47"/>
            </p:custDataLst>
          </p:nvPr>
        </p:nvPicPr>
        <p:blipFill>
          <a:blip r:embed="rId48"/>
          <a:srcRect b="69215"/>
          <a:stretch>
            <a:fillRect/>
          </a:stretch>
        </p:blipFill>
        <p:spPr>
          <a:xfrm>
            <a:off x="6294755" y="5654675"/>
            <a:ext cx="5428615" cy="720000"/>
          </a:xfrm>
          <a:prstGeom prst="rect">
            <a:avLst/>
          </a:prstGeom>
          <a:ln>
            <a:solidFill>
              <a:schemeClr val="tx1">
                <a:lumMod val="50000"/>
                <a:lumOff val="50000"/>
              </a:schemeClr>
            </a:solidFill>
          </a:ln>
        </p:spPr>
      </p:pic>
      <p:cxnSp>
        <p:nvCxnSpPr>
          <p:cNvPr id="107" name="直接连接符 106"/>
          <p:cNvCxnSpPr/>
          <p:nvPr/>
        </p:nvCxnSpPr>
        <p:spPr>
          <a:xfrm>
            <a:off x="6294755" y="2540000"/>
            <a:ext cx="5410835"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08" name="直接连接符 107"/>
          <p:cNvCxnSpPr/>
          <p:nvPr>
            <p:custDataLst>
              <p:tags r:id="rId49"/>
            </p:custDataLst>
          </p:nvPr>
        </p:nvCxnSpPr>
        <p:spPr>
          <a:xfrm>
            <a:off x="6294120" y="3854450"/>
            <a:ext cx="5410835"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09" name="直接连接符 108"/>
          <p:cNvCxnSpPr/>
          <p:nvPr>
            <p:custDataLst>
              <p:tags r:id="rId50"/>
            </p:custDataLst>
          </p:nvPr>
        </p:nvCxnSpPr>
        <p:spPr>
          <a:xfrm>
            <a:off x="6294120" y="5166995"/>
            <a:ext cx="5410835"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5689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标题 1"/>
          <p:cNvSpPr/>
          <p:nvPr>
            <p:custDataLst>
              <p:tags r:id="rId3"/>
            </p:custDataLst>
          </p:nvPr>
        </p:nvSpPr>
        <p:spPr>
          <a:xfrm>
            <a:off x="45030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4. </a:t>
            </a:r>
            <a:r>
              <a:rPr>
                <a:latin typeface="微软雅黑" charset="0"/>
                <a:ea typeface="微软雅黑" charset="0"/>
                <a:cs typeface="微软雅黑" charset="0"/>
              </a:rPr>
              <a:t>科研成果</a:t>
            </a:r>
            <a:endParaRPr>
              <a:latin typeface="微软雅黑" charset="0"/>
              <a:ea typeface="微软雅黑" charset="0"/>
              <a:cs typeface="微软雅黑" charset="0"/>
            </a:endParaRPr>
          </a:p>
        </p:txBody>
      </p:sp>
      <p:sp>
        <p:nvSpPr>
          <p:cNvPr id="4" name="文本框 23"/>
          <p:cNvSpPr txBox="1"/>
          <p:nvPr>
            <p:custDataLst>
              <p:tags r:id="rId4"/>
            </p:custDataLst>
          </p:nvPr>
        </p:nvSpPr>
        <p:spPr>
          <a:xfrm>
            <a:off x="2753360" y="459740"/>
            <a:ext cx="3181350" cy="368300"/>
          </a:xfrm>
          <a:prstGeom prst="rect">
            <a:avLst/>
          </a:prstGeom>
          <a:noFill/>
        </p:spPr>
        <p:txBody>
          <a:bodyPr wrap="square" rtlCol="0">
            <a:spAutoFit/>
          </a:bodyPr>
          <a:lstStyle>
            <a:defPPr>
              <a:defRPr lang="zh-CN"/>
            </a:defPPr>
            <a:lvl1pPr algn="dist">
              <a:defRPr sz="1200">
                <a:latin typeface="HarmonyOS Sans SC Medium" panose="00000600000000000000" charset="-122"/>
                <a:ea typeface="HarmonyOS Sans SC Medium" panose="00000600000000000000" charset="-122"/>
                <a:cs typeface="HarmonyOS Sans SC Medium" panose="000006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实习期间论文与竞赛</a:t>
            </a:r>
            <a:endPar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endParaRPr>
          </a:p>
        </p:txBody>
      </p:sp>
      <p:sp>
        <p:nvSpPr>
          <p:cNvPr id="9" name="圆角矩形 8"/>
          <p:cNvSpPr/>
          <p:nvPr>
            <p:custDataLst>
              <p:tags r:id="rId5"/>
            </p:custDataLst>
          </p:nvPr>
        </p:nvSpPr>
        <p:spPr>
          <a:xfrm>
            <a:off x="307340" y="886460"/>
            <a:ext cx="11565255" cy="3282315"/>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just" fontAlgn="auto">
              <a:lnSpc>
                <a:spcPct val="150000"/>
              </a:lnSpc>
            </a:pPr>
            <a:r>
              <a:rPr lang="en-US" altLang="zh-CN" sz="1600">
                <a:solidFill>
                  <a:schemeClr val="tx1"/>
                </a:solidFill>
                <a:latin typeface="微软雅黑" charset="0"/>
                <a:ea typeface="微软雅黑" charset="0"/>
                <a:cs typeface="微软雅黑" charset="0"/>
              </a:rPr>
              <a:t>1. </a:t>
            </a:r>
            <a:r>
              <a:rPr lang="zh-CN" altLang="en-US" sz="1600">
                <a:solidFill>
                  <a:schemeClr val="tx1"/>
                </a:solidFill>
                <a:latin typeface="微软雅黑" charset="0"/>
                <a:ea typeface="微软雅黑" charset="0"/>
                <a:cs typeface="微软雅黑" charset="0"/>
              </a:rPr>
              <a:t>参与自研文档理解大模型Marten的工作, 将可监督的空间感知能力应用到多模态大语言模型中，在各文档理解benchmark上达到SOTA，</a:t>
            </a:r>
            <a:r>
              <a:rPr lang="zh-CN" altLang="en-US" sz="1600">
                <a:solidFill>
                  <a:schemeClr val="tx1"/>
                </a:solidFill>
                <a:latin typeface="微软雅黑" charset="0"/>
                <a:ea typeface="微软雅黑" charset="0"/>
                <a:cs typeface="微软雅黑" charset="0"/>
                <a:sym typeface="+mn-ea"/>
              </a:rPr>
              <a:t>参与</a:t>
            </a:r>
            <a:r>
              <a:rPr lang="en-US" altLang="zh-CN" sz="1600">
                <a:solidFill>
                  <a:schemeClr val="tx1"/>
                </a:solidFill>
                <a:latin typeface="微软雅黑" charset="0"/>
                <a:ea typeface="微软雅黑" charset="0"/>
                <a:cs typeface="微软雅黑" charset="0"/>
                <a:sym typeface="+mn-ea"/>
              </a:rPr>
              <a:t>MTMask6M</a:t>
            </a:r>
            <a:r>
              <a:rPr lang="zh-CN" altLang="en-US" sz="1600">
                <a:solidFill>
                  <a:schemeClr val="tx1"/>
                </a:solidFill>
                <a:latin typeface="微软雅黑" charset="0"/>
                <a:ea typeface="微软雅黑" charset="0"/>
                <a:cs typeface="微软雅黑" charset="0"/>
                <a:sym typeface="+mn-ea"/>
              </a:rPr>
              <a:t>数据集制作、指标评测、部分内容攥写</a:t>
            </a:r>
            <a:r>
              <a:rPr lang="zh-CN" altLang="en-US" sz="1600">
                <a:solidFill>
                  <a:schemeClr val="tx1"/>
                </a:solidFill>
                <a:latin typeface="微软雅黑" charset="0"/>
                <a:ea typeface="微软雅黑" charset="0"/>
                <a:cs typeface="微软雅黑" charset="0"/>
              </a:rPr>
              <a:t>，相关工作已被</a:t>
            </a:r>
            <a:r>
              <a:rPr lang="zh-CN" altLang="en-US" sz="1600" b="1">
                <a:solidFill>
                  <a:srgbClr val="C00000"/>
                </a:solidFill>
                <a:latin typeface="微软雅黑" charset="0"/>
                <a:ea typeface="微软雅黑" charset="0"/>
                <a:cs typeface="微软雅黑" charset="0"/>
              </a:rPr>
              <a:t>CVPR2025</a:t>
            </a:r>
            <a:r>
              <a:rPr lang="zh-CN" altLang="en-US" sz="1600" b="1">
                <a:solidFill>
                  <a:srgbClr val="C00000"/>
                </a:solidFill>
                <a:latin typeface="微软雅黑" charset="0"/>
                <a:ea typeface="微软雅黑" charset="0"/>
                <a:cs typeface="微软雅黑" charset="0"/>
                <a:sym typeface="+mn-ea"/>
              </a:rPr>
              <a:t>🚀</a:t>
            </a:r>
            <a:r>
              <a:rPr lang="zh-CN" altLang="en-US" sz="1600">
                <a:solidFill>
                  <a:schemeClr val="tx1"/>
                </a:solidFill>
                <a:latin typeface="微软雅黑" charset="0"/>
                <a:ea typeface="微软雅黑" charset="0"/>
                <a:cs typeface="微软雅黑" charset="0"/>
                <a:sym typeface="+mn-ea"/>
              </a:rPr>
              <a:t>🚀</a:t>
            </a:r>
            <a:r>
              <a:rPr lang="en-US" altLang="zh-CN" sz="100">
                <a:solidFill>
                  <a:schemeClr val="tx1"/>
                </a:solidFill>
                <a:latin typeface="微软雅黑" charset="0"/>
                <a:ea typeface="微软雅黑" charset="0"/>
                <a:cs typeface="微软雅黑" charset="0"/>
                <a:sym typeface="+mn-ea"/>
              </a:rPr>
              <a:t> </a:t>
            </a:r>
            <a:r>
              <a:rPr lang="zh-CN" altLang="en-US" sz="1600">
                <a:solidFill>
                  <a:schemeClr val="tx1"/>
                </a:solidFill>
                <a:latin typeface="微软雅黑" charset="0"/>
                <a:ea typeface="微软雅黑" charset="0"/>
                <a:cs typeface="微软雅黑" charset="0"/>
                <a:sym typeface="+mn-ea"/>
              </a:rPr>
              <a:t>🚀接收</a:t>
            </a:r>
            <a:r>
              <a:rPr lang="zh-CN" altLang="en-US" sz="1600">
                <a:solidFill>
                  <a:schemeClr val="tx1"/>
                </a:solidFill>
                <a:latin typeface="微软雅黑" charset="0"/>
                <a:ea typeface="微软雅黑" charset="0"/>
                <a:cs typeface="微软雅黑" charset="0"/>
              </a:rPr>
              <a:t>。</a:t>
            </a:r>
            <a:endParaRPr lang="zh-CN" altLang="en-US" sz="1600">
              <a:solidFill>
                <a:schemeClr val="tx1"/>
              </a:solidFill>
              <a:latin typeface="微软雅黑" charset="0"/>
              <a:ea typeface="微软雅黑" charset="0"/>
              <a:cs typeface="微软雅黑" charset="0"/>
            </a:endParaRPr>
          </a:p>
          <a:p>
            <a:pPr indent="0" algn="just" fontAlgn="auto">
              <a:lnSpc>
                <a:spcPct val="150000"/>
              </a:lnSpc>
            </a:pPr>
            <a:r>
              <a:rPr lang="en-US" altLang="zh-CN" sz="1600" b="1">
                <a:solidFill>
                  <a:srgbClr val="C00000"/>
                </a:solidFill>
                <a:latin typeface="微软雅黑" charset="0"/>
                <a:ea typeface="微软雅黑" charset="0"/>
                <a:cs typeface="微软雅黑" charset="0"/>
                <a:sym typeface="+mn-ea"/>
              </a:rPr>
              <a:t>*</a:t>
            </a:r>
            <a:r>
              <a:rPr lang="zh-CN" altLang="en-US" sz="1600">
                <a:solidFill>
                  <a:schemeClr val="tx1"/>
                </a:solidFill>
                <a:latin typeface="微软雅黑" charset="0"/>
                <a:ea typeface="微软雅黑" charset="0"/>
                <a:cs typeface="微软雅黑" charset="0"/>
              </a:rPr>
              <a:t>2. 参与自研图文领域首个Token级大一统基座模型TokenFD的工作，实现了图像与文字在特征空间的高度融合，参与Token级数据集TokenIT制作、指标评测、论文部分内容攥写、多平台部署，相关工作已被</a:t>
            </a:r>
            <a:r>
              <a:rPr lang="zh-CN" altLang="en-US" sz="1600" b="1">
                <a:solidFill>
                  <a:srgbClr val="C00000"/>
                </a:solidFill>
                <a:latin typeface="微软雅黑" charset="0"/>
                <a:ea typeface="微软雅黑" charset="0"/>
                <a:cs typeface="微软雅黑" charset="0"/>
              </a:rPr>
              <a:t>ICCV2025🚀</a:t>
            </a:r>
            <a:r>
              <a:rPr lang="zh-CN" altLang="en-US" sz="1600">
                <a:solidFill>
                  <a:schemeClr val="tx1"/>
                </a:solidFill>
                <a:latin typeface="微软雅黑" charset="0"/>
                <a:ea typeface="微软雅黑" charset="0"/>
                <a:cs typeface="微软雅黑" charset="0"/>
                <a:sym typeface="+mn-ea"/>
              </a:rPr>
              <a:t>🚀</a:t>
            </a:r>
            <a:r>
              <a:rPr lang="en-US" altLang="zh-CN" sz="100">
                <a:solidFill>
                  <a:schemeClr val="tx1"/>
                </a:solidFill>
                <a:latin typeface="微软雅黑" charset="0"/>
                <a:ea typeface="微软雅黑" charset="0"/>
                <a:cs typeface="微软雅黑" charset="0"/>
                <a:sym typeface="+mn-ea"/>
              </a:rPr>
              <a:t> </a:t>
            </a:r>
            <a:r>
              <a:rPr lang="zh-CN" altLang="en-US" sz="1600">
                <a:solidFill>
                  <a:schemeClr val="tx1"/>
                </a:solidFill>
                <a:latin typeface="微软雅黑" charset="0"/>
                <a:ea typeface="微软雅黑" charset="0"/>
                <a:cs typeface="微软雅黑" charset="0"/>
                <a:sym typeface="+mn-ea"/>
              </a:rPr>
              <a:t>🚀接收</a:t>
            </a:r>
            <a:r>
              <a:rPr lang="zh-CN" altLang="en-US" sz="1600">
                <a:solidFill>
                  <a:schemeClr val="tx1"/>
                </a:solidFill>
                <a:latin typeface="微软雅黑" charset="0"/>
                <a:ea typeface="微软雅黑" charset="0"/>
                <a:cs typeface="微软雅黑" charset="0"/>
              </a:rPr>
              <a:t>。</a:t>
            </a:r>
            <a:endParaRPr lang="zh-CN" altLang="en-US" sz="1600">
              <a:solidFill>
                <a:schemeClr val="tx1"/>
              </a:solidFill>
              <a:latin typeface="微软雅黑" charset="0"/>
              <a:ea typeface="微软雅黑" charset="0"/>
              <a:cs typeface="微软雅黑" charset="0"/>
            </a:endParaRPr>
          </a:p>
          <a:p>
            <a:pPr indent="0" algn="just" fontAlgn="auto">
              <a:lnSpc>
                <a:spcPct val="150000"/>
              </a:lnSpc>
            </a:pPr>
            <a:r>
              <a:rPr lang="zh-CN" altLang="en-US" sz="1600">
                <a:solidFill>
                  <a:schemeClr val="tx1"/>
                </a:solidFill>
                <a:latin typeface="微软雅黑" charset="0"/>
                <a:ea typeface="微软雅黑" charset="0"/>
                <a:cs typeface="微软雅黑" charset="0"/>
              </a:rPr>
              <a:t>3. 参与统计近几年文档理解多模态大语言模型相关方法的结构、训练策略、数据集、benchmark等调研工作。相关工作已被</a:t>
            </a:r>
            <a:r>
              <a:rPr lang="zh-CN" altLang="en-US" sz="1600" b="1">
                <a:solidFill>
                  <a:srgbClr val="C00000"/>
                </a:solidFill>
                <a:latin typeface="微软雅黑" charset="0"/>
                <a:ea typeface="微软雅黑" charset="0"/>
                <a:cs typeface="微软雅黑" charset="0"/>
              </a:rPr>
              <a:t>ACL</a:t>
            </a:r>
            <a:r>
              <a:rPr lang="zh-CN" altLang="en-US" sz="1600" b="1">
                <a:solidFill>
                  <a:srgbClr val="C00000"/>
                </a:solidFill>
                <a:latin typeface="微软雅黑" charset="0"/>
                <a:ea typeface="微软雅黑" charset="0"/>
                <a:cs typeface="微软雅黑" charset="0"/>
                <a:sym typeface="+mn-ea"/>
              </a:rPr>
              <a:t>2025🚀</a:t>
            </a:r>
            <a:r>
              <a:rPr lang="zh-CN" altLang="en-US" sz="1600">
                <a:solidFill>
                  <a:schemeClr val="tx1"/>
                </a:solidFill>
                <a:latin typeface="微软雅黑" charset="0"/>
                <a:ea typeface="微软雅黑" charset="0"/>
                <a:cs typeface="微软雅黑" charset="0"/>
                <a:sym typeface="+mn-ea"/>
              </a:rPr>
              <a:t>🚀</a:t>
            </a:r>
            <a:r>
              <a:rPr lang="en-US" altLang="zh-CN" sz="100">
                <a:solidFill>
                  <a:schemeClr val="tx1"/>
                </a:solidFill>
                <a:latin typeface="微软雅黑" charset="0"/>
                <a:ea typeface="微软雅黑" charset="0"/>
                <a:cs typeface="微软雅黑" charset="0"/>
                <a:sym typeface="+mn-ea"/>
              </a:rPr>
              <a:t> </a:t>
            </a:r>
            <a:r>
              <a:rPr lang="zh-CN" altLang="en-US" sz="1600">
                <a:solidFill>
                  <a:schemeClr val="tx1"/>
                </a:solidFill>
                <a:latin typeface="微软雅黑" charset="0"/>
                <a:ea typeface="微软雅黑" charset="0"/>
                <a:cs typeface="微软雅黑" charset="0"/>
                <a:sym typeface="+mn-ea"/>
              </a:rPr>
              <a:t>🚀接收。</a:t>
            </a:r>
            <a:endParaRPr lang="zh-CN" altLang="en-US" sz="1600">
              <a:solidFill>
                <a:schemeClr val="tx1"/>
              </a:solidFill>
              <a:latin typeface="微软雅黑" charset="0"/>
              <a:ea typeface="微软雅黑" charset="0"/>
              <a:cs typeface="微软雅黑" charset="0"/>
            </a:endParaRPr>
          </a:p>
          <a:p>
            <a:pPr indent="0" algn="just" fontAlgn="auto">
              <a:lnSpc>
                <a:spcPct val="150000"/>
              </a:lnSpc>
            </a:pPr>
            <a:r>
              <a:rPr lang="en-US" altLang="zh-CN" sz="1600" b="1">
                <a:solidFill>
                  <a:srgbClr val="C00000"/>
                </a:solidFill>
                <a:latin typeface="微软雅黑" charset="0"/>
                <a:ea typeface="微软雅黑" charset="0"/>
                <a:cs typeface="微软雅黑" charset="0"/>
              </a:rPr>
              <a:t>*</a:t>
            </a:r>
            <a:r>
              <a:rPr lang="zh-CN" altLang="en-US" sz="1600">
                <a:solidFill>
                  <a:schemeClr val="tx1"/>
                </a:solidFill>
                <a:latin typeface="微软雅黑" charset="0"/>
                <a:ea typeface="微软雅黑" charset="0"/>
                <a:cs typeface="微软雅黑" charset="0"/>
              </a:rPr>
              <a:t>4. 负责</a:t>
            </a:r>
            <a:r>
              <a:rPr lang="zh-CN" altLang="en-US" sz="1600" b="1">
                <a:solidFill>
                  <a:srgbClr val="C00000"/>
                </a:solidFill>
                <a:latin typeface="微软雅黑" charset="0"/>
                <a:ea typeface="微软雅黑" charset="0"/>
                <a:cs typeface="微软雅黑" charset="0"/>
              </a:rPr>
              <a:t>ICDAR2025</a:t>
            </a:r>
            <a:r>
              <a:rPr lang="zh-CN" altLang="en-US" sz="1600">
                <a:solidFill>
                  <a:schemeClr val="tx1"/>
                </a:solidFill>
                <a:latin typeface="微软雅黑" charset="0"/>
                <a:ea typeface="微软雅黑" charset="0"/>
                <a:cs typeface="微软雅黑" charset="0"/>
              </a:rPr>
              <a:t>面向复杂布局的端到端文档图像机器翻译竞赛。基于</a:t>
            </a:r>
            <a:r>
              <a:rPr lang="en-US" altLang="zh-CN" sz="1600">
                <a:solidFill>
                  <a:schemeClr val="tx1"/>
                </a:solidFill>
                <a:latin typeface="微软雅黑" charset="0"/>
                <a:ea typeface="微软雅黑" charset="0"/>
                <a:cs typeface="微软雅黑" charset="0"/>
                <a:sym typeface="+mn-ea"/>
              </a:rPr>
              <a:t>LayoutLMv3</a:t>
            </a:r>
            <a:r>
              <a:rPr lang="zh-CN" altLang="en-US" sz="1600">
                <a:solidFill>
                  <a:schemeClr val="tx1"/>
                </a:solidFill>
                <a:latin typeface="微软雅黑" charset="0"/>
                <a:ea typeface="微软雅黑" charset="0"/>
                <a:cs typeface="微软雅黑" charset="0"/>
              </a:rPr>
              <a:t>微调，为了提高模型的鲁棒性和泛化能力，采用多源异构数据；将文本编码器部分替换为</a:t>
            </a:r>
            <a:r>
              <a:rPr lang="en-US" altLang="zh-CN" sz="1600">
                <a:solidFill>
                  <a:schemeClr val="tx1"/>
                </a:solidFill>
                <a:latin typeface="微软雅黑" charset="0"/>
                <a:ea typeface="微软雅黑" charset="0"/>
                <a:cs typeface="微软雅黑" charset="0"/>
                <a:sym typeface="+mn-ea"/>
              </a:rPr>
              <a:t>Qwen2.5-7B</a:t>
            </a:r>
            <a:r>
              <a:rPr lang="zh-CN" altLang="en-US" sz="1600">
                <a:solidFill>
                  <a:schemeClr val="tx1"/>
                </a:solidFill>
                <a:latin typeface="微软雅黑" charset="0"/>
                <a:ea typeface="微软雅黑" charset="0"/>
                <a:cs typeface="微软雅黑" charset="0"/>
              </a:rPr>
              <a:t>，使模型能够更好地理解复杂布局。最终获得</a:t>
            </a:r>
            <a:r>
              <a:rPr lang="zh-CN" altLang="en-US" sz="1600" b="1">
                <a:solidFill>
                  <a:srgbClr val="C00000"/>
                </a:solidFill>
                <a:latin typeface="微软雅黑" charset="0"/>
                <a:ea typeface="微软雅黑" charset="0"/>
                <a:cs typeface="微软雅黑" charset="0"/>
              </a:rPr>
              <a:t>亚军</a:t>
            </a:r>
            <a:r>
              <a:rPr lang="zh-CN" altLang="en-US" sz="1600">
                <a:solidFill>
                  <a:schemeClr val="tx1"/>
                </a:solidFill>
                <a:latin typeface="微软雅黑" charset="0"/>
                <a:ea typeface="微软雅黑" charset="0"/>
                <a:cs typeface="微软雅黑" charset="0"/>
              </a:rPr>
              <a:t>🏆</a:t>
            </a:r>
            <a:r>
              <a:rPr lang="en-US" altLang="zh-CN" sz="100">
                <a:solidFill>
                  <a:schemeClr val="tx1"/>
                </a:solidFill>
                <a:latin typeface="微软雅黑" charset="0"/>
                <a:ea typeface="微软雅黑" charset="0"/>
                <a:cs typeface="微软雅黑" charset="0"/>
              </a:rPr>
              <a:t> </a:t>
            </a:r>
            <a:r>
              <a:rPr lang="zh-CN" altLang="en-US" sz="1600">
                <a:solidFill>
                  <a:schemeClr val="tx1"/>
                </a:solidFill>
                <a:latin typeface="微软雅黑" charset="0"/>
                <a:ea typeface="微软雅黑" charset="0"/>
                <a:cs typeface="微软雅黑" charset="0"/>
              </a:rPr>
              <a:t>🏆</a:t>
            </a:r>
            <a:r>
              <a:rPr lang="en-US" altLang="zh-CN" sz="100">
                <a:solidFill>
                  <a:schemeClr val="tx1"/>
                </a:solidFill>
                <a:latin typeface="微软雅黑" charset="0"/>
                <a:ea typeface="微软雅黑" charset="0"/>
                <a:cs typeface="微软雅黑" charset="0"/>
              </a:rPr>
              <a:t> </a:t>
            </a:r>
            <a:r>
              <a:rPr lang="zh-CN" altLang="en-US" sz="1600">
                <a:solidFill>
                  <a:schemeClr val="tx1"/>
                </a:solidFill>
                <a:latin typeface="微软雅黑" charset="0"/>
                <a:ea typeface="微软雅黑" charset="0"/>
                <a:cs typeface="微软雅黑" charset="0"/>
              </a:rPr>
              <a:t>🏆。</a:t>
            </a:r>
            <a:endParaRPr lang="zh-CN" altLang="en-US" sz="1600">
              <a:solidFill>
                <a:schemeClr val="tx1"/>
              </a:solidFill>
              <a:latin typeface="微软雅黑" charset="0"/>
              <a:ea typeface="微软雅黑" charset="0"/>
              <a:cs typeface="微软雅黑" charset="0"/>
            </a:endParaRPr>
          </a:p>
          <a:p>
            <a:pPr indent="0" algn="just" fontAlgn="auto">
              <a:lnSpc>
                <a:spcPct val="150000"/>
              </a:lnSpc>
            </a:pPr>
            <a:endParaRPr lang="zh-CN" altLang="en-US" sz="1600" b="1">
              <a:solidFill>
                <a:srgbClr val="C00000"/>
              </a:solidFill>
              <a:latin typeface="微软雅黑" charset="0"/>
              <a:ea typeface="微软雅黑" charset="0"/>
              <a:cs typeface="微软雅黑" charset="0"/>
              <a:sym typeface="+mn-ea"/>
            </a:endParaRPr>
          </a:p>
        </p:txBody>
      </p:sp>
      <p:pic>
        <p:nvPicPr>
          <p:cNvPr id="7" name="图片 6" descr="fde11c67-28e1-4e42-902b-497ba3bb0806"/>
          <p:cNvPicPr>
            <a:picLocks noChangeAspect="1"/>
          </p:cNvPicPr>
          <p:nvPr>
            <p:custDataLst>
              <p:tags r:id="rId6"/>
            </p:custDataLst>
          </p:nvPr>
        </p:nvPicPr>
        <p:blipFill>
          <a:blip r:embed="rId7">
            <a:clrChange>
              <a:clrFrom>
                <a:srgbClr val="F6E7E8">
                  <a:alpha val="100000"/>
                </a:srgbClr>
              </a:clrFrom>
              <a:clrTo>
                <a:srgbClr val="F6E7E8">
                  <a:alpha val="100000"/>
                  <a:alpha val="0"/>
                </a:srgbClr>
              </a:clrTo>
            </a:clrChange>
          </a:blip>
          <a:srcRect l="27884" t="24784" r="51586" b="13504"/>
          <a:stretch>
            <a:fillRect/>
          </a:stretch>
        </p:blipFill>
        <p:spPr>
          <a:xfrm>
            <a:off x="62230" y="191770"/>
            <a:ext cx="452755" cy="766445"/>
          </a:xfrm>
          <a:prstGeom prst="rect">
            <a:avLst/>
          </a:prstGeom>
        </p:spPr>
      </p:pic>
      <p:pic>
        <p:nvPicPr>
          <p:cNvPr id="2" name="图片 1" descr="6f2f3f27-4438-41ba-9f2b-1de133f77f2c"/>
          <p:cNvPicPr>
            <a:picLocks noChangeAspect="1"/>
          </p:cNvPicPr>
          <p:nvPr/>
        </p:nvPicPr>
        <p:blipFill>
          <a:blip r:embed="rId8"/>
          <a:stretch>
            <a:fillRect/>
          </a:stretch>
        </p:blipFill>
        <p:spPr>
          <a:xfrm>
            <a:off x="7999095" y="4018280"/>
            <a:ext cx="1874520" cy="1353820"/>
          </a:xfrm>
          <a:prstGeom prst="rect">
            <a:avLst/>
          </a:prstGeom>
          <a:ln w="12700" cmpd="sng">
            <a:solidFill>
              <a:schemeClr val="accent1">
                <a:lumMod val="75000"/>
              </a:schemeClr>
            </a:solidFill>
            <a:prstDash val="solid"/>
          </a:ln>
          <a:effectLst>
            <a:outerShdw blurRad="50800" dist="38100" dir="2700000" algn="tl" rotWithShape="0">
              <a:prstClr val="black">
                <a:alpha val="40000"/>
              </a:prstClr>
            </a:outerShdw>
          </a:effectLst>
        </p:spPr>
      </p:pic>
      <p:pic>
        <p:nvPicPr>
          <p:cNvPr id="6" name="图片 5" descr="0dfcb4d8-445b-418b-8476-adec797282b6"/>
          <p:cNvPicPr>
            <a:picLocks noChangeAspect="1"/>
          </p:cNvPicPr>
          <p:nvPr/>
        </p:nvPicPr>
        <p:blipFill>
          <a:blip r:embed="rId9"/>
          <a:srcRect b="6148"/>
          <a:stretch>
            <a:fillRect/>
          </a:stretch>
        </p:blipFill>
        <p:spPr>
          <a:xfrm>
            <a:off x="9996170" y="4017645"/>
            <a:ext cx="1748155" cy="1355090"/>
          </a:xfrm>
          <a:prstGeom prst="rect">
            <a:avLst/>
          </a:prstGeom>
          <a:ln w="12700" cmpd="sng">
            <a:solidFill>
              <a:schemeClr val="accent1">
                <a:lumMod val="75000"/>
              </a:schemeClr>
            </a:solidFill>
            <a:prstDash val="solid"/>
          </a:ln>
          <a:effectLst>
            <a:outerShdw blurRad="50800" dist="38100" dir="2700000" algn="tl" rotWithShape="0">
              <a:prstClr val="black">
                <a:alpha val="40000"/>
              </a:prstClr>
            </a:outerShdw>
          </a:effectLst>
        </p:spPr>
      </p:pic>
      <p:pic>
        <p:nvPicPr>
          <p:cNvPr id="8" name="图片 7" descr="640"/>
          <p:cNvPicPr>
            <a:picLocks noChangeAspect="1"/>
          </p:cNvPicPr>
          <p:nvPr/>
        </p:nvPicPr>
        <p:blipFill>
          <a:blip r:embed="rId10"/>
          <a:stretch>
            <a:fillRect/>
          </a:stretch>
        </p:blipFill>
        <p:spPr>
          <a:xfrm>
            <a:off x="9988550" y="5438140"/>
            <a:ext cx="1773555" cy="1082675"/>
          </a:xfrm>
          <a:prstGeom prst="rect">
            <a:avLst/>
          </a:prstGeom>
          <a:ln>
            <a:solidFill>
              <a:schemeClr val="accent1">
                <a:lumMod val="75000"/>
              </a:schemeClr>
            </a:solidFill>
          </a:ln>
          <a:effectLst>
            <a:outerShdw blurRad="50800" dist="38100" dir="2700000" algn="tl" rotWithShape="0">
              <a:prstClr val="black">
                <a:alpha val="40000"/>
              </a:prstClr>
            </a:outerShdw>
          </a:effectLst>
        </p:spPr>
      </p:pic>
      <p:sp>
        <p:nvSpPr>
          <p:cNvPr id="10" name="文本框 9"/>
          <p:cNvSpPr txBox="1"/>
          <p:nvPr/>
        </p:nvSpPr>
        <p:spPr>
          <a:xfrm>
            <a:off x="374650" y="3866515"/>
            <a:ext cx="7501255" cy="2676525"/>
          </a:xfrm>
          <a:prstGeom prst="rect">
            <a:avLst/>
          </a:prstGeom>
          <a:noFill/>
        </p:spPr>
        <p:txBody>
          <a:bodyPr wrap="square" rtlCol="0" anchor="t">
            <a:spAutoFit/>
          </a:bodyPr>
          <a:lstStyle/>
          <a:p>
            <a:pPr indent="0" algn="just" fontAlgn="auto">
              <a:lnSpc>
                <a:spcPct val="150000"/>
              </a:lnSpc>
            </a:pPr>
            <a:r>
              <a:rPr lang="en-US" altLang="zh-CN" sz="1600">
                <a:latin typeface="微软雅黑" charset="0"/>
                <a:ea typeface="微软雅黑" charset="0"/>
                <a:cs typeface="微软雅黑" charset="0"/>
                <a:sym typeface="+mn-ea"/>
              </a:rPr>
              <a:t>5</a:t>
            </a:r>
            <a:r>
              <a:rPr lang="zh-CN" altLang="en-US" sz="1600">
                <a:latin typeface="微软雅黑" charset="0"/>
                <a:ea typeface="微软雅黑" charset="0"/>
                <a:cs typeface="微软雅黑" charset="0"/>
                <a:sym typeface="+mn-ea"/>
              </a:rPr>
              <a:t>. 参与InstructTable，通过指令引导模型理解和解析复杂的表格结构，参与部分消融实验、部分内容攥写、论文图像绘制。相关工作</a:t>
            </a:r>
            <a:r>
              <a:rPr lang="zh-CN" altLang="en-US" sz="1600" b="1">
                <a:solidFill>
                  <a:srgbClr val="C00000"/>
                </a:solidFill>
                <a:latin typeface="微软雅黑" charset="0"/>
                <a:ea typeface="微软雅黑" charset="0"/>
                <a:cs typeface="微软雅黑" charset="0"/>
                <a:sym typeface="+mn-ea"/>
              </a:rPr>
              <a:t>AAAI2026📖</a:t>
            </a:r>
            <a:r>
              <a:rPr lang="en-US" altLang="zh-CN" sz="100" b="1">
                <a:solidFill>
                  <a:srgbClr val="C00000"/>
                </a:solidFill>
                <a:latin typeface="微软雅黑" charset="0"/>
                <a:ea typeface="微软雅黑" charset="0"/>
                <a:cs typeface="微软雅黑" charset="0"/>
                <a:sym typeface="+mn-ea"/>
              </a:rPr>
              <a:t> </a:t>
            </a:r>
            <a:r>
              <a:rPr lang="zh-CN" altLang="en-US" sz="1600" b="1">
                <a:solidFill>
                  <a:srgbClr val="C00000"/>
                </a:solidFill>
                <a:latin typeface="微软雅黑" charset="0"/>
                <a:ea typeface="微软雅黑" charset="0"/>
                <a:cs typeface="微软雅黑" charset="0"/>
                <a:sym typeface="+mn-ea"/>
              </a:rPr>
              <a:t>📖</a:t>
            </a:r>
            <a:r>
              <a:rPr lang="en-US" altLang="zh-CN" sz="100" b="1">
                <a:solidFill>
                  <a:srgbClr val="C00000"/>
                </a:solidFill>
                <a:latin typeface="微软雅黑" charset="0"/>
                <a:ea typeface="微软雅黑" charset="0"/>
                <a:cs typeface="微软雅黑" charset="0"/>
                <a:sym typeface="+mn-ea"/>
              </a:rPr>
              <a:t> </a:t>
            </a:r>
            <a:r>
              <a:rPr lang="zh-CN" altLang="en-US" sz="1600" b="1">
                <a:solidFill>
                  <a:srgbClr val="C00000"/>
                </a:solidFill>
                <a:latin typeface="微软雅黑" charset="0"/>
                <a:ea typeface="微软雅黑" charset="0"/>
                <a:cs typeface="微软雅黑" charset="0"/>
                <a:sym typeface="+mn-ea"/>
              </a:rPr>
              <a:t>📖在投</a:t>
            </a:r>
            <a:r>
              <a:rPr lang="zh-CN" altLang="en-US" sz="1600">
                <a:latin typeface="微软雅黑" charset="0"/>
                <a:ea typeface="微软雅黑" charset="0"/>
                <a:cs typeface="微软雅黑" charset="0"/>
                <a:sym typeface="+mn-ea"/>
              </a:rPr>
              <a:t>。</a:t>
            </a:r>
            <a:endParaRPr lang="zh-CN" altLang="en-US" sz="1600">
              <a:solidFill>
                <a:schemeClr val="tx1"/>
              </a:solidFill>
              <a:latin typeface="微软雅黑" charset="0"/>
              <a:ea typeface="微软雅黑" charset="0"/>
              <a:cs typeface="微软雅黑" charset="0"/>
            </a:endParaRPr>
          </a:p>
          <a:p>
            <a:pPr indent="0" algn="just" fontAlgn="auto">
              <a:lnSpc>
                <a:spcPct val="150000"/>
              </a:lnSpc>
            </a:pPr>
            <a:r>
              <a:rPr lang="en-US" altLang="zh-CN" sz="1600">
                <a:latin typeface="微软雅黑" charset="0"/>
                <a:ea typeface="微软雅黑" charset="0"/>
                <a:cs typeface="微软雅黑" charset="0"/>
                <a:sym typeface="+mn-ea"/>
              </a:rPr>
              <a:t>6</a:t>
            </a:r>
            <a:r>
              <a:rPr lang="zh-CN" altLang="en-US" sz="1600">
                <a:latin typeface="微软雅黑" charset="0"/>
                <a:ea typeface="微软雅黑" charset="0"/>
                <a:cs typeface="微软雅黑" charset="0"/>
                <a:sym typeface="+mn-ea"/>
              </a:rPr>
              <a:t>. 参与MathHunter，通过全新的预训练解码器以提高输出公式准确率，参与部分对比实验、部分内容攥写、论文图像绘制。相关工作</a:t>
            </a:r>
            <a:r>
              <a:rPr lang="zh-CN" altLang="en-US" sz="1600" b="1">
                <a:solidFill>
                  <a:srgbClr val="C00000"/>
                </a:solidFill>
                <a:latin typeface="微软雅黑" charset="0"/>
                <a:ea typeface="微软雅黑" charset="0"/>
                <a:cs typeface="微软雅黑" charset="0"/>
                <a:sym typeface="+mn-ea"/>
              </a:rPr>
              <a:t>AAAI2026📖</a:t>
            </a:r>
            <a:r>
              <a:rPr lang="en-US" altLang="zh-CN" sz="100" b="1">
                <a:solidFill>
                  <a:srgbClr val="C00000"/>
                </a:solidFill>
                <a:latin typeface="微软雅黑" charset="0"/>
                <a:ea typeface="微软雅黑" charset="0"/>
                <a:cs typeface="微软雅黑" charset="0"/>
                <a:sym typeface="+mn-ea"/>
              </a:rPr>
              <a:t> </a:t>
            </a:r>
            <a:r>
              <a:rPr lang="zh-CN" altLang="en-US" sz="1600" b="1">
                <a:solidFill>
                  <a:srgbClr val="C00000"/>
                </a:solidFill>
                <a:latin typeface="微软雅黑" charset="0"/>
                <a:ea typeface="微软雅黑" charset="0"/>
                <a:cs typeface="微软雅黑" charset="0"/>
                <a:sym typeface="+mn-ea"/>
              </a:rPr>
              <a:t>📖</a:t>
            </a:r>
            <a:r>
              <a:rPr lang="en-US" altLang="zh-CN" sz="100" b="1">
                <a:solidFill>
                  <a:srgbClr val="C00000"/>
                </a:solidFill>
                <a:latin typeface="微软雅黑" charset="0"/>
                <a:ea typeface="微软雅黑" charset="0"/>
                <a:cs typeface="微软雅黑" charset="0"/>
                <a:sym typeface="+mn-ea"/>
              </a:rPr>
              <a:t> </a:t>
            </a:r>
            <a:r>
              <a:rPr lang="zh-CN" altLang="en-US" sz="1600" b="1">
                <a:solidFill>
                  <a:srgbClr val="C00000"/>
                </a:solidFill>
                <a:latin typeface="微软雅黑" charset="0"/>
                <a:ea typeface="微软雅黑" charset="0"/>
                <a:cs typeface="微软雅黑" charset="0"/>
                <a:sym typeface="+mn-ea"/>
              </a:rPr>
              <a:t>📖在投</a:t>
            </a:r>
            <a:r>
              <a:rPr lang="zh-CN" altLang="en-US" sz="1600">
                <a:latin typeface="微软雅黑" charset="0"/>
                <a:ea typeface="微软雅黑" charset="0"/>
                <a:cs typeface="微软雅黑" charset="0"/>
                <a:sym typeface="+mn-ea"/>
              </a:rPr>
              <a:t>。</a:t>
            </a:r>
            <a:endParaRPr lang="zh-CN" altLang="en-US" sz="1600">
              <a:solidFill>
                <a:schemeClr val="tx1"/>
              </a:solidFill>
              <a:latin typeface="微软雅黑" charset="0"/>
              <a:ea typeface="微软雅黑" charset="0"/>
              <a:cs typeface="微软雅黑" charset="0"/>
            </a:endParaRPr>
          </a:p>
          <a:p>
            <a:pPr indent="0" algn="just" fontAlgn="auto">
              <a:lnSpc>
                <a:spcPct val="150000"/>
              </a:lnSpc>
            </a:pPr>
            <a:r>
              <a:rPr lang="zh-CN" altLang="en-US" sz="1600">
                <a:latin typeface="微软雅黑" charset="0"/>
                <a:ea typeface="微软雅黑" charset="0"/>
                <a:cs typeface="微软雅黑" charset="0"/>
                <a:sym typeface="+mn-ea"/>
              </a:rPr>
              <a:t>7. 参与Instruct</a:t>
            </a:r>
            <a:r>
              <a:rPr lang="en-US" altLang="zh-CN" sz="1600">
                <a:latin typeface="微软雅黑" charset="0"/>
                <a:ea typeface="微软雅黑" charset="0"/>
                <a:cs typeface="微软雅黑" charset="0"/>
                <a:sym typeface="+mn-ea"/>
              </a:rPr>
              <a:t>OCRv2</a:t>
            </a:r>
            <a:r>
              <a:rPr lang="zh-CN" altLang="en-US" sz="1600">
                <a:latin typeface="微软雅黑" charset="0"/>
                <a:ea typeface="微软雅黑" charset="0"/>
                <a:cs typeface="微软雅黑" charset="0"/>
                <a:sym typeface="+mn-ea"/>
              </a:rPr>
              <a:t>、</a:t>
            </a:r>
            <a:r>
              <a:rPr lang="en-US" altLang="zh-CN" sz="1600">
                <a:latin typeface="微软雅黑" charset="0"/>
                <a:ea typeface="微软雅黑" charset="0"/>
                <a:cs typeface="微软雅黑" charset="0"/>
                <a:sym typeface="+mn-ea"/>
              </a:rPr>
              <a:t>v3</a:t>
            </a:r>
            <a:r>
              <a:rPr lang="zh-CN" altLang="en-US" sz="1600">
                <a:latin typeface="微软雅黑" charset="0"/>
                <a:ea typeface="微软雅黑" charset="0"/>
                <a:cs typeface="微软雅黑" charset="0"/>
                <a:sym typeface="+mn-ea"/>
              </a:rPr>
              <a:t>研发与实验，通过两阶段</a:t>
            </a:r>
            <a:r>
              <a:rPr lang="zh-CN" altLang="en-US" sz="1600">
                <a:latin typeface="微软雅黑" charset="0"/>
                <a:ea typeface="微软雅黑" charset="0"/>
                <a:cs typeface="微软雅黑" charset="0"/>
                <a:sym typeface="+mn-ea"/>
              </a:rPr>
              <a:t>图文对齐与微调实现高效的多模态处理能力。</a:t>
            </a:r>
            <a:endParaRPr lang="zh-CN" altLang="en-US" sz="1600">
              <a:latin typeface="微软雅黑" charset="0"/>
              <a:ea typeface="微软雅黑" charset="0"/>
              <a:cs typeface="微软雅黑" charset="0"/>
              <a:sym typeface="+mn-ea"/>
            </a:endParaRPr>
          </a:p>
          <a:p>
            <a:pPr indent="0" algn="just" fontAlgn="auto">
              <a:lnSpc>
                <a:spcPct val="150000"/>
              </a:lnSpc>
            </a:pPr>
            <a:r>
              <a:rPr lang="en-US" altLang="zh-CN" sz="1600" b="1">
                <a:solidFill>
                  <a:srgbClr val="C00000"/>
                </a:solidFill>
                <a:latin typeface="微软雅黑" charset="0"/>
                <a:ea typeface="微软雅黑" charset="0"/>
                <a:cs typeface="微软雅黑" charset="0"/>
                <a:sym typeface="+mn-ea"/>
              </a:rPr>
              <a:t>*</a:t>
            </a:r>
            <a:r>
              <a:rPr lang="zh-CN" altLang="en-US" sz="1600" b="1">
                <a:solidFill>
                  <a:srgbClr val="C00000"/>
                </a:solidFill>
                <a:latin typeface="微软雅黑" charset="0"/>
                <a:ea typeface="微软雅黑" charset="0"/>
                <a:cs typeface="微软雅黑" charset="0"/>
                <a:sym typeface="+mn-ea"/>
              </a:rPr>
              <a:t>刊登技术头条专栏与技术专区荣誉时刻。</a:t>
            </a:r>
            <a:endParaRPr lang="zh-CN" altLang="en-US" sz="1600" b="1">
              <a:solidFill>
                <a:srgbClr val="C00000"/>
              </a:solidFill>
              <a:latin typeface="微软雅黑" charset="0"/>
              <a:ea typeface="微软雅黑" charset="0"/>
              <a:cs typeface="微软雅黑" charset="0"/>
              <a:sym typeface="+mn-ea"/>
            </a:endParaRPr>
          </a:p>
        </p:txBody>
      </p:sp>
      <p:sp>
        <p:nvSpPr>
          <p:cNvPr id="12" name="圆角矩形 11"/>
          <p:cNvSpPr/>
          <p:nvPr/>
        </p:nvSpPr>
        <p:spPr>
          <a:xfrm>
            <a:off x="7875905" y="3930650"/>
            <a:ext cx="3996690" cy="2677160"/>
          </a:xfrm>
          <a:prstGeom prst="roundRect">
            <a:avLst>
              <a:gd name="adj" fmla="val 4459"/>
            </a:avLst>
          </a:prstGeom>
          <a:noFill/>
          <a:ln>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p:cNvPicPr/>
          <p:nvPr>
            <p:custDataLst>
              <p:tags r:id="rId11"/>
            </p:custDataLst>
          </p:nvPr>
        </p:nvPicPr>
        <p:blipFill>
          <a:blip r:embed="rId12"/>
        </p:blipFill>
        <p:spPr>
          <a:xfrm>
            <a:off x="7999095" y="5438140"/>
            <a:ext cx="1874520" cy="1082675"/>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5. </a:t>
            </a:r>
            <a:r>
              <a:rPr>
                <a:latin typeface="微软雅黑" charset="0"/>
                <a:ea typeface="微软雅黑" charset="0"/>
                <a:cs typeface="微软雅黑" charset="0"/>
              </a:rPr>
              <a:t>未来规划</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71449" t="24784" r="4738" b="13504"/>
          <a:stretch>
            <a:fillRect/>
          </a:stretch>
        </p:blipFill>
        <p:spPr>
          <a:xfrm>
            <a:off x="62230" y="191770"/>
            <a:ext cx="525145" cy="766445"/>
          </a:xfrm>
          <a:prstGeom prst="rect">
            <a:avLst/>
          </a:prstGeom>
        </p:spPr>
      </p:pic>
      <p:sp>
        <p:nvSpPr>
          <p:cNvPr id="34" name="任意多边形 33"/>
          <p:cNvSpPr/>
          <p:nvPr>
            <p:custDataLst>
              <p:tags r:id="rId5"/>
            </p:custDataLst>
          </p:nvPr>
        </p:nvSpPr>
        <p:spPr>
          <a:xfrm>
            <a:off x="-2540" y="1149985"/>
            <a:ext cx="3516630" cy="524002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540" h="8256">
                <a:moveTo>
                  <a:pt x="0" y="248"/>
                </a:moveTo>
                <a:cubicBezTo>
                  <a:pt x="360" y="92"/>
                  <a:pt x="1116" y="-18"/>
                  <a:pt x="1412" y="0"/>
                </a:cubicBezTo>
                <a:cubicBezTo>
                  <a:pt x="3728" y="-71"/>
                  <a:pt x="5595" y="2049"/>
                  <a:pt x="5538" y="4126"/>
                </a:cubicBezTo>
                <a:cubicBezTo>
                  <a:pt x="5609" y="6442"/>
                  <a:pt x="3489" y="8309"/>
                  <a:pt x="1412" y="8252"/>
                </a:cubicBezTo>
                <a:cubicBezTo>
                  <a:pt x="933" y="8276"/>
                  <a:pt x="213" y="8095"/>
                  <a:pt x="0" y="8004"/>
                </a:cubicBezTo>
                <a:lnTo>
                  <a:pt x="0" y="248"/>
                </a:lnTo>
                <a:close/>
              </a:path>
            </a:pathLst>
          </a:custGeom>
          <a:solidFill>
            <a:srgbClr val="FFD100">
              <a:alpha val="20000"/>
            </a:srgbClr>
          </a:solidFill>
          <a:ln w="25400">
            <a:gradFill>
              <a:gsLst>
                <a:gs pos="0">
                  <a:schemeClr val="accent1">
                    <a:lumMod val="5000"/>
                    <a:lumOff val="95000"/>
                  </a:schemeClr>
                </a:gs>
                <a:gs pos="100000">
                  <a:schemeClr val="accent1"/>
                </a:gs>
              </a:gsLst>
              <a:lin ang="0" scaled="1"/>
            </a:gra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40" name="任意多边形 39"/>
          <p:cNvSpPr/>
          <p:nvPr/>
        </p:nvSpPr>
        <p:spPr>
          <a:xfrm>
            <a:off x="-2540" y="1812925"/>
            <a:ext cx="2852420" cy="3914140"/>
          </a:xfrm>
          <a:custGeom>
            <a:avLst/>
            <a:gdLst/>
            <a:ahLst/>
            <a:cxnLst>
              <a:cxn ang="3">
                <a:pos x="hc" y="t"/>
              </a:cxn>
              <a:cxn ang="cd2">
                <a:pos x="l" y="vc"/>
              </a:cxn>
              <a:cxn ang="cd4">
                <a:pos x="hc" y="b"/>
              </a:cxn>
              <a:cxn ang="0">
                <a:pos x="r" y="vc"/>
              </a:cxn>
            </a:cxnLst>
            <a:rect l="l" t="t" r="r" b="b"/>
            <a:pathLst>
              <a:path w="4493" h="6167">
                <a:moveTo>
                  <a:pt x="0" y="341"/>
                </a:moveTo>
                <a:cubicBezTo>
                  <a:pt x="372" y="122"/>
                  <a:pt x="1054" y="-16"/>
                  <a:pt x="1410" y="0"/>
                </a:cubicBezTo>
                <a:cubicBezTo>
                  <a:pt x="3140" y="-53"/>
                  <a:pt x="4534" y="1531"/>
                  <a:pt x="4492" y="3082"/>
                </a:cubicBezTo>
                <a:cubicBezTo>
                  <a:pt x="4545" y="4812"/>
                  <a:pt x="2961" y="6206"/>
                  <a:pt x="1410" y="6164"/>
                </a:cubicBezTo>
                <a:cubicBezTo>
                  <a:pt x="915" y="6188"/>
                  <a:pt x="266" y="5974"/>
                  <a:pt x="0" y="5823"/>
                </a:cubicBezTo>
                <a:lnTo>
                  <a:pt x="0" y="341"/>
                </a:lnTo>
                <a:close/>
              </a:path>
            </a:pathLst>
          </a:custGeom>
          <a:solidFill>
            <a:schemeClr val="bg1">
              <a:alpha val="38000"/>
            </a:schemeClr>
          </a:solidFill>
          <a:ln w="25400">
            <a:gradFill>
              <a:gsLst>
                <a:gs pos="0">
                  <a:schemeClr val="accent1">
                    <a:lumMod val="5000"/>
                    <a:lumOff val="95000"/>
                  </a:schemeClr>
                </a:gs>
                <a:gs pos="100000">
                  <a:schemeClr val="accent1"/>
                </a:gs>
              </a:gsLst>
              <a:lin ang="0" scaled="1"/>
            </a:gra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46"/>
          <p:cNvSpPr/>
          <p:nvPr/>
        </p:nvSpPr>
        <p:spPr>
          <a:xfrm>
            <a:off x="-20955" y="2056741"/>
            <a:ext cx="2560319" cy="3481059"/>
          </a:xfrm>
          <a:custGeom>
            <a:avLst/>
            <a:gdLst/>
            <a:ahLst/>
            <a:cxnLst>
              <a:cxn ang="3">
                <a:pos x="hc" y="t"/>
              </a:cxn>
              <a:cxn ang="cd2">
                <a:pos x="l" y="vc"/>
              </a:cxn>
              <a:cxn ang="cd4">
                <a:pos x="hc" y="b"/>
              </a:cxn>
              <a:cxn ang="0">
                <a:pos x="r" y="vc"/>
              </a:cxn>
            </a:cxnLst>
            <a:rect l="l" t="t" r="r" b="b"/>
            <a:pathLst>
              <a:path w="4033" h="5482">
                <a:moveTo>
                  <a:pt x="0" y="324"/>
                </a:moveTo>
                <a:cubicBezTo>
                  <a:pt x="266" y="148"/>
                  <a:pt x="925" y="-6"/>
                  <a:pt x="1224" y="0"/>
                </a:cubicBezTo>
                <a:lnTo>
                  <a:pt x="1242" y="0"/>
                </a:lnTo>
                <a:lnTo>
                  <a:pt x="1258" y="0"/>
                </a:lnTo>
                <a:lnTo>
                  <a:pt x="1275" y="1"/>
                </a:lnTo>
                <a:lnTo>
                  <a:pt x="1291" y="2"/>
                </a:lnTo>
                <a:lnTo>
                  <a:pt x="1364" y="1"/>
                </a:lnTo>
                <a:cubicBezTo>
                  <a:pt x="2868" y="-43"/>
                  <a:pt x="4067" y="1471"/>
                  <a:pt x="4032" y="2675"/>
                </a:cubicBezTo>
                <a:lnTo>
                  <a:pt x="4031" y="2741"/>
                </a:lnTo>
                <a:lnTo>
                  <a:pt x="4032" y="2814"/>
                </a:lnTo>
                <a:cubicBezTo>
                  <a:pt x="4076" y="4318"/>
                  <a:pt x="2562" y="5515"/>
                  <a:pt x="1356" y="5480"/>
                </a:cubicBezTo>
                <a:lnTo>
                  <a:pt x="1291" y="5480"/>
                </a:lnTo>
                <a:lnTo>
                  <a:pt x="1269" y="5481"/>
                </a:lnTo>
                <a:lnTo>
                  <a:pt x="1247" y="5481"/>
                </a:lnTo>
                <a:lnTo>
                  <a:pt x="1225" y="5482"/>
                </a:lnTo>
                <a:lnTo>
                  <a:pt x="1202" y="5482"/>
                </a:lnTo>
                <a:cubicBezTo>
                  <a:pt x="760" y="5485"/>
                  <a:pt x="156" y="5258"/>
                  <a:pt x="0" y="5157"/>
                </a:cubicBezTo>
                <a:lnTo>
                  <a:pt x="0" y="324"/>
                </a:lnTo>
                <a:close/>
              </a:path>
            </a:pathLst>
          </a:custGeom>
          <a:solidFill>
            <a:schemeClr val="accent1">
              <a:alpha val="50000"/>
            </a:schemeClr>
          </a:solidFill>
          <a:ln w="25400">
            <a:gradFill>
              <a:gsLst>
                <a:gs pos="0">
                  <a:schemeClr val="accent1">
                    <a:lumMod val="5000"/>
                    <a:lumOff val="95000"/>
                  </a:schemeClr>
                </a:gs>
                <a:gs pos="100000">
                  <a:schemeClr val="accent1"/>
                </a:gs>
              </a:gsLst>
              <a:lin ang="0" scaled="1"/>
            </a:gra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49"/>
          <p:cNvSpPr/>
          <p:nvPr/>
        </p:nvSpPr>
        <p:spPr>
          <a:xfrm>
            <a:off x="2951480" y="1466850"/>
            <a:ext cx="884738" cy="4606290"/>
          </a:xfrm>
          <a:custGeom>
            <a:avLst/>
            <a:gdLst>
              <a:gd name="connsiteX0" fmla="*/ 95 w 1393"/>
              <a:gd name="connsiteY0" fmla="*/ 0 h 7254"/>
              <a:gd name="connsiteX1" fmla="*/ 1393 w 1393"/>
              <a:gd name="connsiteY1" fmla="*/ 3642 h 7254"/>
              <a:gd name="connsiteX2" fmla="*/ 0 w 1393"/>
              <a:gd name="connsiteY2" fmla="*/ 7254 h 7254"/>
            </a:gdLst>
            <a:ahLst/>
            <a:cxnLst>
              <a:cxn ang="0">
                <a:pos x="connsiteX0" y="connsiteY0"/>
              </a:cxn>
              <a:cxn ang="0">
                <a:pos x="connsiteX1" y="connsiteY1"/>
              </a:cxn>
              <a:cxn ang="0">
                <a:pos x="connsiteX2" y="connsiteY2"/>
              </a:cxn>
            </a:cxnLst>
            <a:rect l="l" t="t" r="r" b="b"/>
            <a:pathLst>
              <a:path w="1393" h="7254">
                <a:moveTo>
                  <a:pt x="95" y="0"/>
                </a:moveTo>
                <a:cubicBezTo>
                  <a:pt x="484" y="630"/>
                  <a:pt x="1412" y="2192"/>
                  <a:pt x="1393" y="3642"/>
                </a:cubicBezTo>
                <a:cubicBezTo>
                  <a:pt x="1374" y="5093"/>
                  <a:pt x="406" y="6578"/>
                  <a:pt x="0" y="7254"/>
                </a:cubicBezTo>
              </a:path>
            </a:pathLst>
          </a:custGeom>
          <a:noFill/>
          <a:ln w="25400">
            <a:gradFill>
              <a:gsLst>
                <a:gs pos="0">
                  <a:schemeClr val="accent1">
                    <a:lumMod val="5000"/>
                    <a:lumOff val="95000"/>
                  </a:schemeClr>
                </a:gs>
                <a:gs pos="100000">
                  <a:schemeClr val="accent1"/>
                </a:gs>
              </a:gsLst>
              <a:lin ang="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任意多边形 51"/>
          <p:cNvSpPr/>
          <p:nvPr/>
        </p:nvSpPr>
        <p:spPr>
          <a:xfrm>
            <a:off x="-7620" y="2644140"/>
            <a:ext cx="2010410" cy="2315210"/>
          </a:xfrm>
          <a:custGeom>
            <a:avLst/>
            <a:gdLst/>
            <a:ahLst/>
            <a:cxnLst>
              <a:cxn ang="3">
                <a:pos x="hc" y="t"/>
              </a:cxn>
              <a:cxn ang="cd2">
                <a:pos x="l" y="vc"/>
              </a:cxn>
              <a:cxn ang="cd4">
                <a:pos x="hc" y="b"/>
              </a:cxn>
              <a:cxn ang="0">
                <a:pos x="r" y="vc"/>
              </a:cxn>
            </a:cxnLst>
            <a:rect l="l" t="t" r="r" b="b"/>
            <a:pathLst>
              <a:path w="3167" h="3651">
                <a:moveTo>
                  <a:pt x="0" y="590"/>
                </a:moveTo>
                <a:cubicBezTo>
                  <a:pt x="262" y="259"/>
                  <a:pt x="905" y="-29"/>
                  <a:pt x="1343" y="0"/>
                </a:cubicBezTo>
                <a:cubicBezTo>
                  <a:pt x="2366" y="-31"/>
                  <a:pt x="3191" y="906"/>
                  <a:pt x="3166" y="1823"/>
                </a:cubicBezTo>
                <a:cubicBezTo>
                  <a:pt x="3197" y="2846"/>
                  <a:pt x="2260" y="3671"/>
                  <a:pt x="1343" y="3646"/>
                </a:cubicBezTo>
                <a:cubicBezTo>
                  <a:pt x="816" y="3682"/>
                  <a:pt x="218" y="3320"/>
                  <a:pt x="0" y="3056"/>
                </a:cubicBezTo>
                <a:lnTo>
                  <a:pt x="0" y="590"/>
                </a:lnTo>
                <a:close/>
              </a:path>
            </a:pathLst>
          </a:custGeom>
          <a:solidFill>
            <a:srgbClr val="FFC800"/>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61" name="组合 60"/>
          <p:cNvGrpSpPr/>
          <p:nvPr/>
        </p:nvGrpSpPr>
        <p:grpSpPr>
          <a:xfrm>
            <a:off x="1847850" y="1507490"/>
            <a:ext cx="899160" cy="899160"/>
            <a:chOff x="6057" y="3649"/>
            <a:chExt cx="1416" cy="1416"/>
          </a:xfrm>
        </p:grpSpPr>
        <p:sp>
          <p:nvSpPr>
            <p:cNvPr id="59" name="椭圆 58"/>
            <p:cNvSpPr/>
            <p:nvPr/>
          </p:nvSpPr>
          <p:spPr>
            <a:xfrm>
              <a:off x="6204" y="3790"/>
              <a:ext cx="1134" cy="1134"/>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椭圆 59"/>
            <p:cNvSpPr/>
            <p:nvPr>
              <p:custDataLst>
                <p:tags r:id="rId6"/>
              </p:custDataLst>
            </p:nvPr>
          </p:nvSpPr>
          <p:spPr>
            <a:xfrm>
              <a:off x="6057" y="3649"/>
              <a:ext cx="1417" cy="1417"/>
            </a:xfrm>
            <a:prstGeom prst="ellipse">
              <a:avLst/>
            </a:prstGeom>
            <a:solidFill>
              <a:schemeClr val="accent1">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2" name="组合 61"/>
          <p:cNvGrpSpPr/>
          <p:nvPr/>
        </p:nvGrpSpPr>
        <p:grpSpPr>
          <a:xfrm>
            <a:off x="1941195" y="5069205"/>
            <a:ext cx="899160" cy="899160"/>
            <a:chOff x="6057" y="3649"/>
            <a:chExt cx="1416" cy="1416"/>
          </a:xfrm>
        </p:grpSpPr>
        <p:sp>
          <p:nvSpPr>
            <p:cNvPr id="63" name="椭圆 62"/>
            <p:cNvSpPr/>
            <p:nvPr>
              <p:custDataLst>
                <p:tags r:id="rId7"/>
              </p:custDataLst>
            </p:nvPr>
          </p:nvSpPr>
          <p:spPr>
            <a:xfrm>
              <a:off x="6204" y="3790"/>
              <a:ext cx="1134" cy="1134"/>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4" name="椭圆 63"/>
            <p:cNvSpPr/>
            <p:nvPr>
              <p:custDataLst>
                <p:tags r:id="rId8"/>
              </p:custDataLst>
            </p:nvPr>
          </p:nvSpPr>
          <p:spPr>
            <a:xfrm>
              <a:off x="6057" y="3649"/>
              <a:ext cx="1417" cy="1417"/>
            </a:xfrm>
            <a:prstGeom prst="ellipse">
              <a:avLst/>
            </a:prstGeom>
            <a:solidFill>
              <a:schemeClr val="accent1">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5" name="组合 64"/>
          <p:cNvGrpSpPr/>
          <p:nvPr/>
        </p:nvGrpSpPr>
        <p:grpSpPr>
          <a:xfrm>
            <a:off x="2747645" y="3288665"/>
            <a:ext cx="899160" cy="899160"/>
            <a:chOff x="6057" y="3649"/>
            <a:chExt cx="1416" cy="1416"/>
          </a:xfrm>
        </p:grpSpPr>
        <p:sp>
          <p:nvSpPr>
            <p:cNvPr id="66" name="椭圆 65"/>
            <p:cNvSpPr/>
            <p:nvPr>
              <p:custDataLst>
                <p:tags r:id="rId9"/>
              </p:custDataLst>
            </p:nvPr>
          </p:nvSpPr>
          <p:spPr>
            <a:xfrm>
              <a:off x="6204" y="3790"/>
              <a:ext cx="1134" cy="1134"/>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custDataLst>
                <p:tags r:id="rId10"/>
              </p:custDataLst>
            </p:nvPr>
          </p:nvSpPr>
          <p:spPr>
            <a:xfrm>
              <a:off x="6057" y="3649"/>
              <a:ext cx="1417" cy="1417"/>
            </a:xfrm>
            <a:prstGeom prst="ellipse">
              <a:avLst/>
            </a:prstGeom>
            <a:solidFill>
              <a:schemeClr val="accent1">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68" name="图片 67" descr="火箭 (1)"/>
          <p:cNvPicPr>
            <a:picLocks noChangeAspect="1"/>
          </p:cNvPicPr>
          <p:nvPr/>
        </p:nvPicPr>
        <p:blipFill>
          <a:blip r:embed="rId11"/>
          <a:stretch>
            <a:fillRect/>
          </a:stretch>
        </p:blipFill>
        <p:spPr>
          <a:xfrm>
            <a:off x="2084070" y="1736725"/>
            <a:ext cx="432000" cy="432000"/>
          </a:xfrm>
          <a:prstGeom prst="rect">
            <a:avLst/>
          </a:prstGeom>
        </p:spPr>
      </p:pic>
      <p:pic>
        <p:nvPicPr>
          <p:cNvPr id="69" name="图片 68" descr="灯泡 (1)"/>
          <p:cNvPicPr>
            <a:picLocks noChangeAspect="1"/>
          </p:cNvPicPr>
          <p:nvPr/>
        </p:nvPicPr>
        <p:blipFill>
          <a:blip r:embed="rId12"/>
          <a:stretch>
            <a:fillRect/>
          </a:stretch>
        </p:blipFill>
        <p:spPr>
          <a:xfrm>
            <a:off x="2188210" y="5306060"/>
            <a:ext cx="432000" cy="432000"/>
          </a:xfrm>
          <a:prstGeom prst="rect">
            <a:avLst/>
          </a:prstGeom>
        </p:spPr>
      </p:pic>
      <p:pic>
        <p:nvPicPr>
          <p:cNvPr id="70" name="图片 69" descr="8-Line chart"/>
          <p:cNvPicPr>
            <a:picLocks noChangeAspect="1"/>
          </p:cNvPicPr>
          <p:nvPr/>
        </p:nvPicPr>
        <p:blipFill>
          <a:blip r:embed="rId13"/>
          <a:stretch>
            <a:fillRect/>
          </a:stretch>
        </p:blipFill>
        <p:spPr>
          <a:xfrm>
            <a:off x="2981960" y="3511550"/>
            <a:ext cx="432000" cy="432000"/>
          </a:xfrm>
          <a:prstGeom prst="rect">
            <a:avLst/>
          </a:prstGeom>
        </p:spPr>
      </p:pic>
      <p:sp>
        <p:nvSpPr>
          <p:cNvPr id="71" name="文本框 70"/>
          <p:cNvSpPr txBox="1"/>
          <p:nvPr/>
        </p:nvSpPr>
        <p:spPr>
          <a:xfrm>
            <a:off x="62230" y="3167380"/>
            <a:ext cx="1529080" cy="1322070"/>
          </a:xfrm>
          <a:prstGeom prst="rect">
            <a:avLst/>
          </a:prstGeom>
          <a:noFill/>
        </p:spPr>
        <p:txBody>
          <a:bodyPr wrap="square" rtlCol="0">
            <a:spAutoFit/>
          </a:bodyPr>
          <a:lstStyle/>
          <a:p>
            <a:pPr algn="ctr"/>
            <a:r>
              <a:rPr lang="zh-CN" altLang="en-US" sz="4000" b="1">
                <a:solidFill>
                  <a:schemeClr val="bg1"/>
                </a:solidFill>
                <a:latin typeface="微软雅黑" charset="0"/>
                <a:ea typeface="微软雅黑" charset="0"/>
              </a:rPr>
              <a:t>未来</a:t>
            </a:r>
            <a:endParaRPr lang="zh-CN" altLang="en-US" sz="4000" b="1">
              <a:solidFill>
                <a:schemeClr val="bg1"/>
              </a:solidFill>
              <a:latin typeface="微软雅黑" charset="0"/>
              <a:ea typeface="微软雅黑" charset="0"/>
            </a:endParaRPr>
          </a:p>
          <a:p>
            <a:pPr algn="ctr"/>
            <a:r>
              <a:rPr lang="zh-CN" altLang="en-US" sz="4000" b="1">
                <a:solidFill>
                  <a:schemeClr val="bg1"/>
                </a:solidFill>
                <a:latin typeface="微软雅黑" charset="0"/>
                <a:ea typeface="微软雅黑" charset="0"/>
              </a:rPr>
              <a:t>规划</a:t>
            </a:r>
            <a:endParaRPr lang="zh-CN" altLang="en-US" sz="4000" b="1">
              <a:solidFill>
                <a:schemeClr val="bg1"/>
              </a:solidFill>
              <a:latin typeface="微软雅黑" charset="0"/>
              <a:ea typeface="微软雅黑" charset="0"/>
            </a:endParaRPr>
          </a:p>
        </p:txBody>
      </p:sp>
      <p:sp>
        <p:nvSpPr>
          <p:cNvPr id="72" name="等腰三角形 71"/>
          <p:cNvSpPr/>
          <p:nvPr/>
        </p:nvSpPr>
        <p:spPr>
          <a:xfrm rot="3480000">
            <a:off x="3282950" y="1610360"/>
            <a:ext cx="411480" cy="347345"/>
          </a:xfrm>
          <a:prstGeom prst="triangle">
            <a:avLst/>
          </a:prstGeom>
          <a:gradFill>
            <a:gsLst>
              <a:gs pos="0">
                <a:srgbClr val="FFD100"/>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3" name="等腰三角形 72"/>
          <p:cNvSpPr/>
          <p:nvPr>
            <p:custDataLst>
              <p:tags r:id="rId14"/>
            </p:custDataLst>
          </p:nvPr>
        </p:nvSpPr>
        <p:spPr>
          <a:xfrm rot="18120000" flipV="1">
            <a:off x="3252470" y="5487035"/>
            <a:ext cx="411480" cy="347345"/>
          </a:xfrm>
          <a:prstGeom prst="triangle">
            <a:avLst/>
          </a:prstGeom>
          <a:gradFill>
            <a:gsLst>
              <a:gs pos="0">
                <a:srgbClr val="FFD100"/>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4" name="等腰三角形 73"/>
          <p:cNvSpPr/>
          <p:nvPr>
            <p:custDataLst>
              <p:tags r:id="rId15"/>
            </p:custDataLst>
          </p:nvPr>
        </p:nvSpPr>
        <p:spPr>
          <a:xfrm rot="16200000" flipV="1">
            <a:off x="3856990" y="3563620"/>
            <a:ext cx="411480" cy="347345"/>
          </a:xfrm>
          <a:prstGeom prst="triangle">
            <a:avLst/>
          </a:prstGeom>
          <a:gradFill>
            <a:gsLst>
              <a:gs pos="0">
                <a:srgbClr val="FFD100"/>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5" name="圆角矩形 74"/>
          <p:cNvSpPr/>
          <p:nvPr/>
        </p:nvSpPr>
        <p:spPr>
          <a:xfrm>
            <a:off x="3836035" y="1150620"/>
            <a:ext cx="7606030" cy="1805940"/>
          </a:xfrm>
          <a:prstGeom prst="roundRect">
            <a:avLst/>
          </a:prstGeom>
          <a:gradFill>
            <a:gsLst>
              <a:gs pos="0">
                <a:schemeClr val="accent1">
                  <a:lumMod val="40000"/>
                  <a:lumOff val="60000"/>
                </a:schemeClr>
              </a:gs>
              <a:gs pos="100000">
                <a:schemeClr val="accent1">
                  <a:lumMod val="20000"/>
                  <a:lumOff val="80000"/>
                </a:schemeClr>
              </a:gs>
              <a:gs pos="50000">
                <a:schemeClr val="bg1"/>
              </a:gs>
            </a:gsLst>
            <a:lin ang="10800000" scaled="0"/>
          </a:gra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任意多边形 90"/>
          <p:cNvSpPr/>
          <p:nvPr/>
        </p:nvSpPr>
        <p:spPr>
          <a:xfrm>
            <a:off x="7480888" y="2647838"/>
            <a:ext cx="47" cy="6374"/>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h="10">
                <a:moveTo>
                  <a:pt x="0" y="10"/>
                </a:moveTo>
                <a:lnTo>
                  <a:pt x="0" y="5"/>
                </a:lnTo>
                <a:lnTo>
                  <a:pt x="0" y="0"/>
                </a:lnTo>
                <a:lnTo>
                  <a:pt x="0" y="0"/>
                </a:lnTo>
                <a:lnTo>
                  <a:pt x="0" y="10"/>
                </a:lnTo>
                <a:close/>
              </a:path>
            </a:pathLst>
          </a:custGeom>
          <a:gradFill>
            <a:gsLst>
              <a:gs pos="0">
                <a:schemeClr val="accent1">
                  <a:lumMod val="40000"/>
                  <a:lumOff val="60000"/>
                </a:schemeClr>
              </a:gs>
              <a:gs pos="100000">
                <a:srgbClr val="FFD100"/>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96" name="组合 95"/>
          <p:cNvGrpSpPr/>
          <p:nvPr/>
        </p:nvGrpSpPr>
        <p:grpSpPr>
          <a:xfrm>
            <a:off x="3836035" y="952500"/>
            <a:ext cx="1529080" cy="410210"/>
            <a:chOff x="14032" y="6697"/>
            <a:chExt cx="2408" cy="646"/>
          </a:xfrm>
          <a:gradFill>
            <a:gsLst>
              <a:gs pos="0">
                <a:schemeClr val="accent1">
                  <a:lumMod val="40000"/>
                  <a:lumOff val="60000"/>
                </a:schemeClr>
              </a:gs>
              <a:gs pos="100000">
                <a:srgbClr val="FFD100"/>
              </a:gs>
            </a:gsLst>
            <a:lin ang="2700000" scaled="0"/>
          </a:gradFill>
        </p:grpSpPr>
        <p:sp>
          <p:nvSpPr>
            <p:cNvPr id="89" name="任意多边形 88"/>
            <p:cNvSpPr/>
            <p:nvPr>
              <p:custDataLst>
                <p:tags r:id="rId16"/>
              </p:custDataLst>
            </p:nvPr>
          </p:nvSpPr>
          <p:spPr>
            <a:xfrm>
              <a:off x="14032" y="6697"/>
              <a:ext cx="2409" cy="647"/>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409" h="647">
                  <a:moveTo>
                    <a:pt x="1719" y="0"/>
                  </a:moveTo>
                  <a:lnTo>
                    <a:pt x="2100" y="0"/>
                  </a:lnTo>
                  <a:lnTo>
                    <a:pt x="2109" y="0"/>
                  </a:lnTo>
                  <a:lnTo>
                    <a:pt x="2117" y="0"/>
                  </a:lnTo>
                  <a:cubicBezTo>
                    <a:pt x="2283" y="-4"/>
                    <a:pt x="2413" y="185"/>
                    <a:pt x="2409" y="309"/>
                  </a:cubicBezTo>
                  <a:lnTo>
                    <a:pt x="2409" y="316"/>
                  </a:lnTo>
                  <a:lnTo>
                    <a:pt x="2409" y="324"/>
                  </a:lnTo>
                  <a:lnTo>
                    <a:pt x="2409" y="332"/>
                  </a:lnTo>
                  <a:lnTo>
                    <a:pt x="2409" y="341"/>
                  </a:lnTo>
                  <a:cubicBezTo>
                    <a:pt x="2413" y="515"/>
                    <a:pt x="2233" y="651"/>
                    <a:pt x="2114" y="647"/>
                  </a:cubicBezTo>
                  <a:lnTo>
                    <a:pt x="2108" y="647"/>
                  </a:lnTo>
                  <a:lnTo>
                    <a:pt x="2100" y="647"/>
                  </a:lnTo>
                  <a:lnTo>
                    <a:pt x="0" y="647"/>
                  </a:lnTo>
                  <a:lnTo>
                    <a:pt x="0" y="305"/>
                  </a:lnTo>
                  <a:lnTo>
                    <a:pt x="1947" y="305"/>
                  </a:lnTo>
                  <a:lnTo>
                    <a:pt x="1947" y="190"/>
                  </a:lnTo>
                  <a:lnTo>
                    <a:pt x="1947" y="186"/>
                  </a:lnTo>
                  <a:lnTo>
                    <a:pt x="1947" y="181"/>
                  </a:lnTo>
                  <a:cubicBezTo>
                    <a:pt x="1950" y="91"/>
                    <a:pt x="1854" y="2"/>
                    <a:pt x="1778" y="5"/>
                  </a:cubicBezTo>
                  <a:lnTo>
                    <a:pt x="1774" y="5"/>
                  </a:lnTo>
                  <a:lnTo>
                    <a:pt x="1769" y="5"/>
                  </a:lnTo>
                  <a:lnTo>
                    <a:pt x="1719" y="5"/>
                  </a:lnTo>
                  <a:lnTo>
                    <a:pt x="1719" y="0"/>
                  </a:lnTo>
                  <a:close/>
                </a:path>
              </a:pathLst>
            </a:custGeom>
            <a:gr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92" name="任意多边形 91"/>
            <p:cNvSpPr/>
            <p:nvPr/>
          </p:nvSpPr>
          <p:spPr>
            <a:xfrm>
              <a:off x="14032" y="6697"/>
              <a:ext cx="1972" cy="32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47" h="300">
                  <a:moveTo>
                    <a:pt x="0" y="300"/>
                  </a:moveTo>
                  <a:lnTo>
                    <a:pt x="0" y="175"/>
                  </a:lnTo>
                  <a:cubicBezTo>
                    <a:pt x="0" y="76"/>
                    <a:pt x="97" y="-2"/>
                    <a:pt x="173" y="0"/>
                  </a:cubicBezTo>
                  <a:lnTo>
                    <a:pt x="178" y="0"/>
                  </a:lnTo>
                  <a:lnTo>
                    <a:pt x="1769" y="0"/>
                  </a:lnTo>
                  <a:lnTo>
                    <a:pt x="1774" y="0"/>
                  </a:lnTo>
                  <a:cubicBezTo>
                    <a:pt x="1871" y="-3"/>
                    <a:pt x="1949" y="99"/>
                    <a:pt x="1947" y="181"/>
                  </a:cubicBezTo>
                  <a:lnTo>
                    <a:pt x="1947" y="185"/>
                  </a:lnTo>
                  <a:lnTo>
                    <a:pt x="1947" y="300"/>
                  </a:lnTo>
                  <a:lnTo>
                    <a:pt x="0" y="300"/>
                  </a:lnTo>
                  <a:close/>
                </a:path>
              </a:pathLst>
            </a:custGeom>
            <a:gr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83" name="文本框 82"/>
          <p:cNvSpPr txBox="1"/>
          <p:nvPr/>
        </p:nvSpPr>
        <p:spPr>
          <a:xfrm>
            <a:off x="3844290" y="969645"/>
            <a:ext cx="1417955" cy="368300"/>
          </a:xfrm>
          <a:prstGeom prst="rect">
            <a:avLst/>
          </a:prstGeom>
          <a:noFill/>
        </p:spPr>
        <p:txBody>
          <a:bodyPr wrap="square" rtlCol="0">
            <a:spAutoFit/>
          </a:bodyPr>
          <a:lstStyle/>
          <a:p>
            <a:pPr algn="ctr"/>
            <a:r>
              <a:rPr lang="zh-CN" altLang="en-US">
                <a:latin typeface="微软雅黑" charset="0"/>
                <a:ea typeface="微软雅黑" charset="0"/>
              </a:rPr>
              <a:t>技术深耕</a:t>
            </a:r>
            <a:endParaRPr lang="zh-CN" altLang="en-US">
              <a:latin typeface="微软雅黑" charset="0"/>
              <a:ea typeface="微软雅黑" charset="0"/>
            </a:endParaRPr>
          </a:p>
        </p:txBody>
      </p:sp>
      <p:sp>
        <p:nvSpPr>
          <p:cNvPr id="97" name="文本框 96"/>
          <p:cNvSpPr txBox="1"/>
          <p:nvPr/>
        </p:nvSpPr>
        <p:spPr>
          <a:xfrm>
            <a:off x="3860800" y="1349375"/>
            <a:ext cx="7559675" cy="1568450"/>
          </a:xfrm>
          <a:prstGeom prst="rect">
            <a:avLst/>
          </a:prstGeom>
        </p:spPr>
        <p:txBody>
          <a:bodyPr wrap="square">
            <a:spAutoFit/>
          </a:bodyPr>
          <a:lstStyle/>
          <a:p>
            <a:pPr marL="285750" indent="-285750" fontAlgn="auto">
              <a:lnSpc>
                <a:spcPct val="150000"/>
              </a:lnSpc>
              <a:spcAft>
                <a:spcPts val="0"/>
              </a:spcAft>
              <a:buFont typeface="Wingdings" panose="05000000000000000000" charset="0"/>
              <a:buChar char=""/>
            </a:pPr>
            <a:r>
              <a:rPr lang="zh-CN" altLang="en-US" sz="1600">
                <a:latin typeface="微软雅黑" charset="0"/>
                <a:ea typeface="微软雅黑" charset="0"/>
                <a:cs typeface="微软雅黑" charset="0"/>
              </a:rPr>
              <a:t>持续优化视频理解技术，探索视觉</a:t>
            </a:r>
            <a:r>
              <a:rPr lang="en-US" altLang="zh-CN" sz="1600">
                <a:latin typeface="微软雅黑" charset="0"/>
                <a:ea typeface="微软雅黑" charset="0"/>
                <a:cs typeface="微软雅黑" charset="0"/>
              </a:rPr>
              <a:t>-</a:t>
            </a:r>
            <a:r>
              <a:rPr lang="zh-CN" altLang="en-US" sz="1600">
                <a:latin typeface="微软雅黑" charset="0"/>
                <a:ea typeface="微软雅黑" charset="0"/>
                <a:cs typeface="微软雅黑" charset="0"/>
              </a:rPr>
              <a:t>文本联合表征和多帧信息处理（视频</a:t>
            </a:r>
            <a:r>
              <a:rPr lang="en-US" altLang="zh-CN" sz="1600">
                <a:latin typeface="微软雅黑" charset="0"/>
                <a:ea typeface="微软雅黑" charset="0"/>
                <a:cs typeface="微软雅黑" charset="0"/>
              </a:rPr>
              <a:t>OCR</a:t>
            </a:r>
            <a:r>
              <a:rPr lang="zh-CN" altLang="en-US" sz="1600">
                <a:latin typeface="微软雅黑" charset="0"/>
                <a:ea typeface="微软雅黑" charset="0"/>
                <a:cs typeface="微软雅黑" charset="0"/>
              </a:rPr>
              <a:t>提取、滚动页面时序建模），解决复杂版式、跨模态对齐等难题。</a:t>
            </a:r>
            <a:endParaRPr lang="zh-CN" altLang="en-US" sz="1600">
              <a:latin typeface="微软雅黑" charset="0"/>
              <a:ea typeface="微软雅黑" charset="0"/>
              <a:cs typeface="微软雅黑" charset="0"/>
            </a:endParaRPr>
          </a:p>
          <a:p>
            <a:pPr marL="285750" indent="-285750" fontAlgn="auto">
              <a:lnSpc>
                <a:spcPct val="150000"/>
              </a:lnSpc>
              <a:spcAft>
                <a:spcPts val="0"/>
              </a:spcAft>
              <a:buFont typeface="Wingdings" panose="05000000000000000000" charset="0"/>
              <a:buChar char=""/>
            </a:pPr>
            <a:r>
              <a:rPr lang="zh-CN" altLang="en-US" sz="1600">
                <a:latin typeface="微软雅黑" charset="0"/>
                <a:ea typeface="微软雅黑" charset="0"/>
                <a:cs typeface="微软雅黑" charset="0"/>
              </a:rPr>
              <a:t>研究大模型</a:t>
            </a:r>
            <a:r>
              <a:rPr lang="en-US" altLang="zh-CN" sz="1600">
                <a:latin typeface="微软雅黑" charset="0"/>
                <a:ea typeface="微软雅黑" charset="0"/>
                <a:cs typeface="微软雅黑" charset="0"/>
              </a:rPr>
              <a:t>SFT</a:t>
            </a:r>
            <a:r>
              <a:rPr lang="zh-CN" altLang="en-US" sz="1600">
                <a:latin typeface="微软雅黑" charset="0"/>
                <a:ea typeface="微软雅黑" charset="0"/>
                <a:cs typeface="微软雅黑" charset="0"/>
              </a:rPr>
              <a:t>与</a:t>
            </a:r>
            <a:r>
              <a:rPr lang="en-US" altLang="zh-CN" sz="1600">
                <a:latin typeface="微软雅黑" charset="0"/>
                <a:ea typeface="微软雅黑" charset="0"/>
                <a:cs typeface="微软雅黑" charset="0"/>
              </a:rPr>
              <a:t>RL</a:t>
            </a:r>
            <a:r>
              <a:rPr lang="zh-CN" altLang="en-US" sz="1600">
                <a:latin typeface="微软雅黑" charset="0"/>
                <a:ea typeface="微软雅黑" charset="0"/>
                <a:cs typeface="微软雅黑" charset="0"/>
              </a:rPr>
              <a:t>、合成数据生成，并提升模型对视频、图文的理解能力，为复杂场景提供可信的解决方案。</a:t>
            </a:r>
            <a:endParaRPr lang="zh-CN" altLang="en-US" sz="1600">
              <a:latin typeface="微软雅黑" charset="0"/>
              <a:ea typeface="微软雅黑" charset="0"/>
              <a:cs typeface="微软雅黑" charset="0"/>
            </a:endParaRPr>
          </a:p>
        </p:txBody>
      </p:sp>
      <p:sp>
        <p:nvSpPr>
          <p:cNvPr id="98" name="圆角矩形 97"/>
          <p:cNvSpPr/>
          <p:nvPr>
            <p:custDataLst>
              <p:tags r:id="rId17"/>
            </p:custDataLst>
          </p:nvPr>
        </p:nvSpPr>
        <p:spPr>
          <a:xfrm>
            <a:off x="4436745" y="3318510"/>
            <a:ext cx="7453630" cy="1463675"/>
          </a:xfrm>
          <a:prstGeom prst="roundRect">
            <a:avLst/>
          </a:prstGeom>
          <a:gradFill>
            <a:gsLst>
              <a:gs pos="0">
                <a:schemeClr val="accent1">
                  <a:lumMod val="40000"/>
                  <a:lumOff val="60000"/>
                </a:schemeClr>
              </a:gs>
              <a:gs pos="100000">
                <a:schemeClr val="accent1">
                  <a:lumMod val="20000"/>
                  <a:lumOff val="80000"/>
                </a:schemeClr>
              </a:gs>
              <a:gs pos="50000">
                <a:schemeClr val="bg1"/>
              </a:gs>
            </a:gsLst>
            <a:lin ang="10800000" scaled="0"/>
          </a:gra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9" name="任意多边形 98"/>
          <p:cNvSpPr/>
          <p:nvPr>
            <p:custDataLst>
              <p:tags r:id="rId18"/>
            </p:custDataLst>
          </p:nvPr>
        </p:nvSpPr>
        <p:spPr>
          <a:xfrm>
            <a:off x="8081598" y="4587128"/>
            <a:ext cx="47" cy="6374"/>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h="10">
                <a:moveTo>
                  <a:pt x="0" y="10"/>
                </a:moveTo>
                <a:lnTo>
                  <a:pt x="0" y="5"/>
                </a:lnTo>
                <a:lnTo>
                  <a:pt x="0" y="0"/>
                </a:lnTo>
                <a:lnTo>
                  <a:pt x="0" y="0"/>
                </a:lnTo>
                <a:lnTo>
                  <a:pt x="0" y="10"/>
                </a:lnTo>
                <a:close/>
              </a:path>
            </a:pathLst>
          </a:custGeom>
          <a:gradFill>
            <a:gsLst>
              <a:gs pos="0">
                <a:schemeClr val="accent1">
                  <a:lumMod val="40000"/>
                  <a:lumOff val="60000"/>
                </a:schemeClr>
              </a:gs>
              <a:gs pos="100000">
                <a:srgbClr val="FFD100"/>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0" name="组合 99"/>
          <p:cNvGrpSpPr/>
          <p:nvPr/>
        </p:nvGrpSpPr>
        <p:grpSpPr>
          <a:xfrm>
            <a:off x="4439920" y="3115310"/>
            <a:ext cx="1529080" cy="410210"/>
            <a:chOff x="14032" y="6697"/>
            <a:chExt cx="2408" cy="646"/>
          </a:xfrm>
          <a:gradFill>
            <a:gsLst>
              <a:gs pos="0">
                <a:schemeClr val="accent1">
                  <a:lumMod val="40000"/>
                  <a:lumOff val="60000"/>
                </a:schemeClr>
              </a:gs>
              <a:gs pos="100000">
                <a:srgbClr val="FFD100"/>
              </a:gs>
            </a:gsLst>
            <a:lin ang="2700000" scaled="0"/>
          </a:gradFill>
        </p:grpSpPr>
        <p:sp>
          <p:nvSpPr>
            <p:cNvPr id="101" name="任意多边形 100"/>
            <p:cNvSpPr/>
            <p:nvPr>
              <p:custDataLst>
                <p:tags r:id="rId19"/>
              </p:custDataLst>
            </p:nvPr>
          </p:nvSpPr>
          <p:spPr>
            <a:xfrm>
              <a:off x="14032" y="6697"/>
              <a:ext cx="2409" cy="647"/>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409" h="647">
                  <a:moveTo>
                    <a:pt x="1719" y="0"/>
                  </a:moveTo>
                  <a:lnTo>
                    <a:pt x="2100" y="0"/>
                  </a:lnTo>
                  <a:lnTo>
                    <a:pt x="2109" y="0"/>
                  </a:lnTo>
                  <a:lnTo>
                    <a:pt x="2117" y="0"/>
                  </a:lnTo>
                  <a:cubicBezTo>
                    <a:pt x="2283" y="-4"/>
                    <a:pt x="2413" y="185"/>
                    <a:pt x="2409" y="309"/>
                  </a:cubicBezTo>
                  <a:lnTo>
                    <a:pt x="2409" y="316"/>
                  </a:lnTo>
                  <a:lnTo>
                    <a:pt x="2409" y="324"/>
                  </a:lnTo>
                  <a:lnTo>
                    <a:pt x="2409" y="332"/>
                  </a:lnTo>
                  <a:lnTo>
                    <a:pt x="2409" y="341"/>
                  </a:lnTo>
                  <a:cubicBezTo>
                    <a:pt x="2413" y="515"/>
                    <a:pt x="2233" y="651"/>
                    <a:pt x="2114" y="647"/>
                  </a:cubicBezTo>
                  <a:lnTo>
                    <a:pt x="2108" y="647"/>
                  </a:lnTo>
                  <a:lnTo>
                    <a:pt x="2100" y="647"/>
                  </a:lnTo>
                  <a:lnTo>
                    <a:pt x="0" y="647"/>
                  </a:lnTo>
                  <a:lnTo>
                    <a:pt x="0" y="305"/>
                  </a:lnTo>
                  <a:lnTo>
                    <a:pt x="1947" y="305"/>
                  </a:lnTo>
                  <a:lnTo>
                    <a:pt x="1947" y="190"/>
                  </a:lnTo>
                  <a:lnTo>
                    <a:pt x="1947" y="186"/>
                  </a:lnTo>
                  <a:lnTo>
                    <a:pt x="1947" y="181"/>
                  </a:lnTo>
                  <a:cubicBezTo>
                    <a:pt x="1950" y="91"/>
                    <a:pt x="1854" y="2"/>
                    <a:pt x="1778" y="5"/>
                  </a:cubicBezTo>
                  <a:lnTo>
                    <a:pt x="1774" y="5"/>
                  </a:lnTo>
                  <a:lnTo>
                    <a:pt x="1769" y="5"/>
                  </a:lnTo>
                  <a:lnTo>
                    <a:pt x="1719" y="5"/>
                  </a:lnTo>
                  <a:lnTo>
                    <a:pt x="1719" y="0"/>
                  </a:lnTo>
                  <a:close/>
                </a:path>
              </a:pathLst>
            </a:custGeom>
            <a:gr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2" name="任意多边形 101"/>
            <p:cNvSpPr/>
            <p:nvPr>
              <p:custDataLst>
                <p:tags r:id="rId20"/>
              </p:custDataLst>
            </p:nvPr>
          </p:nvSpPr>
          <p:spPr>
            <a:xfrm>
              <a:off x="14032" y="6697"/>
              <a:ext cx="1972" cy="32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47" h="300">
                  <a:moveTo>
                    <a:pt x="0" y="300"/>
                  </a:moveTo>
                  <a:lnTo>
                    <a:pt x="0" y="175"/>
                  </a:lnTo>
                  <a:cubicBezTo>
                    <a:pt x="0" y="76"/>
                    <a:pt x="97" y="-2"/>
                    <a:pt x="173" y="0"/>
                  </a:cubicBezTo>
                  <a:lnTo>
                    <a:pt x="178" y="0"/>
                  </a:lnTo>
                  <a:lnTo>
                    <a:pt x="1769" y="0"/>
                  </a:lnTo>
                  <a:lnTo>
                    <a:pt x="1774" y="0"/>
                  </a:lnTo>
                  <a:cubicBezTo>
                    <a:pt x="1871" y="-3"/>
                    <a:pt x="1949" y="99"/>
                    <a:pt x="1947" y="181"/>
                  </a:cubicBezTo>
                  <a:lnTo>
                    <a:pt x="1947" y="185"/>
                  </a:lnTo>
                  <a:lnTo>
                    <a:pt x="1947" y="300"/>
                  </a:lnTo>
                  <a:lnTo>
                    <a:pt x="0" y="300"/>
                  </a:lnTo>
                  <a:close/>
                </a:path>
              </a:pathLst>
            </a:custGeom>
            <a:gr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03" name="文本框 102"/>
          <p:cNvSpPr txBox="1"/>
          <p:nvPr>
            <p:custDataLst>
              <p:tags r:id="rId21"/>
            </p:custDataLst>
          </p:nvPr>
        </p:nvSpPr>
        <p:spPr>
          <a:xfrm>
            <a:off x="4480560" y="3129280"/>
            <a:ext cx="1387475" cy="368300"/>
          </a:xfrm>
          <a:prstGeom prst="rect">
            <a:avLst/>
          </a:prstGeom>
          <a:noFill/>
        </p:spPr>
        <p:txBody>
          <a:bodyPr wrap="square" rtlCol="0">
            <a:spAutoFit/>
          </a:bodyPr>
          <a:lstStyle/>
          <a:p>
            <a:pPr algn="ctr"/>
            <a:r>
              <a:rPr lang="zh-CN" altLang="en-US">
                <a:latin typeface="微软雅黑" charset="0"/>
                <a:ea typeface="微软雅黑" charset="0"/>
              </a:rPr>
              <a:t>行业影响力</a:t>
            </a:r>
            <a:endParaRPr lang="zh-CN" altLang="en-US">
              <a:latin typeface="微软雅黑" charset="0"/>
              <a:ea typeface="微软雅黑" charset="0"/>
            </a:endParaRPr>
          </a:p>
        </p:txBody>
      </p:sp>
      <p:sp>
        <p:nvSpPr>
          <p:cNvPr id="104" name="文本框 103"/>
          <p:cNvSpPr txBox="1"/>
          <p:nvPr>
            <p:custDataLst>
              <p:tags r:id="rId22"/>
            </p:custDataLst>
          </p:nvPr>
        </p:nvSpPr>
        <p:spPr>
          <a:xfrm>
            <a:off x="4461510" y="3517265"/>
            <a:ext cx="7403465" cy="1198880"/>
          </a:xfrm>
          <a:prstGeom prst="rect">
            <a:avLst/>
          </a:prstGeom>
        </p:spPr>
        <p:txBody>
          <a:bodyPr wrap="square">
            <a:spAutoFit/>
          </a:bodyPr>
          <a:lstStyle/>
          <a:p>
            <a:pPr marL="285750" indent="-285750" fontAlgn="auto">
              <a:lnSpc>
                <a:spcPct val="150000"/>
              </a:lnSpc>
              <a:spcAft>
                <a:spcPts val="0"/>
              </a:spcAft>
              <a:buFont typeface="Wingdings" panose="05000000000000000000" charset="0"/>
              <a:buChar char=""/>
            </a:pPr>
            <a:r>
              <a:rPr sz="1600">
                <a:latin typeface="微软雅黑" charset="0"/>
                <a:ea typeface="微软雅黑" charset="0"/>
                <a:cs typeface="微软雅黑" charset="0"/>
              </a:rPr>
              <a:t>发表顶会论文、申请核心专利，参与行业刚需数据集与benchmark制定，推动行业规范化。</a:t>
            </a:r>
            <a:endParaRPr sz="1600">
              <a:latin typeface="微软雅黑" charset="0"/>
              <a:ea typeface="微软雅黑" charset="0"/>
              <a:cs typeface="微软雅黑" charset="0"/>
            </a:endParaRPr>
          </a:p>
          <a:p>
            <a:pPr marL="285750" indent="-285750" fontAlgn="auto">
              <a:lnSpc>
                <a:spcPct val="150000"/>
              </a:lnSpc>
              <a:spcAft>
                <a:spcPts val="0"/>
              </a:spcAft>
              <a:buFont typeface="Wingdings" panose="05000000000000000000" charset="0"/>
              <a:buChar char=""/>
            </a:pPr>
            <a:r>
              <a:rPr sz="1600">
                <a:latin typeface="微软雅黑" charset="0"/>
                <a:ea typeface="微软雅黑" charset="0"/>
                <a:cs typeface="微软雅黑" charset="0"/>
              </a:rPr>
              <a:t>通过技术分享</a:t>
            </a:r>
            <a:r>
              <a:rPr lang="zh-CN" sz="1600">
                <a:latin typeface="微软雅黑" charset="0"/>
                <a:ea typeface="微软雅黑" charset="0"/>
                <a:cs typeface="微软雅黑" charset="0"/>
              </a:rPr>
              <a:t>和</a:t>
            </a:r>
            <a:r>
              <a:rPr sz="1600">
                <a:latin typeface="微软雅黑" charset="0"/>
                <a:ea typeface="微软雅黑" charset="0"/>
                <a:cs typeface="微软雅黑" charset="0"/>
              </a:rPr>
              <a:t>开源项目，吸引开发者共建生态，联合高校攻关前沿课题。</a:t>
            </a:r>
            <a:endParaRPr sz="1600">
              <a:latin typeface="微软雅黑" charset="0"/>
              <a:ea typeface="微软雅黑" charset="0"/>
              <a:cs typeface="微软雅黑" charset="0"/>
            </a:endParaRPr>
          </a:p>
        </p:txBody>
      </p:sp>
      <p:sp>
        <p:nvSpPr>
          <p:cNvPr id="112" name="圆角矩形 111"/>
          <p:cNvSpPr/>
          <p:nvPr>
            <p:custDataLst>
              <p:tags r:id="rId23"/>
            </p:custDataLst>
          </p:nvPr>
        </p:nvSpPr>
        <p:spPr>
          <a:xfrm>
            <a:off x="3814445" y="5150485"/>
            <a:ext cx="7606030" cy="1480185"/>
          </a:xfrm>
          <a:prstGeom prst="roundRect">
            <a:avLst/>
          </a:prstGeom>
          <a:gradFill>
            <a:gsLst>
              <a:gs pos="0">
                <a:schemeClr val="accent1">
                  <a:lumMod val="40000"/>
                  <a:lumOff val="60000"/>
                </a:schemeClr>
              </a:gs>
              <a:gs pos="100000">
                <a:schemeClr val="accent1">
                  <a:lumMod val="20000"/>
                  <a:lumOff val="80000"/>
                </a:schemeClr>
              </a:gs>
              <a:gs pos="50000">
                <a:schemeClr val="bg1"/>
              </a:gs>
            </a:gsLst>
            <a:lin ang="10800000" scaled="0"/>
          </a:gra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3" name="任意多边形 112"/>
          <p:cNvSpPr/>
          <p:nvPr>
            <p:custDataLst>
              <p:tags r:id="rId24"/>
            </p:custDataLst>
          </p:nvPr>
        </p:nvSpPr>
        <p:spPr>
          <a:xfrm>
            <a:off x="7459298" y="6647703"/>
            <a:ext cx="47" cy="6374"/>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h="10">
                <a:moveTo>
                  <a:pt x="0" y="10"/>
                </a:moveTo>
                <a:lnTo>
                  <a:pt x="0" y="5"/>
                </a:lnTo>
                <a:lnTo>
                  <a:pt x="0" y="0"/>
                </a:lnTo>
                <a:lnTo>
                  <a:pt x="0" y="0"/>
                </a:lnTo>
                <a:lnTo>
                  <a:pt x="0" y="10"/>
                </a:lnTo>
                <a:close/>
              </a:path>
            </a:pathLst>
          </a:custGeom>
          <a:gradFill>
            <a:gsLst>
              <a:gs pos="0">
                <a:schemeClr val="accent1">
                  <a:lumMod val="40000"/>
                  <a:lumOff val="60000"/>
                </a:schemeClr>
              </a:gs>
              <a:gs pos="100000">
                <a:srgbClr val="FFD100"/>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14" name="组合 113"/>
          <p:cNvGrpSpPr/>
          <p:nvPr/>
        </p:nvGrpSpPr>
        <p:grpSpPr>
          <a:xfrm>
            <a:off x="3814445" y="4952365"/>
            <a:ext cx="1529080" cy="410210"/>
            <a:chOff x="14032" y="6697"/>
            <a:chExt cx="2408" cy="646"/>
          </a:xfrm>
          <a:gradFill>
            <a:gsLst>
              <a:gs pos="0">
                <a:schemeClr val="accent1">
                  <a:lumMod val="40000"/>
                  <a:lumOff val="60000"/>
                </a:schemeClr>
              </a:gs>
              <a:gs pos="100000">
                <a:srgbClr val="FFD100"/>
              </a:gs>
            </a:gsLst>
            <a:lin ang="2700000" scaled="0"/>
          </a:gradFill>
        </p:grpSpPr>
        <p:sp>
          <p:nvSpPr>
            <p:cNvPr id="115" name="任意多边形 114"/>
            <p:cNvSpPr/>
            <p:nvPr>
              <p:custDataLst>
                <p:tags r:id="rId25"/>
              </p:custDataLst>
            </p:nvPr>
          </p:nvSpPr>
          <p:spPr>
            <a:xfrm>
              <a:off x="14032" y="6697"/>
              <a:ext cx="2409" cy="647"/>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409" h="647">
                  <a:moveTo>
                    <a:pt x="1719" y="0"/>
                  </a:moveTo>
                  <a:lnTo>
                    <a:pt x="2100" y="0"/>
                  </a:lnTo>
                  <a:lnTo>
                    <a:pt x="2109" y="0"/>
                  </a:lnTo>
                  <a:lnTo>
                    <a:pt x="2117" y="0"/>
                  </a:lnTo>
                  <a:cubicBezTo>
                    <a:pt x="2283" y="-4"/>
                    <a:pt x="2413" y="185"/>
                    <a:pt x="2409" y="309"/>
                  </a:cubicBezTo>
                  <a:lnTo>
                    <a:pt x="2409" y="316"/>
                  </a:lnTo>
                  <a:lnTo>
                    <a:pt x="2409" y="324"/>
                  </a:lnTo>
                  <a:lnTo>
                    <a:pt x="2409" y="332"/>
                  </a:lnTo>
                  <a:lnTo>
                    <a:pt x="2409" y="341"/>
                  </a:lnTo>
                  <a:cubicBezTo>
                    <a:pt x="2413" y="515"/>
                    <a:pt x="2233" y="651"/>
                    <a:pt x="2114" y="647"/>
                  </a:cubicBezTo>
                  <a:lnTo>
                    <a:pt x="2108" y="647"/>
                  </a:lnTo>
                  <a:lnTo>
                    <a:pt x="2100" y="647"/>
                  </a:lnTo>
                  <a:lnTo>
                    <a:pt x="0" y="647"/>
                  </a:lnTo>
                  <a:lnTo>
                    <a:pt x="0" y="305"/>
                  </a:lnTo>
                  <a:lnTo>
                    <a:pt x="1947" y="305"/>
                  </a:lnTo>
                  <a:lnTo>
                    <a:pt x="1947" y="190"/>
                  </a:lnTo>
                  <a:lnTo>
                    <a:pt x="1947" y="186"/>
                  </a:lnTo>
                  <a:lnTo>
                    <a:pt x="1947" y="181"/>
                  </a:lnTo>
                  <a:cubicBezTo>
                    <a:pt x="1950" y="91"/>
                    <a:pt x="1854" y="2"/>
                    <a:pt x="1778" y="5"/>
                  </a:cubicBezTo>
                  <a:lnTo>
                    <a:pt x="1774" y="5"/>
                  </a:lnTo>
                  <a:lnTo>
                    <a:pt x="1769" y="5"/>
                  </a:lnTo>
                  <a:lnTo>
                    <a:pt x="1719" y="5"/>
                  </a:lnTo>
                  <a:lnTo>
                    <a:pt x="1719" y="0"/>
                  </a:lnTo>
                  <a:close/>
                </a:path>
              </a:pathLst>
            </a:custGeom>
            <a:gr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16" name="任意多边形 115"/>
            <p:cNvSpPr/>
            <p:nvPr>
              <p:custDataLst>
                <p:tags r:id="rId26"/>
              </p:custDataLst>
            </p:nvPr>
          </p:nvSpPr>
          <p:spPr>
            <a:xfrm>
              <a:off x="14032" y="6697"/>
              <a:ext cx="1972" cy="32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47" h="300">
                  <a:moveTo>
                    <a:pt x="0" y="300"/>
                  </a:moveTo>
                  <a:lnTo>
                    <a:pt x="0" y="175"/>
                  </a:lnTo>
                  <a:cubicBezTo>
                    <a:pt x="0" y="76"/>
                    <a:pt x="97" y="-2"/>
                    <a:pt x="173" y="0"/>
                  </a:cubicBezTo>
                  <a:lnTo>
                    <a:pt x="178" y="0"/>
                  </a:lnTo>
                  <a:lnTo>
                    <a:pt x="1769" y="0"/>
                  </a:lnTo>
                  <a:lnTo>
                    <a:pt x="1774" y="0"/>
                  </a:lnTo>
                  <a:cubicBezTo>
                    <a:pt x="1871" y="-3"/>
                    <a:pt x="1949" y="99"/>
                    <a:pt x="1947" y="181"/>
                  </a:cubicBezTo>
                  <a:lnTo>
                    <a:pt x="1947" y="185"/>
                  </a:lnTo>
                  <a:lnTo>
                    <a:pt x="1947" y="300"/>
                  </a:lnTo>
                  <a:lnTo>
                    <a:pt x="0" y="300"/>
                  </a:lnTo>
                  <a:close/>
                </a:path>
              </a:pathLst>
            </a:custGeom>
            <a:gr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17" name="文本框 116"/>
          <p:cNvSpPr txBox="1"/>
          <p:nvPr>
            <p:custDataLst>
              <p:tags r:id="rId27"/>
            </p:custDataLst>
          </p:nvPr>
        </p:nvSpPr>
        <p:spPr>
          <a:xfrm>
            <a:off x="3746500" y="4969510"/>
            <a:ext cx="1625600" cy="368300"/>
          </a:xfrm>
          <a:prstGeom prst="rect">
            <a:avLst/>
          </a:prstGeom>
          <a:noFill/>
        </p:spPr>
        <p:txBody>
          <a:bodyPr wrap="square" rtlCol="0">
            <a:spAutoFit/>
          </a:bodyPr>
          <a:lstStyle/>
          <a:p>
            <a:pPr algn="ctr"/>
            <a:r>
              <a:rPr lang="zh-CN" altLang="en-US">
                <a:latin typeface="微软雅黑" charset="0"/>
                <a:ea typeface="微软雅黑" charset="0"/>
              </a:rPr>
              <a:t>个人能力提升</a:t>
            </a:r>
            <a:endParaRPr lang="zh-CN" altLang="en-US">
              <a:latin typeface="微软雅黑" charset="0"/>
              <a:ea typeface="微软雅黑" charset="0"/>
            </a:endParaRPr>
          </a:p>
        </p:txBody>
      </p:sp>
      <p:sp>
        <p:nvSpPr>
          <p:cNvPr id="118" name="文本框 117"/>
          <p:cNvSpPr txBox="1"/>
          <p:nvPr>
            <p:custDataLst>
              <p:tags r:id="rId28"/>
            </p:custDataLst>
          </p:nvPr>
        </p:nvSpPr>
        <p:spPr>
          <a:xfrm>
            <a:off x="3839210" y="5349240"/>
            <a:ext cx="7581265" cy="1256665"/>
          </a:xfrm>
          <a:prstGeom prst="rect">
            <a:avLst/>
          </a:prstGeom>
        </p:spPr>
        <p:txBody>
          <a:bodyPr wrap="square">
            <a:noAutofit/>
          </a:bodyPr>
          <a:lstStyle/>
          <a:p>
            <a:pPr marL="285750" indent="-285750" fontAlgn="auto">
              <a:lnSpc>
                <a:spcPct val="150000"/>
              </a:lnSpc>
              <a:spcAft>
                <a:spcPts val="0"/>
              </a:spcAft>
              <a:buFont typeface="Wingdings" panose="05000000000000000000" charset="0"/>
              <a:buChar char=""/>
            </a:pPr>
            <a:r>
              <a:rPr lang="zh-CN" altLang="en-US" sz="1600" dirty="0">
                <a:latin typeface="微软雅黑" charset="0"/>
                <a:ea typeface="微软雅黑" charset="0"/>
                <a:cs typeface="微软雅黑" charset="0"/>
              </a:rPr>
              <a:t>关注</a:t>
            </a:r>
            <a:r>
              <a:rPr sz="1600" dirty="0" err="1">
                <a:latin typeface="微软雅黑" charset="0"/>
                <a:ea typeface="微软雅黑" charset="0"/>
                <a:cs typeface="微软雅黑" charset="0"/>
              </a:rPr>
              <a:t>AI领域的产业动态，分析行业痛点和发展机会，提升产业落地的全局视野</a:t>
            </a:r>
            <a:r>
              <a:rPr sz="1600" dirty="0">
                <a:latin typeface="微软雅黑" charset="0"/>
                <a:ea typeface="微软雅黑" charset="0"/>
                <a:cs typeface="微软雅黑" charset="0"/>
              </a:rPr>
              <a:t>。</a:t>
            </a:r>
            <a:endParaRPr sz="1600" dirty="0">
              <a:latin typeface="微软雅黑" charset="0"/>
              <a:ea typeface="微软雅黑" charset="0"/>
              <a:cs typeface="微软雅黑" charset="0"/>
            </a:endParaRPr>
          </a:p>
          <a:p>
            <a:pPr marL="285750" indent="-285750" fontAlgn="auto">
              <a:lnSpc>
                <a:spcPct val="150000"/>
              </a:lnSpc>
              <a:spcAft>
                <a:spcPts val="0"/>
              </a:spcAft>
              <a:buFont typeface="Wingdings" panose="05000000000000000000" charset="0"/>
              <a:buChar char=""/>
            </a:pPr>
            <a:r>
              <a:rPr sz="1600" dirty="0" err="1">
                <a:latin typeface="微软雅黑" charset="0"/>
                <a:ea typeface="微软雅黑" charset="0"/>
                <a:cs typeface="微软雅黑" charset="0"/>
              </a:rPr>
              <a:t>主动承担复杂项目的核心技术攻关任务，推动关键技术在实际业务中的落地应用，积累解决实际问题的经验</a:t>
            </a:r>
            <a:r>
              <a:rPr sz="1600" dirty="0">
                <a:latin typeface="微软雅黑" charset="0"/>
                <a:ea typeface="微软雅黑" charset="0"/>
                <a:cs typeface="微软雅黑" charset="0"/>
              </a:rPr>
              <a:t>。</a:t>
            </a:r>
            <a:endParaRPr sz="1600" dirty="0">
              <a:latin typeface="微软雅黑" charset="0"/>
              <a:ea typeface="微软雅黑" charset="0"/>
              <a:cs typeface="微软雅黑" charset="0"/>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sym typeface="+mn-ea"/>
              </a:rPr>
              <a:t>附录</a:t>
            </a:r>
            <a:endParaRPr>
              <a:latin typeface="微软雅黑" charset="0"/>
              <a:ea typeface="微软雅黑" charset="0"/>
              <a:cs typeface="微软雅黑" charset="0"/>
            </a:endParaRPr>
          </a:p>
        </p:txBody>
      </p:sp>
      <p:pic>
        <p:nvPicPr>
          <p:cNvPr id="3" name="图片 2"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4" name="标题 1"/>
          <p:cNvSpPr/>
          <p:nvPr>
            <p:custDataLst>
              <p:tags r:id="rId5"/>
            </p:custDataLst>
          </p:nvPr>
        </p:nvSpPr>
        <p:spPr>
          <a:xfrm>
            <a:off x="3043555" y="2376805"/>
            <a:ext cx="6104890" cy="2554605"/>
          </a:xfrm>
          <a:prstGeom prst="rect">
            <a:avLst/>
          </a:prstGeom>
        </p:spPr>
        <p:txBody>
          <a:bodyPr vert="horz" anchor="ct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sz="9600">
                <a:solidFill>
                  <a:schemeClr val="accent1"/>
                </a:solidFill>
                <a:latin typeface="微软雅黑" charset="0"/>
                <a:ea typeface="微软雅黑" charset="0"/>
                <a:cs typeface="微软雅黑" charset="0"/>
                <a:sym typeface="+mn-ea"/>
              </a:rPr>
              <a:t>附录</a:t>
            </a:r>
            <a:endParaRPr sz="9600">
              <a:solidFill>
                <a:schemeClr val="accent1"/>
              </a:solidFill>
              <a:latin typeface="微软雅黑" charset="0"/>
              <a:ea typeface="微软雅黑" charset="0"/>
              <a:cs typeface="微软雅黑" charset="0"/>
              <a:sym typeface="+mn-ea"/>
            </a:endParaRPr>
          </a:p>
          <a:p>
            <a:pPr algn="ctr"/>
            <a:r>
              <a:rPr lang="en-US" altLang="zh-CN" sz="9600">
                <a:solidFill>
                  <a:schemeClr val="accent1"/>
                </a:solidFill>
                <a:latin typeface="微软雅黑" charset="0"/>
                <a:ea typeface="微软雅黑" charset="0"/>
                <a:cs typeface="微软雅黑" charset="0"/>
                <a:sym typeface="+mn-ea"/>
              </a:rPr>
              <a:t>A</a:t>
            </a:r>
            <a:r>
              <a:rPr sz="9600">
                <a:solidFill>
                  <a:schemeClr val="accent1"/>
                </a:solidFill>
                <a:latin typeface="微软雅黑" charset="0"/>
                <a:ea typeface="微软雅黑" charset="0"/>
                <a:cs typeface="微软雅黑" charset="0"/>
                <a:sym typeface="+mn-ea"/>
              </a:rPr>
              <a:t>ppendix</a:t>
            </a:r>
            <a:endParaRPr sz="9600">
              <a:solidFill>
                <a:schemeClr val="accent1"/>
              </a:solidFill>
              <a:latin typeface="微软雅黑" charset="0"/>
              <a:ea typeface="微软雅黑" charset="0"/>
              <a:cs typeface="微软雅黑" charset="0"/>
              <a:sym typeface="+mn-e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11204575" cy="337185"/>
          </a:xfrm>
          <a:prstGeom prst="rect">
            <a:avLst/>
          </a:prstGeom>
        </p:spPr>
        <p:txBody>
          <a:bodyPr wrap="square">
            <a:spAutoFit/>
          </a:bodyPr>
          <a:p>
            <a:pPr marL="285750" indent="-285750">
              <a:spcAft>
                <a:spcPts val="800"/>
              </a:spcAft>
              <a:buFont typeface="Wingdings" panose="05000000000000000000" charset="0"/>
              <a:buChar char=""/>
            </a:pPr>
            <a:r>
              <a:rPr lang="en-US" altLang="zh-CN" sz="1600" dirty="0">
                <a:solidFill>
                  <a:schemeClr val="accent5">
                    <a:lumMod val="50000"/>
                  </a:schemeClr>
                </a:solidFill>
                <a:latin typeface="微软雅黑" charset="-122"/>
                <a:ea typeface="微软雅黑" charset="-122"/>
                <a:cs typeface="等线 Light" panose="02010600030101010101" charset="-122"/>
              </a:rPr>
              <a:t>PDF</a:t>
            </a:r>
            <a:r>
              <a:rPr lang="zh-CN" altLang="en-US" sz="1600" dirty="0">
                <a:solidFill>
                  <a:schemeClr val="accent5">
                    <a:lumMod val="50000"/>
                  </a:schemeClr>
                </a:solidFill>
                <a:latin typeface="微软雅黑" charset="-122"/>
                <a:ea typeface="微软雅黑" charset="-122"/>
                <a:cs typeface="等线 Light" panose="02010600030101010101" charset="-122"/>
              </a:rPr>
              <a:t>解析：</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sz="1600">
                <a:latin typeface="微软雅黑" charset="0"/>
                <a:ea typeface="微软雅黑" charset="0"/>
                <a:sym typeface="+mn-ea"/>
              </a:rPr>
              <a:t> </a:t>
            </a:r>
            <a:r>
              <a:rPr lang="en-US" altLang="zh-CN" sz="1600" b="1">
                <a:solidFill>
                  <a:srgbClr val="C00000"/>
                </a:solidFill>
                <a:latin typeface="微软雅黑" charset="0"/>
                <a:ea typeface="微软雅黑" charset="0"/>
                <a:cs typeface="微软雅黑" charset="0"/>
                <a:sym typeface="+mn-ea"/>
              </a:rPr>
              <a:t>MT-DocYOLO </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文档版式检测模型替换原链路检测模型前后</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对比</a:t>
            </a:r>
            <a:endParaRPr lang="zh-CN" altLang="en-US" sz="1600" dirty="0">
              <a:solidFill>
                <a:schemeClr val="accent5">
                  <a:lumMod val="50000"/>
                </a:schemeClr>
              </a:solidFill>
              <a:latin typeface="微软雅黑" charset="-122"/>
              <a:ea typeface="微软雅黑" charset="-122"/>
              <a:cs typeface="等线 Light" panose="02010600030101010101" charset="-122"/>
              <a:sym typeface="+mn-ea"/>
            </a:endParaRPr>
          </a:p>
        </p:txBody>
      </p:sp>
      <p:graphicFrame>
        <p:nvGraphicFramePr>
          <p:cNvPr id="3" name="表格 2"/>
          <p:cNvGraphicFramePr/>
          <p:nvPr>
            <p:custDataLst>
              <p:tags r:id="rId6"/>
            </p:custDataLst>
          </p:nvPr>
        </p:nvGraphicFramePr>
        <p:xfrm>
          <a:off x="499745" y="1284605"/>
          <a:ext cx="11270615" cy="1111250"/>
        </p:xfrm>
        <a:graphic>
          <a:graphicData uri="http://schemas.openxmlformats.org/drawingml/2006/table">
            <a:tbl>
              <a:tblPr/>
              <a:tblGrid>
                <a:gridCol w="1570990"/>
                <a:gridCol w="1570355"/>
                <a:gridCol w="1570990"/>
                <a:gridCol w="1570990"/>
                <a:gridCol w="1570990"/>
                <a:gridCol w="1845310"/>
                <a:gridCol w="1570990"/>
              </a:tblGrid>
              <a:tr h="348615">
                <a:tc>
                  <a:txBody>
                    <a:bodyPr/>
                    <a:p>
                      <a:pPr indent="0" fontAlgn="auto">
                        <a:spcAft>
                          <a:spcPts val="0"/>
                        </a:spcAft>
                      </a:pPr>
                      <a:endParaRPr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Text</a:t>
                      </a:r>
                      <a:r>
                        <a:rPr lang="en-US" altLang="zh-CN" sz="1100" b="0" baseline="30000">
                          <a:latin typeface="微软雅黑" charset="0"/>
                          <a:ea typeface="微软雅黑" charset="0"/>
                          <a:cs typeface="Times New Roman Regular" panose="02020603050405020304" charset="0"/>
                        </a:rPr>
                        <a:t>Edit</a:t>
                      </a:r>
                      <a:r>
                        <a:rPr lang="en-US" altLang="zh-CN" sz="1100" b="0">
                          <a:latin typeface="微软雅黑" charset="0"/>
                          <a:ea typeface="微软雅黑" charset="0"/>
                          <a:cs typeface="Times New Roman Regular" panose="02020603050405020304" charset="0"/>
                        </a:rPr>
                        <a:t>↓</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Formula</a:t>
                      </a:r>
                      <a:r>
                        <a:rPr lang="en-US" altLang="zh-CN" sz="1100" b="0" baseline="30000">
                          <a:latin typeface="微软雅黑" charset="0"/>
                          <a:ea typeface="微软雅黑" charset="0"/>
                          <a:cs typeface="Times New Roman Regular" panose="02020603050405020304" charset="0"/>
                        </a:rPr>
                        <a:t>Edit</a:t>
                      </a:r>
                      <a:r>
                        <a:rPr lang="en-US" altLang="zh-CN" sz="1100" b="0">
                          <a:latin typeface="微软雅黑" charset="0"/>
                          <a:ea typeface="微软雅黑" charset="0"/>
                          <a:cs typeface="Times New Roman Regular" panose="02020603050405020304" charset="0"/>
                        </a:rPr>
                        <a:t>↓</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Table</a:t>
                      </a:r>
                      <a:r>
                        <a:rPr lang="en-US" altLang="zh-CN" sz="1100" b="0" baseline="30000">
                          <a:latin typeface="微软雅黑" charset="0"/>
                          <a:ea typeface="微软雅黑" charset="0"/>
                          <a:cs typeface="Times New Roman Regular" panose="02020603050405020304" charset="0"/>
                        </a:rPr>
                        <a:t>TEDS</a:t>
                      </a:r>
                      <a:r>
                        <a:rPr lang="en-US" altLang="zh-CN" sz="1100" b="0">
                          <a:latin typeface="微软雅黑" charset="0"/>
                          <a:ea typeface="微软雅黑" charset="0"/>
                          <a:cs typeface="Times New Roman Regular" panose="02020603050405020304" charset="0"/>
                        </a:rPr>
                        <a:t>↑</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Table</a:t>
                      </a:r>
                      <a:r>
                        <a:rPr lang="en-US" altLang="zh-CN" sz="1100" b="0" baseline="30000">
                          <a:latin typeface="微软雅黑" charset="0"/>
                          <a:ea typeface="微软雅黑" charset="0"/>
                          <a:cs typeface="Times New Roman Regular" panose="02020603050405020304" charset="0"/>
                        </a:rPr>
                        <a:t>Edit</a:t>
                      </a:r>
                      <a:r>
                        <a:rPr lang="en-US" altLang="zh-CN" sz="1100" b="0">
                          <a:latin typeface="微软雅黑" charset="0"/>
                          <a:ea typeface="微软雅黑" charset="0"/>
                          <a:cs typeface="Times New Roman Regular" panose="02020603050405020304" charset="0"/>
                        </a:rPr>
                        <a:t>↓</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Read Order</a:t>
                      </a:r>
                      <a:r>
                        <a:rPr lang="en-US" altLang="zh-CN" sz="1100" b="0" baseline="30000">
                          <a:latin typeface="微软雅黑" charset="0"/>
                          <a:ea typeface="微软雅黑" charset="0"/>
                          <a:cs typeface="Times New Roman Regular" panose="02020603050405020304" charset="0"/>
                        </a:rPr>
                        <a:t>Edit</a:t>
                      </a:r>
                      <a:r>
                        <a:rPr lang="en-US" altLang="zh-CN" sz="1100" b="0">
                          <a:latin typeface="微软雅黑" charset="0"/>
                          <a:ea typeface="微软雅黑" charset="0"/>
                          <a:cs typeface="Times New Roman Regular" panose="02020603050405020304" charset="0"/>
                        </a:rPr>
                        <a:t>↓</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Overall</a:t>
                      </a:r>
                      <a:r>
                        <a:rPr lang="en-US" altLang="zh-CN" sz="1100" b="0" baseline="30000">
                          <a:latin typeface="微软雅黑" charset="0"/>
                          <a:ea typeface="微软雅黑" charset="0"/>
                          <a:cs typeface="Times New Roman Regular" panose="02020603050405020304" charset="0"/>
                        </a:rPr>
                        <a:t>Edit</a:t>
                      </a:r>
                      <a:r>
                        <a:rPr lang="en-US" altLang="zh-CN" sz="1100" b="0">
                          <a:latin typeface="微软雅黑" charset="0"/>
                          <a:ea typeface="微软雅黑" charset="0"/>
                          <a:cs typeface="Times New Roman Regular" panose="02020603050405020304" charset="0"/>
                        </a:rPr>
                        <a:t>↓</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381635">
                <a:tc>
                  <a:txBody>
                    <a:bodyPr/>
                    <a:p>
                      <a:pPr indent="0" algn="ctr" fontAlgn="auto" latinLnBrk="1">
                        <a:spcAft>
                          <a:spcPts val="0"/>
                        </a:spcAft>
                      </a:pPr>
                      <a:r>
                        <a:rPr lang="zh-CN" altLang="en-US" sz="1100" b="0">
                          <a:latin typeface="微软雅黑" charset="0"/>
                          <a:ea typeface="微软雅黑" charset="0"/>
                        </a:rPr>
                        <a:t>替换前</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0.184</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0.481</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65.9</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0.248</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0.208</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cs typeface="Times New Roman Regular" panose="02020603050405020304" charset="0"/>
                        </a:rPr>
                        <a:t>0.280</a:t>
                      </a:r>
                      <a:endParaRPr lang="en-US" altLang="zh-CN" sz="1100" b="0">
                        <a:latin typeface="微软雅黑" charset="0"/>
                        <a:ea typeface="微软雅黑" charset="0"/>
                        <a:cs typeface="Times New Roman Regular" panose="02020603050405020304"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r>
              <a:tr h="381000">
                <a:tc>
                  <a:txBody>
                    <a:bodyPr/>
                    <a:p>
                      <a:pPr indent="0" algn="ctr" fontAlgn="auto" latinLnBrk="1">
                        <a:spcAft>
                          <a:spcPts val="0"/>
                        </a:spcAft>
                      </a:pPr>
                      <a:r>
                        <a:rPr lang="zh-CN" altLang="en-US" sz="1100" b="0">
                          <a:latin typeface="微软雅黑" charset="0"/>
                          <a:ea typeface="微软雅黑" charset="0"/>
                        </a:rPr>
                        <a:t>替换后</a:t>
                      </a:r>
                      <a:endParaRPr lang="zh-CN" altLang="en-US"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cs typeface="Times New Roman Regular" panose="02020603050405020304" charset="0"/>
                        </a:rPr>
                        <a:t>0.092</a:t>
                      </a:r>
                      <a:endParaRPr lang="en-US" altLang="zh-CN" sz="1100" b="0">
                        <a:solidFill>
                          <a:srgbClr val="00BA73"/>
                        </a:solidFill>
                        <a:latin typeface="微软雅黑" charset="0"/>
                        <a:ea typeface="微软雅黑" charset="0"/>
                        <a:cs typeface="Times New Roman Regular" panose="02020603050405020304"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cs typeface="Times New Roman Regular" panose="02020603050405020304" charset="0"/>
                        </a:rPr>
                        <a:t>0.280</a:t>
                      </a:r>
                      <a:endParaRPr lang="en-US" altLang="zh-CN" sz="1100" b="0">
                        <a:solidFill>
                          <a:srgbClr val="00BA73"/>
                        </a:solidFill>
                        <a:latin typeface="微软雅黑" charset="0"/>
                        <a:ea typeface="微软雅黑" charset="0"/>
                        <a:cs typeface="Times New Roman Regular" panose="02020603050405020304"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cs typeface="Times New Roman Regular" panose="02020603050405020304" charset="0"/>
                        </a:rPr>
                        <a:t>81.6</a:t>
                      </a:r>
                      <a:endParaRPr lang="en-US" altLang="zh-CN" sz="1100" b="0">
                        <a:solidFill>
                          <a:srgbClr val="00BA73"/>
                        </a:solidFill>
                        <a:latin typeface="微软雅黑" charset="0"/>
                        <a:ea typeface="微软雅黑" charset="0"/>
                        <a:cs typeface="Times New Roman Regular" panose="02020603050405020304"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cs typeface="Times New Roman Regular" panose="02020603050405020304" charset="0"/>
                        </a:rPr>
                        <a:t>0.147</a:t>
                      </a:r>
                      <a:endParaRPr lang="en-US" altLang="zh-CN" sz="1100" b="0">
                        <a:solidFill>
                          <a:srgbClr val="00BA73"/>
                        </a:solidFill>
                        <a:latin typeface="微软雅黑" charset="0"/>
                        <a:ea typeface="微软雅黑" charset="0"/>
                        <a:cs typeface="Times New Roman Regular" panose="02020603050405020304"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cs typeface="Times New Roman Regular" panose="02020603050405020304" charset="0"/>
                        </a:rPr>
                        <a:t>0.119</a:t>
                      </a:r>
                      <a:endParaRPr lang="en-US" altLang="zh-CN" sz="1100" b="0">
                        <a:solidFill>
                          <a:srgbClr val="00BA73"/>
                        </a:solidFill>
                        <a:latin typeface="微软雅黑" charset="0"/>
                        <a:ea typeface="微软雅黑" charset="0"/>
                        <a:cs typeface="Times New Roman Regular" panose="02020603050405020304"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cs typeface="Times New Roman Regular" panose="02020603050405020304" charset="0"/>
                        </a:rPr>
                        <a:t>0.136</a:t>
                      </a:r>
                      <a:endParaRPr lang="en-US" altLang="zh-CN" sz="1100" b="0">
                        <a:solidFill>
                          <a:srgbClr val="00BA73"/>
                        </a:solidFill>
                        <a:latin typeface="微软雅黑" charset="0"/>
                        <a:ea typeface="微软雅黑" charset="0"/>
                        <a:cs typeface="Times New Roman Regular" panose="02020603050405020304"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r>
            </a:tbl>
          </a:graphicData>
        </a:graphic>
      </p:graphicFrame>
      <p:sp>
        <p:nvSpPr>
          <p:cNvPr id="4" name="文本框 3"/>
          <p:cNvSpPr txBox="1"/>
          <p:nvPr>
            <p:custDataLst>
              <p:tags r:id="rId7"/>
            </p:custDataLst>
          </p:nvPr>
        </p:nvSpPr>
        <p:spPr>
          <a:xfrm>
            <a:off x="307975" y="2485390"/>
            <a:ext cx="11204575" cy="337185"/>
          </a:xfrm>
          <a:prstGeom prst="rect">
            <a:avLst/>
          </a:prstGeom>
        </p:spPr>
        <p:txBody>
          <a:bodyPr wrap="square">
            <a:spAutoFit/>
          </a:bodyPr>
          <a:p>
            <a:pPr marL="285750" indent="-285750">
              <a:spcAft>
                <a:spcPts val="800"/>
              </a:spcAft>
              <a:buFont typeface="Wingdings" panose="05000000000000000000" charset="0"/>
              <a:buChar char=""/>
            </a:pP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PDF</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解析：</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sz="1600">
                <a:latin typeface="微软雅黑" charset="0"/>
                <a:ea typeface="微软雅黑" charset="0"/>
                <a:sym typeface="+mn-ea"/>
              </a:rPr>
              <a:t> </a:t>
            </a:r>
            <a:r>
              <a:rPr lang="en-US" altLang="zh-CN" sz="1600" b="1">
                <a:solidFill>
                  <a:srgbClr val="C00000"/>
                </a:solidFill>
                <a:latin typeface="微软雅黑" charset="0"/>
                <a:ea typeface="微软雅黑" charset="0"/>
                <a:cs typeface="微软雅黑" charset="0"/>
                <a:sym typeface="+mn-ea"/>
              </a:rPr>
              <a:t>MathHunter </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通用公式识别模型</a:t>
            </a:r>
            <a:endParaRPr lang="zh-CN" altLang="en-US" sz="1600" dirty="0">
              <a:solidFill>
                <a:schemeClr val="accent5">
                  <a:lumMod val="50000"/>
                </a:schemeClr>
              </a:solidFill>
              <a:latin typeface="微软雅黑" charset="-122"/>
              <a:ea typeface="微软雅黑" charset="-122"/>
              <a:cs typeface="等线 Light" panose="02010600030101010101" charset="-122"/>
            </a:endParaRPr>
          </a:p>
        </p:txBody>
      </p:sp>
      <p:graphicFrame>
        <p:nvGraphicFramePr>
          <p:cNvPr id="19" name="表格 18"/>
          <p:cNvGraphicFramePr/>
          <p:nvPr>
            <p:custDataLst>
              <p:tags r:id="rId8"/>
            </p:custDataLst>
          </p:nvPr>
        </p:nvGraphicFramePr>
        <p:xfrm>
          <a:off x="499745" y="5785485"/>
          <a:ext cx="11271250" cy="799465"/>
        </p:xfrm>
        <a:graphic>
          <a:graphicData uri="http://schemas.openxmlformats.org/drawingml/2006/table">
            <a:tbl>
              <a:tblPr/>
              <a:tblGrid>
                <a:gridCol w="2916555"/>
                <a:gridCol w="2677795"/>
                <a:gridCol w="2720975"/>
                <a:gridCol w="2955925"/>
              </a:tblGrid>
              <a:tr h="307975">
                <a:tc>
                  <a:txBody>
                    <a:bodyPr/>
                    <a:p>
                      <a:pPr indent="0" algn="ctr" fontAlgn="auto" latinLnBrk="1">
                        <a:spcAft>
                          <a:spcPts val="0"/>
                        </a:spcAft>
                      </a:pPr>
                      <a:r>
                        <a:rPr lang="zh-CN" altLang="en-US" sz="1100" b="0">
                          <a:latin typeface="微软雅黑" charset="0"/>
                          <a:ea typeface="微软雅黑" charset="0"/>
                        </a:rPr>
                        <a:t>模型</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solidFill>
                            <a:srgbClr val="000000"/>
                          </a:solidFill>
                          <a:latin typeface="微软雅黑" charset="0"/>
                          <a:ea typeface="微软雅黑" charset="0"/>
                        </a:rPr>
                        <a:t>CROHME 2014</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solidFill>
                            <a:srgbClr val="000000"/>
                          </a:solidFill>
                          <a:latin typeface="微软雅黑" charset="0"/>
                          <a:ea typeface="微软雅黑" charset="0"/>
                        </a:rPr>
                        <a:t>CROHME 2016</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solidFill>
                            <a:srgbClr val="000000"/>
                          </a:solidFill>
                          <a:latin typeface="微软雅黑" charset="0"/>
                          <a:ea typeface="微软雅黑" charset="0"/>
                        </a:rPr>
                        <a:t>CROHME 2019</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298450">
                <a:tc>
                  <a:txBody>
                    <a:bodyPr/>
                    <a:p>
                      <a:pPr indent="0" algn="ctr" fontAlgn="auto" latinLnBrk="1">
                        <a:spcAft>
                          <a:spcPts val="0"/>
                        </a:spcAft>
                      </a:pPr>
                      <a:r>
                        <a:rPr lang="en-US" altLang="zh-CN" sz="1100" b="0">
                          <a:solidFill>
                            <a:srgbClr val="000000"/>
                          </a:solidFill>
                          <a:latin typeface="微软雅黑" charset="0"/>
                          <a:ea typeface="微软雅黑" charset="0"/>
                          <a:cs typeface="微软雅黑" charset="0"/>
                        </a:rPr>
                        <a:t>PosFormer</a:t>
                      </a:r>
                      <a:endParaRPr lang="zh-CN" altLang="en-US" sz="1100" b="0">
                        <a:solidFill>
                          <a:srgbClr val="000000"/>
                        </a:solidFill>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rPr>
                        <a:t>62.68%</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rPr>
                        <a:t>61.03</a:t>
                      </a:r>
                      <a:r>
                        <a:rPr lang="en-US" altLang="zh-CN" sz="1100" b="0">
                          <a:latin typeface="微软雅黑" charset="0"/>
                          <a:ea typeface="微软雅黑" charset="0"/>
                          <a:sym typeface="+mn-ea"/>
                        </a:rPr>
                        <a:t>%</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rPr>
                        <a:t>64.97</a:t>
                      </a:r>
                      <a:r>
                        <a:rPr lang="en-US" altLang="zh-CN" sz="1100" b="0">
                          <a:latin typeface="微软雅黑" charset="0"/>
                          <a:ea typeface="微软雅黑" charset="0"/>
                          <a:sym typeface="+mn-ea"/>
                        </a:rPr>
                        <a:t>%</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r>
              <a:tr h="193040">
                <a:tc>
                  <a:txBody>
                    <a:bodyPr/>
                    <a:p>
                      <a:pPr indent="0" algn="ctr" fontAlgn="auto" latinLnBrk="1">
                        <a:spcAft>
                          <a:spcPts val="0"/>
                        </a:spcAft>
                      </a:pPr>
                      <a:r>
                        <a:rPr lang="en-US" altLang="zh-CN" sz="1100" b="0">
                          <a:latin typeface="微软雅黑" charset="0"/>
                          <a:ea typeface="微软雅黑" charset="0"/>
                        </a:rPr>
                        <a:t>Math</a:t>
                      </a:r>
                      <a:r>
                        <a:rPr lang="en-US" altLang="zh-CN" sz="1100" b="0">
                          <a:latin typeface="微软雅黑" charset="0"/>
                          <a:ea typeface="微软雅黑" charset="0"/>
                        </a:rPr>
                        <a:t>Hunter</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rPr>
                        <a:t>72.40</a:t>
                      </a:r>
                      <a:r>
                        <a:rPr lang="en-US" altLang="zh-CN" sz="1100" b="0">
                          <a:solidFill>
                            <a:srgbClr val="00BA73"/>
                          </a:solidFill>
                          <a:latin typeface="微软雅黑" charset="0"/>
                          <a:ea typeface="微软雅黑" charset="0"/>
                          <a:sym typeface="+mn-ea"/>
                        </a:rPr>
                        <a:t>%</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rPr>
                        <a:t>64.10</a:t>
                      </a:r>
                      <a:r>
                        <a:rPr lang="en-US" altLang="zh-CN" sz="1100" b="0">
                          <a:solidFill>
                            <a:srgbClr val="00BA73"/>
                          </a:solidFill>
                          <a:latin typeface="微软雅黑" charset="0"/>
                          <a:ea typeface="微软雅黑" charset="0"/>
                          <a:sym typeface="+mn-ea"/>
                        </a:rPr>
                        <a:t>%</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rPr>
                        <a:t>67.30%</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r>
            </a:tbl>
          </a:graphicData>
        </a:graphic>
      </p:graphicFrame>
      <p:graphicFrame>
        <p:nvGraphicFramePr>
          <p:cNvPr id="16" name="表格 15"/>
          <p:cNvGraphicFramePr/>
          <p:nvPr>
            <p:custDataLst>
              <p:tags r:id="rId9"/>
            </p:custDataLst>
          </p:nvPr>
        </p:nvGraphicFramePr>
        <p:xfrm>
          <a:off x="499745" y="2924175"/>
          <a:ext cx="11271250" cy="2729230"/>
        </p:xfrm>
        <a:graphic>
          <a:graphicData uri="http://schemas.openxmlformats.org/drawingml/2006/table">
            <a:tbl>
              <a:tblPr/>
              <a:tblGrid>
                <a:gridCol w="1099185"/>
                <a:gridCol w="921385"/>
                <a:gridCol w="995680"/>
                <a:gridCol w="1084580"/>
                <a:gridCol w="975360"/>
                <a:gridCol w="1080770"/>
                <a:gridCol w="972820"/>
                <a:gridCol w="1092200"/>
                <a:gridCol w="975360"/>
                <a:gridCol w="1101090"/>
                <a:gridCol w="972820"/>
              </a:tblGrid>
              <a:tr h="255905">
                <a:tc rowSpan="2">
                  <a:txBody>
                    <a:bodyPr/>
                    <a:p>
                      <a:pPr marL="101600" indent="0" algn="ctr" latinLnBrk="1">
                        <a:spcAft>
                          <a:spcPts val="800"/>
                        </a:spcAft>
                      </a:pPr>
                      <a:r>
                        <a:rPr lang="zh-CN" altLang="en-US" sz="1100" b="0">
                          <a:latin typeface="微软雅黑" charset="0"/>
                          <a:ea typeface="微软雅黑" charset="0"/>
                        </a:rPr>
                        <a:t>测试集</a:t>
                      </a:r>
                      <a:endParaRPr lang="zh-CN" altLang="en-US" sz="1100" b="0">
                        <a:latin typeface="微软雅黑" charset="0"/>
                        <a:ea typeface="微软雅黑" charset="0"/>
                      </a:endParaRPr>
                    </a:p>
                    <a:p>
                      <a:pPr marL="101600" indent="0" algn="ctr" latinLnBrk="1">
                        <a:spcAft>
                          <a:spcPts val="800"/>
                        </a:spcAft>
                      </a:pPr>
                      <a:r>
                        <a:rPr lang="zh-CN" altLang="en-US" sz="1100" b="0">
                          <a:latin typeface="微软雅黑" charset="0"/>
                          <a:ea typeface="微软雅黑" charset="0"/>
                        </a:rPr>
                        <a:t>模型</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gridSpan="2">
                  <a:txBody>
                    <a:bodyPr/>
                    <a:p>
                      <a:pPr marL="101600" indent="0" algn="ctr" latinLnBrk="1">
                        <a:spcAft>
                          <a:spcPts val="800"/>
                        </a:spcAft>
                      </a:pPr>
                      <a:r>
                        <a:rPr lang="en-US" altLang="zh-CN" sz="1100" b="0"/>
                        <a:t>Pix2Tex</a:t>
                      </a:r>
                      <a:r>
                        <a:rPr lang="zh-CN" altLang="en-US" sz="1100" b="0"/>
                        <a:t>抽取</a:t>
                      </a:r>
                      <a:endParaRPr lang="zh-CN" altLang="en-US" sz="1100" b="0"/>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bg2">
                        <a:lumMod val="90000"/>
                      </a:schemeClr>
                    </a:solidFill>
                  </a:tcPr>
                </a:tc>
                <a:tc hMerge="1">
                  <a:tcPr>
                    <a:lnR>
                      <a:noFill/>
                    </a:lnR>
                    <a:lnT w="12700">
                      <a:solidFill>
                        <a:schemeClr val="tx1"/>
                      </a:solidFill>
                      <a:prstDash val="solid"/>
                    </a:lnT>
                    <a:lnB>
                      <a:noFill/>
                    </a:lnB>
                  </a:tcPr>
                </a:tc>
                <a:tc gridSpan="2">
                  <a:txBody>
                    <a:bodyPr/>
                    <a:p>
                      <a:pPr marL="101600" indent="0" algn="ctr" latinLnBrk="1">
                        <a:spcAft>
                          <a:spcPts val="800"/>
                        </a:spcAft>
                      </a:pPr>
                      <a:r>
                        <a:rPr lang="en-US" altLang="zh-CN" sz="1100" b="0"/>
                        <a:t>UniMER SCE</a:t>
                      </a:r>
                      <a:endParaRPr lang="en-US" altLang="zh-CN" sz="1100" b="0"/>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bg2">
                        <a:lumMod val="90000"/>
                      </a:schemeClr>
                    </a:solidFill>
                  </a:tcPr>
                </a:tc>
                <a:tc hMerge="1">
                  <a:tcPr>
                    <a:lnR>
                      <a:noFill/>
                    </a:lnR>
                    <a:lnT w="12700">
                      <a:solidFill>
                        <a:schemeClr val="tx1"/>
                      </a:solidFill>
                      <a:prstDash val="solid"/>
                    </a:lnT>
                    <a:lnB>
                      <a:noFill/>
                    </a:lnB>
                  </a:tcPr>
                </a:tc>
                <a:tc gridSpan="2">
                  <a:txBody>
                    <a:bodyPr/>
                    <a:p>
                      <a:pPr marL="101600" indent="0" algn="ctr" latinLnBrk="1">
                        <a:spcAft>
                          <a:spcPts val="800"/>
                        </a:spcAft>
                      </a:pPr>
                      <a:r>
                        <a:rPr lang="en-US" altLang="zh-CN" sz="1100" b="0"/>
                        <a:t>UniMER CPE</a:t>
                      </a:r>
                      <a:endParaRPr lang="en-US" altLang="zh-CN" sz="1100" b="0"/>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bg2">
                        <a:lumMod val="90000"/>
                      </a:schemeClr>
                    </a:solidFill>
                  </a:tcPr>
                </a:tc>
                <a:tc hMerge="1">
                  <a:tcPr>
                    <a:lnR>
                      <a:noFill/>
                    </a:lnR>
                    <a:lnT w="12700">
                      <a:solidFill>
                        <a:schemeClr val="tx1"/>
                      </a:solidFill>
                      <a:prstDash val="solid"/>
                    </a:lnT>
                    <a:lnB>
                      <a:noFill/>
                    </a:lnB>
                  </a:tcPr>
                </a:tc>
                <a:tc gridSpan="2">
                  <a:txBody>
                    <a:bodyPr/>
                    <a:p>
                      <a:pPr marL="101600" indent="0" algn="ctr" latinLnBrk="1">
                        <a:spcAft>
                          <a:spcPts val="800"/>
                        </a:spcAft>
                      </a:pPr>
                      <a:r>
                        <a:rPr lang="en-US" altLang="zh-CN" sz="1100" b="0"/>
                        <a:t>UniMER SPE</a:t>
                      </a:r>
                      <a:endParaRPr lang="en-US" altLang="zh-CN" sz="1100" b="0"/>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bg2">
                        <a:lumMod val="90000"/>
                      </a:schemeClr>
                    </a:solidFill>
                  </a:tcPr>
                </a:tc>
                <a:tc hMerge="1">
                  <a:tcPr>
                    <a:lnR>
                      <a:noFill/>
                    </a:lnR>
                    <a:lnT w="12700">
                      <a:solidFill>
                        <a:schemeClr val="tx1"/>
                      </a:solidFill>
                      <a:prstDash val="solid"/>
                    </a:lnT>
                    <a:lnB>
                      <a:noFill/>
                    </a:lnB>
                  </a:tcPr>
                </a:tc>
                <a:tc gridSpan="2">
                  <a:txBody>
                    <a:bodyPr/>
                    <a:p>
                      <a:pPr marL="101600" indent="0" algn="ctr" latinLnBrk="1">
                        <a:spcAft>
                          <a:spcPts val="800"/>
                        </a:spcAft>
                      </a:pPr>
                      <a:r>
                        <a:rPr lang="zh-CN" altLang="en-US" sz="1100" b="0"/>
                        <a:t>平均值</a:t>
                      </a:r>
                      <a:endParaRPr lang="zh-CN" altLang="en-US" sz="1100" b="0"/>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bg2">
                        <a:lumMod val="90000"/>
                      </a:schemeClr>
                    </a:solidFill>
                  </a:tcPr>
                </a:tc>
                <a:tc hMerge="1">
                  <a:tcPr>
                    <a:lnR>
                      <a:noFill/>
                    </a:lnR>
                    <a:lnT w="12700">
                      <a:solidFill>
                        <a:schemeClr val="tx1"/>
                      </a:solidFill>
                      <a:prstDash val="solid"/>
                    </a:lnT>
                    <a:lnB>
                      <a:noFill/>
                    </a:lnB>
                  </a:tcPr>
                </a:tc>
              </a:tr>
              <a:tr h="262255">
                <a:tc vMerge="1">
                  <a:tcPr>
                    <a:lnL>
                      <a:noFill/>
                    </a:lnL>
                    <a:lnR>
                      <a:noFill/>
                    </a:lnR>
                    <a:lnB w="12700">
                      <a:solidFill>
                        <a:schemeClr val="tx1"/>
                      </a:solidFill>
                      <a:prstDash val="solid"/>
                    </a:lnB>
                  </a:tcPr>
                </a:tc>
                <a:tc>
                  <a:txBody>
                    <a:bodyPr/>
                    <a:p>
                      <a:pPr marL="101600" indent="0" algn="ctr" latinLnBrk="1">
                        <a:spcAft>
                          <a:spcPts val="800"/>
                        </a:spcAft>
                      </a:pPr>
                      <a:r>
                        <a:rPr lang="en-US" altLang="zh-CN" sz="1100" b="0">
                          <a:latin typeface="微软雅黑" charset="0"/>
                          <a:ea typeface="微软雅黑" charset="0"/>
                        </a:rPr>
                        <a:t>CDM ↑</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100" b="0">
                          <a:latin typeface="微软雅黑" charset="0"/>
                          <a:ea typeface="微软雅黑" charset="0"/>
                        </a:rPr>
                        <a:t>exp↑</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100" b="0">
                          <a:latin typeface="微软雅黑" charset="0"/>
                          <a:ea typeface="微软雅黑" charset="0"/>
                        </a:rPr>
                        <a:t>CDM ↑</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100" b="0">
                          <a:latin typeface="微软雅黑" charset="0"/>
                          <a:ea typeface="微软雅黑" charset="0"/>
                        </a:rPr>
                        <a:t>exp↑</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100" b="0">
                          <a:latin typeface="微软雅黑" charset="0"/>
                          <a:ea typeface="微软雅黑" charset="0"/>
                        </a:rPr>
                        <a:t>CDM ↑</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100" b="0">
                          <a:latin typeface="微软雅黑" charset="0"/>
                          <a:ea typeface="微软雅黑" charset="0"/>
                        </a:rPr>
                        <a:t>exp↑</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100" b="0">
                          <a:latin typeface="微软雅黑" charset="0"/>
                          <a:ea typeface="微软雅黑" charset="0"/>
                        </a:rPr>
                        <a:t>CDM ↑</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100" b="0">
                          <a:latin typeface="微软雅黑" charset="0"/>
                          <a:ea typeface="微软雅黑" charset="0"/>
                        </a:rPr>
                        <a:t>exp↑</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100" b="0">
                          <a:latin typeface="微软雅黑" charset="0"/>
                          <a:ea typeface="微软雅黑" charset="0"/>
                        </a:rPr>
                        <a:t>CDM ↑</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100" b="0">
                          <a:latin typeface="微软雅黑" charset="0"/>
                          <a:ea typeface="微软雅黑" charset="0"/>
                        </a:rPr>
                        <a:t>exp↑</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bg2">
                        <a:lumMod val="90000"/>
                      </a:schemeClr>
                    </a:solidFill>
                  </a:tcPr>
                </a:tc>
              </a:tr>
              <a:tr h="248285">
                <a:tc>
                  <a:txBody>
                    <a:bodyPr/>
                    <a:p>
                      <a:pPr marL="101600" indent="0" algn="ctr" latinLnBrk="1">
                        <a:spcAft>
                          <a:spcPts val="800"/>
                        </a:spcAft>
                      </a:pPr>
                      <a:r>
                        <a:rPr lang="en-US" altLang="zh-CN" sz="1100" b="0">
                          <a:latin typeface="微软雅黑" charset="0"/>
                          <a:ea typeface="微软雅黑" charset="0"/>
                        </a:rPr>
                        <a:t>GPT4o</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0.906</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0.190</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0.91</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0.68</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0.585</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0.009</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0.824</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0.065</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0.806</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0.236</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r>
              <a:tr h="495300">
                <a:tc>
                  <a:txBody>
                    <a:bodyPr/>
                    <a:p>
                      <a:pPr marL="101600" indent="0" algn="ctr" latinLnBrk="1">
                        <a:spcAft>
                          <a:spcPts val="800"/>
                        </a:spcAft>
                      </a:pPr>
                      <a:r>
                        <a:rPr lang="en-US" altLang="zh-CN" sz="1100" b="0">
                          <a:latin typeface="微软雅黑" charset="0"/>
                          <a:ea typeface="微软雅黑" charset="0"/>
                        </a:rPr>
                        <a:t>Qwen-vl-max</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0.971</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0.669</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0.956</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0.805</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0.847</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0.2</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0.887</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0.389</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0.915</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0.388</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83210">
                <a:tc>
                  <a:txBody>
                    <a:bodyPr/>
                    <a:p>
                      <a:pPr marL="101600" indent="0" algn="ctr" latinLnBrk="1">
                        <a:spcAft>
                          <a:spcPts val="800"/>
                        </a:spcAft>
                      </a:pPr>
                      <a:r>
                        <a:rPr lang="en-US" altLang="zh-CN" sz="1100" b="0">
                          <a:latin typeface="微软雅黑" charset="0"/>
                          <a:ea typeface="微软雅黑" charset="0"/>
                        </a:rPr>
                        <a:t>GOT</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0.896</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0.652</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0.377</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0.222</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0.72</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0.153</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0.847</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0.509</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0.71</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0.384</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99085">
                <a:tc>
                  <a:txBody>
                    <a:bodyPr/>
                    <a:p>
                      <a:pPr marL="101600" indent="0" algn="ctr" latinLnBrk="1">
                        <a:spcAft>
                          <a:spcPts val="800"/>
                        </a:spcAft>
                      </a:pPr>
                      <a:r>
                        <a:rPr lang="en-US" altLang="zh-CN" sz="1100" b="0">
                          <a:latin typeface="微软雅黑" charset="0"/>
                          <a:ea typeface="微软雅黑" charset="0"/>
                        </a:rPr>
                        <a:t>InternVL</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0.363</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0.248</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0.888</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0.705</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0.651</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0.124</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0.551</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0.335</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0.613</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0.353</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14960">
                <a:tc>
                  <a:txBody>
                    <a:bodyPr/>
                    <a:p>
                      <a:pPr marL="101600" indent="0" algn="ctr" latinLnBrk="1">
                        <a:spcAft>
                          <a:spcPts val="800"/>
                        </a:spcAft>
                      </a:pPr>
                      <a:r>
                        <a:rPr lang="en-US" altLang="zh-CN" sz="1100" b="0">
                          <a:latin typeface="微软雅黑" charset="0"/>
                          <a:ea typeface="微软雅黑" charset="0"/>
                        </a:rPr>
                        <a:t>UnimerNet</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0.971</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solidFill>
                            <a:srgbClr val="00BA73"/>
                          </a:solidFill>
                          <a:latin typeface="微软雅黑" charset="0"/>
                          <a:ea typeface="微软雅黑" charset="0"/>
                        </a:rPr>
                        <a:t>0.948</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0.945</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0.767</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0.975</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0.829</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0.979</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0.838</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0.967</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latinLnBrk="1">
                        <a:spcAft>
                          <a:spcPts val="800"/>
                        </a:spcAft>
                      </a:pPr>
                      <a:r>
                        <a:rPr lang="en-US" altLang="zh-CN" sz="1100" b="0">
                          <a:latin typeface="微软雅黑" charset="0"/>
                          <a:ea typeface="微软雅黑" charset="0"/>
                        </a:rPr>
                        <a:t>0.845</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37185">
                <a:tc>
                  <a:txBody>
                    <a:bodyPr/>
                    <a:p>
                      <a:pPr indent="0" algn="ctr" fontAlgn="auto" latinLnBrk="1">
                        <a:spcAft>
                          <a:spcPts val="0"/>
                        </a:spcAft>
                      </a:pPr>
                      <a:r>
                        <a:rPr lang="en-US" altLang="zh-CN" sz="1100">
                          <a:latin typeface="微软雅黑" charset="0"/>
                          <a:ea typeface="微软雅黑" charset="0"/>
                          <a:sym typeface="+mn-ea"/>
                        </a:rPr>
                        <a:t>MathHunter</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0.989</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latin typeface="微软雅黑" charset="0"/>
                          <a:ea typeface="微软雅黑" charset="0"/>
                        </a:rPr>
                        <a:t>0.88</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0.964</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0.840</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latin typeface="微软雅黑" charset="0"/>
                          <a:ea typeface="微软雅黑" charset="0"/>
                        </a:rPr>
                        <a:t>0.984</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latin typeface="微软雅黑" charset="0"/>
                          <a:ea typeface="微软雅黑" charset="0"/>
                        </a:rPr>
                        <a:t>0.831</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latin typeface="微软雅黑" charset="0"/>
                          <a:ea typeface="微软雅黑" charset="0"/>
                        </a:rPr>
                        <a:t>0.980</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latin typeface="微软雅黑" charset="0"/>
                          <a:ea typeface="微软雅黑" charset="0"/>
                        </a:rPr>
                        <a:t>0.846</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latin typeface="微软雅黑" charset="0"/>
                          <a:ea typeface="微软雅黑" charset="0"/>
                        </a:rPr>
                        <a:t>0.979</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0.859</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r>
              <a:tr h="233045">
                <a:tc>
                  <a:txBody>
                    <a:bodyPr/>
                    <a:p>
                      <a:pPr marL="101600" indent="0" algn="ctr" latinLnBrk="1">
                        <a:spcAft>
                          <a:spcPts val="800"/>
                        </a:spcAft>
                      </a:pPr>
                      <a:r>
                        <a:rPr lang="en-US" altLang="zh-CN" sz="1100" b="0">
                          <a:latin typeface="微软雅黑" charset="0"/>
                          <a:ea typeface="微软雅黑" charset="0"/>
                        </a:rPr>
                        <a:t>0.8</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0.989</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latin typeface="微软雅黑" charset="0"/>
                          <a:ea typeface="微软雅黑" charset="0"/>
                        </a:rPr>
                        <a:t>0.867</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0.964</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latin typeface="微软雅黑" charset="0"/>
                          <a:ea typeface="微软雅黑" charset="0"/>
                        </a:rPr>
                        <a:t>0.836</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0.991</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0.866</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0.982</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0.860</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solidFill>
                            <a:srgbClr val="00BA73"/>
                          </a:solidFill>
                          <a:latin typeface="微软雅黑" charset="0"/>
                          <a:ea typeface="微软雅黑" charset="0"/>
                        </a:rPr>
                        <a:t>0.982</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100" b="0">
                          <a:latin typeface="微软雅黑" charset="0"/>
                          <a:ea typeface="微软雅黑" charset="0"/>
                        </a:rPr>
                        <a:t>0.857</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r>
            </a:tbl>
          </a:graphicData>
        </a:graphic>
      </p:graphicFrame>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11204575" cy="376555"/>
          </a:xfrm>
          <a:prstGeom prst="rect">
            <a:avLst/>
          </a:prstGeom>
        </p:spPr>
        <p:txBody>
          <a:bodyPr wrap="square">
            <a:noAutofit/>
          </a:bodyPr>
          <a:p>
            <a:pPr marL="285750" indent="-285750">
              <a:spcAft>
                <a:spcPts val="800"/>
              </a:spcAft>
              <a:buFont typeface="Wingdings" panose="05000000000000000000" charset="0"/>
              <a:buChar char=""/>
            </a:pPr>
            <a:r>
              <a:rPr lang="en-US" altLang="zh-CN" sz="1600" dirty="0">
                <a:solidFill>
                  <a:schemeClr val="accent5">
                    <a:lumMod val="50000"/>
                  </a:schemeClr>
                </a:solidFill>
                <a:latin typeface="微软雅黑" charset="-122"/>
                <a:ea typeface="微软雅黑" charset="-122"/>
                <a:cs typeface="等线 Light" panose="02010600030101010101" charset="-122"/>
              </a:rPr>
              <a:t>PDF</a:t>
            </a:r>
            <a:r>
              <a:rPr lang="zh-CN" altLang="en-US" sz="1600" dirty="0">
                <a:solidFill>
                  <a:schemeClr val="accent5">
                    <a:lumMod val="50000"/>
                  </a:schemeClr>
                </a:solidFill>
                <a:latin typeface="微软雅黑" charset="-122"/>
                <a:ea typeface="微软雅黑" charset="-122"/>
                <a:cs typeface="等线 Light" panose="02010600030101010101" charset="-122"/>
              </a:rPr>
              <a:t>解析：在</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OmniDocBench数据集上，</a:t>
            </a:r>
            <a:r>
              <a:rPr lang="zh-CN" altLang="en-US" sz="1600" dirty="0">
                <a:solidFill>
                  <a:schemeClr val="accent5">
                    <a:lumMod val="50000"/>
                  </a:schemeClr>
                </a:solidFill>
                <a:latin typeface="微软雅黑" charset="-122"/>
                <a:ea typeface="微软雅黑" charset="-122"/>
                <a:cs typeface="等线 Light" panose="02010600030101010101" charset="-122"/>
              </a:rPr>
              <a:t>自研</a:t>
            </a:r>
            <a:r>
              <a:rPr lang="zh-CN" altLang="en-US" sz="1600"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PDF解析结果端到端评测</a:t>
            </a:r>
            <a:endParaRPr lang="zh-CN" altLang="en-US" sz="1600"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endParaRPr>
          </a:p>
          <a:p>
            <a:pPr marL="285750" indent="-285750">
              <a:spcAft>
                <a:spcPts val="800"/>
              </a:spcAft>
              <a:buFont typeface="Wingdings" panose="05000000000000000000" charset="0"/>
              <a:buChar char=""/>
            </a:pPr>
            <a:endParaRPr lang="zh-CN" altLang="en-US" sz="1600" dirty="0">
              <a:solidFill>
                <a:schemeClr val="accent5">
                  <a:lumMod val="50000"/>
                </a:schemeClr>
              </a:solidFill>
              <a:latin typeface="微软雅黑" charset="-122"/>
              <a:ea typeface="微软雅黑" charset="-122"/>
              <a:cs typeface="等线 Light" panose="02010600030101010101" charset="-122"/>
              <a:sym typeface="+mn-ea"/>
            </a:endParaRPr>
          </a:p>
        </p:txBody>
      </p:sp>
      <p:graphicFrame>
        <p:nvGraphicFramePr>
          <p:cNvPr id="20" name="表格 19"/>
          <p:cNvGraphicFramePr/>
          <p:nvPr>
            <p:custDataLst>
              <p:tags r:id="rId6"/>
            </p:custDataLst>
          </p:nvPr>
        </p:nvGraphicFramePr>
        <p:xfrm>
          <a:off x="606425" y="1376045"/>
          <a:ext cx="10904855" cy="5039995"/>
        </p:xfrm>
        <a:graphic>
          <a:graphicData uri="http://schemas.openxmlformats.org/drawingml/2006/table">
            <a:tbl>
              <a:tblPr/>
              <a:tblGrid>
                <a:gridCol w="926465"/>
                <a:gridCol w="1440180"/>
                <a:gridCol w="763270"/>
                <a:gridCol w="779145"/>
                <a:gridCol w="797560"/>
                <a:gridCol w="786765"/>
                <a:gridCol w="764540"/>
                <a:gridCol w="763905"/>
                <a:gridCol w="777240"/>
                <a:gridCol w="789305"/>
                <a:gridCol w="763905"/>
                <a:gridCol w="786765"/>
                <a:gridCol w="765810"/>
              </a:tblGrid>
              <a:tr h="538480">
                <a:tc rowSpan="2">
                  <a:txBody>
                    <a:bodyPr/>
                    <a:p>
                      <a:pPr indent="0" algn="ctr" fontAlgn="auto" latinLnBrk="1">
                        <a:spcAft>
                          <a:spcPts val="0"/>
                        </a:spcAft>
                      </a:pPr>
                      <a:r>
                        <a:rPr lang="en-US" altLang="zh-CN" sz="1100">
                          <a:latin typeface="微软雅黑" charset="0"/>
                          <a:ea typeface="微软雅黑" charset="0"/>
                        </a:rPr>
                        <a:t>Method </a:t>
                      </a:r>
                      <a:endParaRPr lang="en-US" altLang="zh-CN" sz="1100">
                        <a:latin typeface="微软雅黑" charset="0"/>
                        <a:ea typeface="微软雅黑" charset="0"/>
                      </a:endParaRPr>
                    </a:p>
                    <a:p>
                      <a:pPr indent="0" algn="ctr" fontAlgn="auto" latinLnBrk="1">
                        <a:spcAft>
                          <a:spcPts val="0"/>
                        </a:spcAft>
                      </a:pPr>
                      <a:r>
                        <a:rPr lang="en-US" altLang="zh-CN" sz="1100">
                          <a:latin typeface="微软雅黑" charset="0"/>
                          <a:ea typeface="微软雅黑" charset="0"/>
                        </a:rPr>
                        <a:t>Type</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rowSpan="2">
                  <a:txBody>
                    <a:bodyPr/>
                    <a:p>
                      <a:pPr indent="0" algn="ctr" fontAlgn="auto" latinLnBrk="1">
                        <a:spcAft>
                          <a:spcPts val="0"/>
                        </a:spcAft>
                      </a:pPr>
                      <a:r>
                        <a:rPr lang="en-US" altLang="zh-CN" sz="1100">
                          <a:latin typeface="微软雅黑" charset="0"/>
                          <a:ea typeface="微软雅黑" charset="0"/>
                        </a:rPr>
                        <a:t>Methods</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gridSpan="2">
                  <a:txBody>
                    <a:bodyPr/>
                    <a:p>
                      <a:pPr indent="0" algn="ctr" fontAlgn="auto" latinLnBrk="1">
                        <a:spcAft>
                          <a:spcPts val="0"/>
                        </a:spcAft>
                      </a:pPr>
                      <a:r>
                        <a:rPr lang="en-US" altLang="zh-CN" sz="1100">
                          <a:latin typeface="微软雅黑" charset="0"/>
                          <a:ea typeface="微软雅黑" charset="0"/>
                        </a:rPr>
                        <a:t>Text</a:t>
                      </a:r>
                      <a:r>
                        <a:rPr lang="en-US" altLang="zh-CN" sz="1100" baseline="30000">
                          <a:latin typeface="微软雅黑" charset="0"/>
                          <a:ea typeface="微软雅黑" charset="0"/>
                        </a:rPr>
                        <a:t>Edit</a:t>
                      </a:r>
                      <a:r>
                        <a:rPr lang="en-US" altLang="zh-CN" sz="1100">
                          <a:latin typeface="微软雅黑" charset="0"/>
                          <a:ea typeface="微软雅黑" charset="0"/>
                        </a:rPr>
                        <a:t>↓</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hMerge="1">
                  <a:tcPr>
                    <a:lnR>
                      <a:noFill/>
                    </a:lnR>
                    <a:lnT w="12700">
                      <a:solidFill>
                        <a:schemeClr val="tx1"/>
                      </a:solidFill>
                      <a:prstDash val="solid"/>
                    </a:lnT>
                    <a:lnB w="12700">
                      <a:solidFill>
                        <a:schemeClr val="tx1"/>
                      </a:solidFill>
                      <a:prstDash val="solid"/>
                    </a:lnB>
                  </a:tcPr>
                </a:tc>
                <a:tc gridSpan="2">
                  <a:txBody>
                    <a:bodyPr/>
                    <a:p>
                      <a:pPr indent="0" algn="ctr" fontAlgn="auto" latinLnBrk="1">
                        <a:spcAft>
                          <a:spcPts val="0"/>
                        </a:spcAft>
                      </a:pPr>
                      <a:r>
                        <a:rPr lang="en-US" altLang="zh-CN" sz="1100">
                          <a:latin typeface="微软雅黑" charset="0"/>
                          <a:ea typeface="微软雅黑" charset="0"/>
                        </a:rPr>
                        <a:t>Formula</a:t>
                      </a:r>
                      <a:r>
                        <a:rPr lang="en-US" altLang="zh-CN" sz="1100" baseline="30000">
                          <a:latin typeface="微软雅黑" charset="0"/>
                          <a:ea typeface="微软雅黑" charset="0"/>
                        </a:rPr>
                        <a:t>Edit</a:t>
                      </a:r>
                      <a:r>
                        <a:rPr lang="en-US" altLang="zh-CN" sz="1100">
                          <a:latin typeface="微软雅黑" charset="0"/>
                          <a:ea typeface="微软雅黑" charset="0"/>
                        </a:rPr>
                        <a:t>↓</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hMerge="1">
                  <a:tcPr>
                    <a:lnR>
                      <a:noFill/>
                    </a:lnR>
                    <a:lnT w="12700">
                      <a:solidFill>
                        <a:schemeClr val="tx1"/>
                      </a:solidFill>
                      <a:prstDash val="solid"/>
                    </a:lnT>
                    <a:lnB w="12700">
                      <a:solidFill>
                        <a:schemeClr val="tx1"/>
                      </a:solidFill>
                      <a:prstDash val="solid"/>
                    </a:lnB>
                  </a:tcPr>
                </a:tc>
                <a:tc gridSpan="2">
                  <a:txBody>
                    <a:bodyPr/>
                    <a:p>
                      <a:pPr indent="0" algn="ctr" fontAlgn="auto" latinLnBrk="1">
                        <a:spcAft>
                          <a:spcPts val="0"/>
                        </a:spcAft>
                      </a:pPr>
                      <a:r>
                        <a:rPr lang="en-US" altLang="zh-CN" sz="1100">
                          <a:latin typeface="微软雅黑" charset="0"/>
                          <a:ea typeface="微软雅黑" charset="0"/>
                        </a:rPr>
                        <a:t>Table</a:t>
                      </a:r>
                      <a:r>
                        <a:rPr lang="en-US" altLang="zh-CN" sz="1100" baseline="30000">
                          <a:latin typeface="微软雅黑" charset="0"/>
                          <a:ea typeface="微软雅黑" charset="0"/>
                        </a:rPr>
                        <a:t>Edit</a:t>
                      </a:r>
                      <a:r>
                        <a:rPr lang="en-US" altLang="zh-CN" sz="1100">
                          <a:latin typeface="微软雅黑" charset="0"/>
                          <a:ea typeface="微软雅黑" charset="0"/>
                        </a:rPr>
                        <a:t>↓</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hMerge="1">
                  <a:tcPr>
                    <a:lnR>
                      <a:noFill/>
                    </a:lnR>
                    <a:lnT w="12700">
                      <a:solidFill>
                        <a:schemeClr val="tx1"/>
                      </a:solidFill>
                      <a:prstDash val="solid"/>
                    </a:lnT>
                    <a:lnB w="12700">
                      <a:solidFill>
                        <a:schemeClr val="tx1"/>
                      </a:solidFill>
                      <a:prstDash val="solid"/>
                    </a:lnB>
                  </a:tcPr>
                </a:tc>
                <a:tc gridSpan="2">
                  <a:txBody>
                    <a:bodyPr/>
                    <a:p>
                      <a:pPr indent="0" algn="ctr" fontAlgn="auto" latinLnBrk="1">
                        <a:spcAft>
                          <a:spcPts val="0"/>
                        </a:spcAft>
                      </a:pPr>
                      <a:r>
                        <a:rPr lang="en-US" altLang="zh-CN" sz="1100">
                          <a:latin typeface="微软雅黑" charset="0"/>
                          <a:ea typeface="微软雅黑" charset="0"/>
                        </a:rPr>
                        <a:t>Read Order</a:t>
                      </a:r>
                      <a:r>
                        <a:rPr lang="en-US" altLang="zh-CN" sz="1100" baseline="30000">
                          <a:latin typeface="微软雅黑" charset="0"/>
                          <a:ea typeface="微软雅黑" charset="0"/>
                        </a:rPr>
                        <a:t>Edit</a:t>
                      </a:r>
                      <a:r>
                        <a:rPr lang="en-US" altLang="zh-CN" sz="1100">
                          <a:latin typeface="微软雅黑" charset="0"/>
                          <a:ea typeface="微软雅黑" charset="0"/>
                        </a:rPr>
                        <a:t>↓</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hMerge="1">
                  <a:tcPr>
                    <a:lnR>
                      <a:noFill/>
                    </a:lnR>
                    <a:lnT w="12700">
                      <a:solidFill>
                        <a:schemeClr val="tx1"/>
                      </a:solidFill>
                      <a:prstDash val="solid"/>
                    </a:lnT>
                    <a:lnB w="12700">
                      <a:solidFill>
                        <a:schemeClr val="tx1"/>
                      </a:solidFill>
                      <a:prstDash val="solid"/>
                    </a:lnB>
                  </a:tcPr>
                </a:tc>
                <a:tc gridSpan="3">
                  <a:txBody>
                    <a:bodyPr/>
                    <a:p>
                      <a:pPr indent="0" algn="ctr" fontAlgn="auto" latinLnBrk="1">
                        <a:spcAft>
                          <a:spcPts val="0"/>
                        </a:spcAft>
                      </a:pPr>
                      <a:r>
                        <a:rPr lang="en-US" altLang="zh-CN" sz="1100">
                          <a:latin typeface="微软雅黑" charset="0"/>
                          <a:ea typeface="微软雅黑" charset="0"/>
                        </a:rPr>
                        <a:t>Overall</a:t>
                      </a:r>
                      <a:r>
                        <a:rPr lang="en-US" altLang="zh-CN" sz="1100" baseline="30000">
                          <a:latin typeface="微软雅黑" charset="0"/>
                          <a:ea typeface="微软雅黑" charset="0"/>
                        </a:rPr>
                        <a:t>Edit</a:t>
                      </a:r>
                      <a:r>
                        <a:rPr lang="en-US" altLang="zh-CN" sz="1100">
                          <a:latin typeface="微软雅黑" charset="0"/>
                          <a:ea typeface="微软雅黑" charset="0"/>
                        </a:rPr>
                        <a:t>↓</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hMerge="1">
                  <a:tcPr>
                    <a:lnT w="12700">
                      <a:solidFill>
                        <a:schemeClr val="tx1"/>
                      </a:solidFill>
                      <a:prstDash val="solid"/>
                    </a:lnT>
                    <a:lnB w="12700">
                      <a:solidFill>
                        <a:schemeClr val="tx1"/>
                      </a:solidFill>
                      <a:prstDash val="solid"/>
                    </a:lnB>
                  </a:tcPr>
                </a:tc>
                <a:tc hMerge="1">
                  <a:tcPr>
                    <a:lnR>
                      <a:noFill/>
                    </a:lnR>
                    <a:lnT w="12700">
                      <a:solidFill>
                        <a:schemeClr val="tx1"/>
                      </a:solidFill>
                      <a:prstDash val="solid"/>
                    </a:lnT>
                    <a:lnB w="12700">
                      <a:solidFill>
                        <a:schemeClr val="tx1"/>
                      </a:solidFill>
                      <a:prstDash val="solid"/>
                    </a:lnB>
                  </a:tcPr>
                </a:tc>
              </a:tr>
              <a:tr h="370205">
                <a:tc vMerge="1">
                  <a:tcPr>
                    <a:lnL>
                      <a:noFill/>
                    </a:lnL>
                    <a:lnR>
                      <a:noFill/>
                    </a:lnR>
                    <a:lnB w="12700">
                      <a:solidFill>
                        <a:schemeClr val="tx1"/>
                      </a:solidFill>
                      <a:prstDash val="solid"/>
                    </a:lnB>
                  </a:tcPr>
                </a:tc>
                <a:tc vMerge="1">
                  <a:tcPr>
                    <a:lnL>
                      <a:noFill/>
                    </a:lnL>
                    <a:lnR>
                      <a:noFill/>
                    </a:lnR>
                    <a:lnB w="12700">
                      <a:solidFill>
                        <a:schemeClr val="tx1"/>
                      </a:solidFill>
                      <a:prstDash val="solid"/>
                    </a:lnB>
                  </a:tcPr>
                </a:tc>
                <a:tc>
                  <a:txBody>
                    <a:bodyPr/>
                    <a:p>
                      <a:pPr indent="0" algn="ctr" fontAlgn="auto" latinLnBrk="1">
                        <a:spcAft>
                          <a:spcPts val="0"/>
                        </a:spcAft>
                      </a:pPr>
                      <a:r>
                        <a:rPr lang="en-US" altLang="zh-CN" sz="1100">
                          <a:latin typeface="微软雅黑" charset="0"/>
                          <a:ea typeface="微软雅黑" charset="0"/>
                        </a:rPr>
                        <a:t>EN</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rPr>
                        <a:t>ZH</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rPr>
                        <a:t>EN</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rPr>
                        <a:t>ZH</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rPr>
                        <a:t>EN</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rPr>
                        <a:t>ZH</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rPr>
                        <a:t>EN</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rPr>
                        <a:t>ZH</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rPr>
                        <a:t>EN</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rPr>
                        <a:t>ZH</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zh-CN" altLang="en-US" sz="1100">
                          <a:latin typeface="微软雅黑" charset="0"/>
                          <a:ea typeface="微软雅黑" charset="0"/>
                        </a:rPr>
                        <a:t>平均</a:t>
                      </a:r>
                      <a:endParaRPr lang="zh-CN" altLang="en-US"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371475">
                <a:tc rowSpan="6">
                  <a:txBody>
                    <a:bodyPr/>
                    <a:p>
                      <a:pPr indent="0" algn="ctr" fontAlgn="auto" latinLnBrk="1">
                        <a:spcAft>
                          <a:spcPts val="0"/>
                        </a:spcAft>
                      </a:pPr>
                      <a:r>
                        <a:rPr lang="en-US" altLang="zh-CN" sz="1100">
                          <a:latin typeface="微软雅黑" charset="0"/>
                          <a:ea typeface="微软雅黑" charset="0"/>
                        </a:rPr>
                        <a:t>Pipeline </a:t>
                      </a:r>
                      <a:endParaRPr lang="en-US" altLang="zh-CN" sz="1100">
                        <a:latin typeface="微软雅黑" charset="0"/>
                        <a:ea typeface="微软雅黑" charset="0"/>
                      </a:endParaRPr>
                    </a:p>
                    <a:p>
                      <a:pPr indent="0" algn="ctr" fontAlgn="auto" latinLnBrk="1">
                        <a:spcAft>
                          <a:spcPts val="0"/>
                        </a:spcAft>
                      </a:pPr>
                      <a:r>
                        <a:rPr lang="en-US" altLang="zh-CN" sz="1100">
                          <a:latin typeface="微软雅黑" charset="0"/>
                          <a:ea typeface="微软雅黑" charset="0"/>
                        </a:rPr>
                        <a:t>Tools</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zh-CN" altLang="en-US" sz="1100">
                          <a:latin typeface="微软雅黑" charset="0"/>
                          <a:ea typeface="微软雅黑" charset="0"/>
                          <a:cs typeface="微软雅黑" charset="0"/>
                        </a:rPr>
                        <a:t>自研 </a:t>
                      </a:r>
                      <a:r>
                        <a:rPr lang="en-US" altLang="zh-CN" sz="1100">
                          <a:latin typeface="微软雅黑" charset="0"/>
                          <a:ea typeface="微软雅黑" charset="0"/>
                          <a:cs typeface="微软雅黑" charset="0"/>
                        </a:rPr>
                        <a:t>MT-0703</a:t>
                      </a:r>
                      <a:endParaRPr lang="en-US" altLang="zh-CN" sz="1100">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solidFill>
                            <a:srgbClr val="9152F5"/>
                          </a:solidFill>
                          <a:latin typeface="微软雅黑" charset="0"/>
                          <a:ea typeface="微软雅黑" charset="0"/>
                        </a:rPr>
                        <a:t>0.050</a:t>
                      </a:r>
                      <a:endParaRPr lang="en-US" altLang="zh-CN" sz="1100">
                        <a:solidFill>
                          <a:srgbClr val="9152F5"/>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latin typeface="微软雅黑" charset="0"/>
                          <a:ea typeface="微软雅黑" charset="0"/>
                        </a:rPr>
                        <a:t>0.134</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solidFill>
                            <a:srgbClr val="9152F5"/>
                          </a:solidFill>
                          <a:latin typeface="微软雅黑" charset="0"/>
                          <a:ea typeface="微软雅黑" charset="0"/>
                        </a:rPr>
                        <a:t>0.181</a:t>
                      </a:r>
                      <a:endParaRPr lang="en-US" altLang="zh-CN" sz="1100">
                        <a:solidFill>
                          <a:srgbClr val="9152F5"/>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solidFill>
                            <a:srgbClr val="9152F5"/>
                          </a:solidFill>
                          <a:latin typeface="微软雅黑" charset="0"/>
                          <a:ea typeface="微软雅黑" charset="0"/>
                        </a:rPr>
                        <a:t>0.379</a:t>
                      </a:r>
                      <a:endParaRPr lang="en-US" altLang="zh-CN" sz="1100">
                        <a:solidFill>
                          <a:srgbClr val="9152F5"/>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solidFill>
                            <a:srgbClr val="9152F5"/>
                          </a:solidFill>
                          <a:latin typeface="微软雅黑" charset="0"/>
                          <a:ea typeface="微软雅黑" charset="0"/>
                        </a:rPr>
                        <a:t>0.144</a:t>
                      </a:r>
                      <a:endParaRPr lang="en-US" altLang="zh-CN" sz="1100">
                        <a:solidFill>
                          <a:srgbClr val="9152F5"/>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latin typeface="微软雅黑" charset="0"/>
                          <a:ea typeface="微软雅黑" charset="0"/>
                        </a:rPr>
                        <a:t>0.151</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latin typeface="微软雅黑" charset="0"/>
                          <a:ea typeface="微软雅黑" charset="0"/>
                        </a:rPr>
                        <a:t>0.060</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latin typeface="微软雅黑" charset="0"/>
                          <a:ea typeface="微软雅黑" charset="0"/>
                        </a:rPr>
                        <a:t>0.178</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solidFill>
                            <a:srgbClr val="00BA73"/>
                          </a:solidFill>
                          <a:latin typeface="微软雅黑" charset="0"/>
                          <a:ea typeface="微软雅黑" charset="0"/>
                        </a:rPr>
                        <a:t>0.108</a:t>
                      </a:r>
                      <a:endParaRPr lang="en-US" altLang="zh-CN" sz="110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latin typeface="微软雅黑" charset="0"/>
                          <a:ea typeface="微软雅黑" charset="0"/>
                        </a:rPr>
                        <a:t>0.210</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a:solidFill>
                            <a:srgbClr val="00BA73"/>
                          </a:solidFill>
                          <a:latin typeface="微软雅黑" charset="0"/>
                          <a:ea typeface="微软雅黑" charset="0"/>
                        </a:rPr>
                        <a:t>0.159</a:t>
                      </a:r>
                      <a:endParaRPr lang="en-US" altLang="zh-CN" sz="110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r>
              <a:tr h="370840">
                <a:tc vMerge="1">
                  <a:tcPr>
                    <a:lnL>
                      <a:noFill/>
                    </a:lnL>
                    <a:lnR>
                      <a:noFill/>
                    </a:lnR>
                  </a:tcPr>
                </a:tc>
                <a:tc>
                  <a:txBody>
                    <a:bodyPr/>
                    <a:p>
                      <a:pPr indent="0" algn="ctr" fontAlgn="auto" latinLnBrk="1">
                        <a:spcAft>
                          <a:spcPts val="0"/>
                        </a:spcAft>
                      </a:pPr>
                      <a:r>
                        <a:rPr lang="en-US" altLang="zh-CN" sz="1100">
                          <a:latin typeface="微软雅黑" charset="0"/>
                          <a:ea typeface="微软雅黑" charset="0"/>
                        </a:rPr>
                        <a:t>Doc2X</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0.067</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0.154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0.297</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solidFill>
                            <a:srgbClr val="00BA73"/>
                          </a:solidFill>
                          <a:latin typeface="微软雅黑" charset="0"/>
                          <a:ea typeface="微软雅黑" charset="0"/>
                        </a:rPr>
                        <a:t>0.329</a:t>
                      </a:r>
                      <a:endParaRPr lang="en-US" altLang="zh-CN" sz="110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0.173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0.135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0.079</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0.134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0.154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solidFill>
                            <a:srgbClr val="00BA73"/>
                          </a:solidFill>
                          <a:latin typeface="微软雅黑" charset="0"/>
                          <a:ea typeface="微软雅黑" charset="0"/>
                        </a:rPr>
                        <a:t>0.188</a:t>
                      </a:r>
                      <a:endParaRPr lang="en-US" altLang="zh-CN" sz="110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0.171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70840">
                <a:tc vMerge="1">
                  <a:tcPr>
                    <a:lnL>
                      <a:noFill/>
                    </a:lnL>
                    <a:lnR>
                      <a:noFill/>
                    </a:lnR>
                  </a:tcPr>
                </a:tc>
                <a:tc>
                  <a:txBody>
                    <a:bodyPr/>
                    <a:p>
                      <a:pPr indent="0" algn="ctr" fontAlgn="auto" latinLnBrk="1">
                        <a:spcAft>
                          <a:spcPts val="0"/>
                        </a:spcAft>
                      </a:pPr>
                      <a:r>
                        <a:rPr lang="zh-CN" altLang="en-US" sz="1100">
                          <a:latin typeface="微软雅黑" charset="0"/>
                          <a:ea typeface="微软雅黑" charset="0"/>
                        </a:rPr>
                        <a:t>合合信息</a:t>
                      </a:r>
                      <a:endParaRPr lang="zh-CN" altLang="en-US"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0.082</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solidFill>
                            <a:srgbClr val="9152F5"/>
                          </a:solidFill>
                          <a:latin typeface="微软雅黑" charset="0"/>
                          <a:ea typeface="微软雅黑" charset="0"/>
                        </a:rPr>
                        <a:t>0.128</a:t>
                      </a:r>
                      <a:endParaRPr lang="en-US" altLang="zh-CN" sz="1100">
                        <a:solidFill>
                          <a:srgbClr val="9152F5"/>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0.249</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0.478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0.154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solidFill>
                            <a:srgbClr val="9152F5"/>
                          </a:solidFill>
                          <a:latin typeface="微软雅黑" charset="0"/>
                          <a:ea typeface="微软雅黑" charset="0"/>
                        </a:rPr>
                        <a:t>0.114</a:t>
                      </a:r>
                      <a:endParaRPr lang="en-US" altLang="zh-CN" sz="1100">
                        <a:solidFill>
                          <a:srgbClr val="9152F5"/>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solidFill>
                            <a:srgbClr val="9152F5"/>
                          </a:solidFill>
                          <a:latin typeface="微软雅黑" charset="0"/>
                          <a:ea typeface="微软雅黑" charset="0"/>
                        </a:rPr>
                        <a:t>0.059</a:t>
                      </a:r>
                      <a:endParaRPr lang="en-US" altLang="zh-CN" sz="1100">
                        <a:solidFill>
                          <a:srgbClr val="9152F5"/>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0.165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0.133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0.224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0.178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71475">
                <a:tc vMerge="1">
                  <a:tcPr>
                    <a:lnL>
                      <a:noFill/>
                    </a:lnL>
                    <a:lnR>
                      <a:noFill/>
                    </a:lnR>
                  </a:tcPr>
                </a:tc>
                <a:tc>
                  <a:txBody>
                    <a:bodyPr/>
                    <a:p>
                      <a:pPr indent="0" algn="ctr" fontAlgn="auto" latinLnBrk="1">
                        <a:spcAft>
                          <a:spcPts val="0"/>
                        </a:spcAft>
                      </a:pPr>
                      <a:r>
                        <a:rPr lang="en-US" altLang="zh-CN" sz="1100">
                          <a:latin typeface="微软雅黑" charset="0"/>
                          <a:ea typeface="微软雅黑" charset="0"/>
                        </a:rPr>
                        <a:t>Tencent</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0.055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0.203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0.205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0.393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0.178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0.190</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0.085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0.187</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0.130</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0.243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0.187</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70840">
                <a:tc vMerge="1">
                  <a:tcPr>
                    <a:lnL>
                      <a:noFill/>
                    </a:lnL>
                    <a:lnR>
                      <a:noFill/>
                    </a:lnR>
                  </a:tcPr>
                </a:tc>
                <a:tc>
                  <a:txBody>
                    <a:bodyPr/>
                    <a:p>
                      <a:pPr indent="0" algn="ctr" fontAlgn="auto" latinLnBrk="1">
                        <a:spcAft>
                          <a:spcPts val="0"/>
                        </a:spcAft>
                      </a:pPr>
                      <a:r>
                        <a:rPr lang="en-US" altLang="zh-CN" sz="1100">
                          <a:latin typeface="微软雅黑" charset="0"/>
                          <a:ea typeface="微软雅黑" charset="0"/>
                        </a:rPr>
                        <a:t>Mathpix</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0.101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0.358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0.306</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0.454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0.322</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0.416</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0.105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0.275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0.209</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0.376</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0.292</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71475">
                <a:tc vMerge="1">
                  <a:tcPr>
                    <a:lnL>
                      <a:noFill/>
                    </a:lnL>
                    <a:lnR>
                      <a:noFill/>
                    </a:lnR>
                    <a:lnB>
                      <a:noFill/>
                    </a:lnB>
                  </a:tcPr>
                </a:tc>
                <a:tc>
                  <a:txBody>
                    <a:bodyPr/>
                    <a:p>
                      <a:pPr indent="0" algn="ctr" fontAlgn="auto" latinLnBrk="1">
                        <a:spcAft>
                          <a:spcPts val="0"/>
                        </a:spcAft>
                      </a:pPr>
                      <a:r>
                        <a:rPr lang="en-US" altLang="zh-CN" sz="1100">
                          <a:latin typeface="微软雅黑" charset="0"/>
                          <a:ea typeface="微软雅黑" charset="0"/>
                        </a:rPr>
                        <a:t>MinerU-1.3.11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0.082</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0.200</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0.336</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0.623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0.161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0.183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0.083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0.231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0.166</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0.310</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0.238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70205">
                <a:tc rowSpan="2">
                  <a:txBody>
                    <a:bodyPr/>
                    <a:p>
                      <a:pPr indent="0" algn="ctr" fontAlgn="auto" latinLnBrk="1">
                        <a:spcAft>
                          <a:spcPts val="0"/>
                        </a:spcAft>
                      </a:pPr>
                      <a:r>
                        <a:rPr lang="en-US" altLang="zh-CN" sz="1100">
                          <a:latin typeface="微软雅黑" charset="0"/>
                          <a:ea typeface="微软雅黑" charset="0"/>
                        </a:rPr>
                        <a:t>Expert </a:t>
                      </a:r>
                      <a:endParaRPr lang="en-US" altLang="zh-CN" sz="1100">
                        <a:latin typeface="微软雅黑" charset="0"/>
                        <a:ea typeface="微软雅黑" charset="0"/>
                      </a:endParaRPr>
                    </a:p>
                    <a:p>
                      <a:pPr indent="0" algn="ctr" fontAlgn="auto" latinLnBrk="1">
                        <a:spcAft>
                          <a:spcPts val="0"/>
                        </a:spcAft>
                      </a:pPr>
                      <a:r>
                        <a:rPr lang="en-US" altLang="zh-CN" sz="1100">
                          <a:latin typeface="微软雅黑" charset="0"/>
                          <a:ea typeface="微软雅黑" charset="0"/>
                        </a:rPr>
                        <a:t>VLMs</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GOT-OCR</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0.187</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0.315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0.360</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0.528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0.521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0.594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0.141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0.302</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0.429</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0.365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421005">
                <a:tc vMerge="1">
                  <a:tcPr>
                    <a:lnL>
                      <a:noFill/>
                    </a:lnL>
                    <a:lnR>
                      <a:noFill/>
                    </a:lnR>
                    <a:lnB>
                      <a:noFill/>
                    </a:lnB>
                  </a:tcPr>
                </a:tc>
                <a:tc>
                  <a:txBody>
                    <a:bodyPr/>
                    <a:p>
                      <a:pPr indent="0" algn="ctr" fontAlgn="auto" latinLnBrk="1">
                        <a:spcAft>
                          <a:spcPts val="0"/>
                        </a:spcAft>
                      </a:pPr>
                      <a:r>
                        <a:rPr lang="en-US" altLang="zh-CN" sz="1100">
                          <a:latin typeface="微软雅黑" charset="0"/>
                          <a:ea typeface="微软雅黑" charset="0"/>
                        </a:rPr>
                        <a:t>Nougat</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0.365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0.998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0.488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0.941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0.622</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1.000</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0.382</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0.954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0.464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0.973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0.718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70840">
                <a:tc rowSpan="3">
                  <a:txBody>
                    <a:bodyPr/>
                    <a:p>
                      <a:pPr indent="0" algn="ctr" fontAlgn="auto" latinLnBrk="1">
                        <a:spcAft>
                          <a:spcPts val="0"/>
                        </a:spcAft>
                      </a:pPr>
                      <a:r>
                        <a:rPr lang="en-US" altLang="zh-CN" sz="1100">
                          <a:latin typeface="微软雅黑" charset="0"/>
                          <a:ea typeface="微软雅黑" charset="0"/>
                        </a:rPr>
                        <a:t>General </a:t>
                      </a:r>
                      <a:endParaRPr lang="en-US" altLang="zh-CN" sz="1100">
                        <a:latin typeface="微软雅黑" charset="0"/>
                        <a:ea typeface="微软雅黑" charset="0"/>
                      </a:endParaRPr>
                    </a:p>
                    <a:p>
                      <a:pPr indent="0" algn="ctr" fontAlgn="auto" latinLnBrk="1">
                        <a:spcAft>
                          <a:spcPts val="0"/>
                        </a:spcAft>
                      </a:pPr>
                      <a:r>
                        <a:rPr lang="en-US" altLang="zh-CN" sz="1100">
                          <a:latin typeface="微软雅黑" charset="0"/>
                          <a:ea typeface="微软雅黑" charset="0"/>
                        </a:rPr>
                        <a:t>VLMs</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GPT4o</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0.144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0.409</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0.425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0.606</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0.363</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0.474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0.128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0.251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0.265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0.435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0.350</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71475">
                <a:tc vMerge="1">
                  <a:tcPr>
                    <a:lnL>
                      <a:noFill/>
                    </a:lnL>
                    <a:lnR>
                      <a:noFill/>
                    </a:lnR>
                  </a:tcPr>
                </a:tc>
                <a:tc>
                  <a:txBody>
                    <a:bodyPr/>
                    <a:p>
                      <a:pPr indent="0" algn="ctr" fontAlgn="auto" latinLnBrk="1">
                        <a:spcAft>
                          <a:spcPts val="0"/>
                        </a:spcAft>
                      </a:pPr>
                      <a:r>
                        <a:rPr lang="en-US" altLang="zh-CN" sz="1100">
                          <a:latin typeface="微软雅黑" charset="0"/>
                          <a:ea typeface="微软雅黑" charset="0"/>
                        </a:rPr>
                        <a:t>Qwen2.5-VL</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0.092</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0.315</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0.434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0.341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0.262</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0.106</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0.168</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0.214</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0.261</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0.237</a:t>
                      </a:r>
                      <a:endParaRPr lang="en-US" altLang="zh-CN" sz="110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370840">
                <a:tc vMerge="1">
                  <a:tcPr>
                    <a:lnL>
                      <a:noFill/>
                    </a:lnL>
                    <a:lnR>
                      <a:noFill/>
                    </a:lnR>
                    <a:lnB w="12700">
                      <a:solidFill>
                        <a:schemeClr val="tx1"/>
                      </a:solidFill>
                      <a:prstDash val="solid"/>
                    </a:lnB>
                  </a:tcPr>
                </a:tc>
                <a:tc>
                  <a:txBody>
                    <a:bodyPr/>
                    <a:p>
                      <a:pPr indent="0" algn="ctr" fontAlgn="auto" latinLnBrk="1">
                        <a:spcAft>
                          <a:spcPts val="0"/>
                        </a:spcAft>
                      </a:pPr>
                      <a:r>
                        <a:rPr lang="en-US" altLang="zh-CN" sz="1100">
                          <a:latin typeface="微软雅黑" charset="0"/>
                          <a:ea typeface="微软雅黑" charset="0"/>
                        </a:rPr>
                        <a:t>Gemini2.5-Pro</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0.055</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0.168</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0.356</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0.439</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solidFill>
                            <a:srgbClr val="00BA73"/>
                          </a:solidFill>
                          <a:latin typeface="微软雅黑" charset="0"/>
                          <a:ea typeface="微软雅黑" charset="0"/>
                        </a:rPr>
                        <a:t>0.13</a:t>
                      </a:r>
                      <a:endParaRPr lang="en-US" altLang="zh-CN" sz="110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0.119</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solidFill>
                            <a:srgbClr val="00BA73"/>
                          </a:solidFill>
                          <a:latin typeface="微软雅黑" charset="0"/>
                          <a:ea typeface="微软雅黑" charset="0"/>
                        </a:rPr>
                        <a:t>0.049</a:t>
                      </a:r>
                      <a:endParaRPr lang="en-US" altLang="zh-CN" sz="110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solidFill>
                            <a:srgbClr val="9152F5"/>
                          </a:solidFill>
                          <a:latin typeface="微软雅黑" charset="0"/>
                          <a:ea typeface="微软雅黑" charset="0"/>
                        </a:rPr>
                        <a:t>0.121</a:t>
                      </a:r>
                      <a:endParaRPr lang="en-US" altLang="zh-CN" sz="1100">
                        <a:solidFill>
                          <a:srgbClr val="9152F5"/>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0.148</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0.212</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a:latin typeface="微软雅黑" charset="0"/>
                          <a:ea typeface="微软雅黑" charset="0"/>
                        </a:rPr>
                        <a:t>0.180</a:t>
                      </a:r>
                      <a:endParaRPr lang="en-US" altLang="zh-CN" sz="11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11204575" cy="337185"/>
          </a:xfrm>
          <a:prstGeom prst="rect">
            <a:avLst/>
          </a:prstGeom>
        </p:spPr>
        <p:txBody>
          <a:bodyPr wrap="square">
            <a:spAutoFit/>
          </a:bodyPr>
          <a:p>
            <a:pPr marL="285750" indent="-285750">
              <a:spcAft>
                <a:spcPct val="6000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rPr>
              <a:t>视频</a:t>
            </a:r>
            <a:r>
              <a:rPr lang="en-US" altLang="zh-CN" sz="1600" dirty="0">
                <a:solidFill>
                  <a:schemeClr val="accent5">
                    <a:lumMod val="50000"/>
                  </a:schemeClr>
                </a:solidFill>
                <a:latin typeface="微软雅黑" charset="-122"/>
                <a:ea typeface="微软雅黑" charset="-122"/>
                <a:cs typeface="等线 Light" panose="02010600030101010101" charset="-122"/>
              </a:rPr>
              <a:t>OCR</a:t>
            </a:r>
            <a:r>
              <a:rPr lang="zh-CN" altLang="en-US" sz="1600" dirty="0">
                <a:solidFill>
                  <a:schemeClr val="accent5">
                    <a:lumMod val="50000"/>
                  </a:schemeClr>
                </a:solidFill>
                <a:latin typeface="微软雅黑" charset="-122"/>
                <a:ea typeface="微软雅黑" charset="-122"/>
                <a:cs typeface="等线 Light" panose="02010600030101010101" charset="-122"/>
              </a:rPr>
              <a:t>多模态大模型：</a:t>
            </a:r>
            <a:r>
              <a:rPr lang="en-US" altLang="zh-CN" sz="1600" dirty="0">
                <a:solidFill>
                  <a:schemeClr val="accent5">
                    <a:lumMod val="50000"/>
                  </a:schemeClr>
                </a:solidFill>
                <a:latin typeface="微软雅黑" charset="-122"/>
                <a:ea typeface="微软雅黑" charset="-122"/>
                <a:cs typeface="等线 Light" panose="02010600030101010101" charset="-122"/>
              </a:rPr>
              <a:t>OCR</a:t>
            </a:r>
            <a:r>
              <a:rPr lang="zh-CN" altLang="en-US" sz="1600" dirty="0">
                <a:solidFill>
                  <a:schemeClr val="accent5">
                    <a:lumMod val="50000"/>
                  </a:schemeClr>
                </a:solidFill>
                <a:latin typeface="微软雅黑" charset="-122"/>
                <a:ea typeface="微软雅黑" charset="-122"/>
                <a:cs typeface="等线 Light" panose="02010600030101010101" charset="-122"/>
              </a:rPr>
              <a:t>以及跨帧信息融合视频数据集与</a:t>
            </a:r>
            <a:r>
              <a:rPr lang="en-US" altLang="zh-CN" sz="1600" dirty="0">
                <a:solidFill>
                  <a:schemeClr val="accent5">
                    <a:lumMod val="50000"/>
                  </a:schemeClr>
                </a:solidFill>
                <a:latin typeface="微软雅黑" charset="-122"/>
                <a:ea typeface="微软雅黑" charset="-122"/>
                <a:cs typeface="等线 Light" panose="02010600030101010101" charset="-122"/>
              </a:rPr>
              <a:t>benchmark</a:t>
            </a:r>
            <a:r>
              <a:rPr lang="zh-CN" altLang="en-US" sz="1600" dirty="0">
                <a:solidFill>
                  <a:schemeClr val="accent5">
                    <a:lumMod val="50000"/>
                  </a:schemeClr>
                </a:solidFill>
                <a:latin typeface="微软雅黑" charset="-122"/>
                <a:ea typeface="微软雅黑" charset="-122"/>
                <a:cs typeface="等线 Light" panose="02010600030101010101" charset="-122"/>
              </a:rPr>
              <a:t>刚需。</a:t>
            </a:r>
            <a:endParaRPr lang="en-US" altLang="zh-CN" sz="1600" dirty="0">
              <a:solidFill>
                <a:schemeClr val="accent5">
                  <a:lumMod val="50000"/>
                </a:schemeClr>
              </a:solidFill>
              <a:latin typeface="微软雅黑" charset="-122"/>
              <a:ea typeface="微软雅黑" charset="-122"/>
              <a:cs typeface="等线 Light" panose="02010600030101010101" charset="-122"/>
            </a:endParaRPr>
          </a:p>
        </p:txBody>
      </p:sp>
      <p:pic>
        <p:nvPicPr>
          <p:cNvPr id="9" name="图片 8"/>
          <p:cNvPicPr>
            <a:picLocks noChangeAspect="1"/>
          </p:cNvPicPr>
          <p:nvPr>
            <p:custDataLst>
              <p:tags r:id="rId6"/>
            </p:custDataLst>
          </p:nvPr>
        </p:nvPicPr>
        <p:blipFill>
          <a:blip r:embed="rId7">
            <a:clrChange>
              <a:clrFrom>
                <a:srgbClr val="FEFEFE">
                  <a:alpha val="100000"/>
                </a:srgbClr>
              </a:clrFrom>
              <a:clrTo>
                <a:srgbClr val="FEFEFE">
                  <a:alpha val="100000"/>
                  <a:alpha val="0"/>
                </a:srgbClr>
              </a:clrTo>
            </a:clrChange>
          </a:blip>
          <a:stretch>
            <a:fillRect/>
          </a:stretch>
        </p:blipFill>
        <p:spPr>
          <a:xfrm>
            <a:off x="384175" y="1323975"/>
            <a:ext cx="11440795" cy="523875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11204575" cy="337185"/>
          </a:xfrm>
          <a:prstGeom prst="rect">
            <a:avLst/>
          </a:prstGeom>
        </p:spPr>
        <p:txBody>
          <a:bodyPr wrap="square">
            <a:spAutoFit/>
          </a:bodyPr>
          <a:p>
            <a:pPr marL="285750" indent="-285750">
              <a:spcAft>
                <a:spcPct val="6000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rPr>
              <a:t>视频</a:t>
            </a:r>
            <a:r>
              <a:rPr lang="en-US" altLang="zh-CN" sz="1600" dirty="0">
                <a:solidFill>
                  <a:schemeClr val="accent5">
                    <a:lumMod val="50000"/>
                  </a:schemeClr>
                </a:solidFill>
                <a:latin typeface="微软雅黑" charset="-122"/>
                <a:ea typeface="微软雅黑" charset="-122"/>
                <a:cs typeface="等线 Light" panose="02010600030101010101" charset="-122"/>
              </a:rPr>
              <a:t>OCR</a:t>
            </a:r>
            <a:r>
              <a:rPr lang="zh-CN" altLang="en-US" sz="1600" dirty="0">
                <a:solidFill>
                  <a:schemeClr val="accent5">
                    <a:lumMod val="50000"/>
                  </a:schemeClr>
                </a:solidFill>
                <a:latin typeface="微软雅黑" charset="-122"/>
                <a:ea typeface="微软雅黑" charset="-122"/>
                <a:cs typeface="等线 Light" panose="02010600030101010101" charset="-122"/>
              </a:rPr>
              <a:t>多模态大模型：</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OCR-RL基于GRPO框架的规则奖励与惩罚</a:t>
            </a:r>
            <a:r>
              <a:rPr lang="zh-CN" altLang="en-US" sz="1600" dirty="0">
                <a:solidFill>
                  <a:schemeClr val="accent5">
                    <a:lumMod val="50000"/>
                  </a:schemeClr>
                </a:solidFill>
                <a:latin typeface="微软雅黑" charset="-122"/>
                <a:ea typeface="微软雅黑" charset="-122"/>
                <a:cs typeface="等线 Light" panose="02010600030101010101" charset="-122"/>
              </a:rPr>
              <a:t>。</a:t>
            </a:r>
            <a:endParaRPr lang="zh-CN" altLang="en-US" sz="1600" dirty="0">
              <a:solidFill>
                <a:schemeClr val="accent5">
                  <a:lumMod val="50000"/>
                </a:schemeClr>
              </a:solidFill>
              <a:latin typeface="微软雅黑" charset="-122"/>
              <a:ea typeface="微软雅黑" charset="-122"/>
              <a:cs typeface="等线 Light" panose="02010600030101010101" charset="-122"/>
            </a:endParaRPr>
          </a:p>
        </p:txBody>
      </p:sp>
      <p:pic>
        <p:nvPicPr>
          <p:cNvPr id="3" name="图片 2"/>
          <p:cNvPicPr>
            <a:picLocks noChangeAspect="1"/>
          </p:cNvPicPr>
          <p:nvPr>
            <p:custDataLst>
              <p:tags r:id="rId6"/>
            </p:custDataLst>
          </p:nvPr>
        </p:nvPicPr>
        <p:blipFill>
          <a:blip r:embed="rId7"/>
          <a:stretch>
            <a:fillRect/>
          </a:stretch>
        </p:blipFill>
        <p:spPr>
          <a:xfrm>
            <a:off x="3737610" y="1245235"/>
            <a:ext cx="3743325" cy="532384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11204575" cy="337185"/>
          </a:xfrm>
          <a:prstGeom prst="rect">
            <a:avLst/>
          </a:prstGeom>
        </p:spPr>
        <p:txBody>
          <a:bodyPr wrap="square">
            <a:spAutoFit/>
          </a:bodyPr>
          <a:p>
            <a:pPr marL="285750" indent="-285750">
              <a:spcAft>
                <a:spcPct val="6000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rPr>
              <a:t>视频</a:t>
            </a:r>
            <a:r>
              <a:rPr lang="en-US" altLang="zh-CN" sz="1600" dirty="0">
                <a:solidFill>
                  <a:schemeClr val="accent5">
                    <a:lumMod val="50000"/>
                  </a:schemeClr>
                </a:solidFill>
                <a:latin typeface="微软雅黑" charset="-122"/>
                <a:ea typeface="微软雅黑" charset="-122"/>
                <a:cs typeface="等线 Light" panose="02010600030101010101" charset="-122"/>
              </a:rPr>
              <a:t>OCR</a:t>
            </a:r>
            <a:r>
              <a:rPr lang="zh-CN" altLang="en-US" sz="1600" dirty="0">
                <a:solidFill>
                  <a:schemeClr val="accent5">
                    <a:lumMod val="50000"/>
                  </a:schemeClr>
                </a:solidFill>
                <a:latin typeface="微软雅黑" charset="-122"/>
                <a:ea typeface="微软雅黑" charset="-122"/>
                <a:cs typeface="等线 Light" panose="02010600030101010101" charset="-122"/>
              </a:rPr>
              <a:t>多模态</a:t>
            </a:r>
            <a:r>
              <a:rPr lang="zh-CN" altLang="en-US" sz="1600" dirty="0">
                <a:solidFill>
                  <a:schemeClr val="accent5">
                    <a:lumMod val="50000"/>
                  </a:schemeClr>
                </a:solidFill>
                <a:latin typeface="微软雅黑" charset="-122"/>
                <a:ea typeface="微软雅黑" charset="-122"/>
                <a:cs typeface="等线 Light" panose="02010600030101010101" charset="-122"/>
              </a:rPr>
              <a:t>大模型：</a:t>
            </a:r>
            <a:r>
              <a:rPr lang="zh-CN" altLang="en-US" sz="1600">
                <a:solidFill>
                  <a:schemeClr val="accent5">
                    <a:lumMod val="50000"/>
                  </a:schemeClr>
                </a:solidFill>
                <a:latin typeface="微软雅黑" charset="0"/>
                <a:ea typeface="微软雅黑" charset="0"/>
                <a:sym typeface="+mn-ea"/>
              </a:rPr>
              <a:t>利用</a:t>
            </a:r>
            <a:r>
              <a:rPr lang="zh-CN" altLang="en-US" sz="1600">
                <a:solidFill>
                  <a:schemeClr val="accent5">
                    <a:lumMod val="50000"/>
                  </a:schemeClr>
                </a:solidFill>
                <a:latin typeface="微软雅黑" charset="0"/>
                <a:ea typeface="微软雅黑" charset="0"/>
                <a:sym typeface="+mn-ea"/>
              </a:rPr>
              <a:t>自研</a:t>
            </a:r>
            <a:r>
              <a:rPr lang="en-US" altLang="zh-CN" sz="1600">
                <a:solidFill>
                  <a:schemeClr val="accent5">
                    <a:lumMod val="50000"/>
                  </a:schemeClr>
                </a:solidFill>
                <a:latin typeface="微软雅黑" charset="0"/>
                <a:ea typeface="微软雅黑" charset="0"/>
                <a:sym typeface="+mn-ea"/>
              </a:rPr>
              <a:t> </a:t>
            </a:r>
            <a:r>
              <a:rPr lang="en-US" altLang="zh-CN" sz="1600" b="1">
                <a:solidFill>
                  <a:srgbClr val="C00000"/>
                </a:solidFill>
                <a:latin typeface="微软雅黑" charset="0"/>
                <a:ea typeface="微软雅黑" charset="0"/>
                <a:cs typeface="微软雅黑" charset="0"/>
                <a:sym typeface="+mn-ea"/>
              </a:rPr>
              <a:t>VideoText</a:t>
            </a:r>
            <a:r>
              <a:rPr lang="en-US" altLang="zh-CN" sz="1600" b="1">
                <a:solidFill>
                  <a:schemeClr val="accent5">
                    <a:lumMod val="50000"/>
                  </a:schemeClr>
                </a:solidFill>
                <a:latin typeface="微软雅黑" charset="0"/>
                <a:ea typeface="微软雅黑" charset="0"/>
                <a:cs typeface="微软雅黑" charset="0"/>
                <a:sym typeface="+mn-ea"/>
              </a:rPr>
              <a:t> </a:t>
            </a:r>
            <a:r>
              <a:rPr lang="en-US" altLang="zh-CN" sz="1600"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OCR</a:t>
            </a:r>
            <a:r>
              <a:rPr lang="zh-CN" altLang="en-US" sz="1600"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大语言模型，</a:t>
            </a:r>
            <a:r>
              <a:rPr lang="zh-CN" altLang="en-US" sz="1600">
                <a:solidFill>
                  <a:schemeClr val="accent5">
                    <a:lumMod val="50000"/>
                  </a:schemeClr>
                </a:solidFill>
                <a:latin typeface="微软雅黑" charset="0"/>
                <a:ea typeface="微软雅黑" charset="0"/>
                <a:sym typeface="+mn-ea"/>
              </a:rPr>
              <a:t>帮助信安侧建立</a:t>
            </a:r>
            <a:r>
              <a:rPr lang="en-US" altLang="zh-CN" sz="1600">
                <a:solidFill>
                  <a:schemeClr val="accent5">
                    <a:lumMod val="50000"/>
                  </a:schemeClr>
                </a:solidFill>
                <a:latin typeface="微软雅黑" charset="0"/>
                <a:ea typeface="微软雅黑" charset="0"/>
                <a:sym typeface="+mn-ea"/>
              </a:rPr>
              <a:t>d+</a:t>
            </a:r>
            <a:r>
              <a:rPr lang="zh-CN" altLang="en-US" sz="1600">
                <a:solidFill>
                  <a:schemeClr val="accent5">
                    <a:lumMod val="50000"/>
                  </a:schemeClr>
                </a:solidFill>
                <a:latin typeface="微软雅黑" charset="0"/>
                <a:ea typeface="微软雅黑" charset="0"/>
                <a:sym typeface="+mn-ea"/>
              </a:rPr>
              <a:t>人员录屏</a:t>
            </a:r>
            <a:r>
              <a:rPr lang="en-US" altLang="zh-CN" sz="1600">
                <a:solidFill>
                  <a:schemeClr val="accent5">
                    <a:lumMod val="50000"/>
                  </a:schemeClr>
                </a:solidFill>
                <a:latin typeface="微软雅黑" charset="0"/>
                <a:ea typeface="微软雅黑" charset="0"/>
                <a:sym typeface="+mn-ea"/>
              </a:rPr>
              <a:t>SOP</a:t>
            </a:r>
            <a:r>
              <a:rPr lang="zh-CN" altLang="en-US" sz="1600">
                <a:solidFill>
                  <a:schemeClr val="accent5">
                    <a:lumMod val="50000"/>
                  </a:schemeClr>
                </a:solidFill>
                <a:latin typeface="微软雅黑" charset="0"/>
                <a:ea typeface="微软雅黑" charset="0"/>
                <a:sym typeface="+mn-ea"/>
              </a:rPr>
              <a:t>分析</a:t>
            </a:r>
            <a:endParaRPr lang="zh-CN" altLang="en-US" sz="1600" dirty="0">
              <a:solidFill>
                <a:schemeClr val="accent5">
                  <a:lumMod val="50000"/>
                </a:schemeClr>
              </a:solidFill>
              <a:latin typeface="微软雅黑" charset="-122"/>
              <a:ea typeface="微软雅黑" charset="-122"/>
              <a:cs typeface="等线 Light" panose="02010600030101010101" charset="-122"/>
              <a:sym typeface="+mn-ea"/>
            </a:endParaRPr>
          </a:p>
        </p:txBody>
      </p:sp>
      <p:sp>
        <p:nvSpPr>
          <p:cNvPr id="4" name="文本框 3"/>
          <p:cNvSpPr txBox="1"/>
          <p:nvPr>
            <p:custDataLst>
              <p:tags r:id="rId6"/>
            </p:custDataLst>
          </p:nvPr>
        </p:nvSpPr>
        <p:spPr>
          <a:xfrm>
            <a:off x="307975" y="2736850"/>
            <a:ext cx="11204575" cy="337185"/>
          </a:xfrm>
          <a:prstGeom prst="rect">
            <a:avLst/>
          </a:prstGeom>
        </p:spPr>
        <p:txBody>
          <a:bodyPr wrap="square">
            <a:spAutoFit/>
          </a:bodyPr>
          <a:p>
            <a:pPr marL="285750" indent="-285750">
              <a:spcAft>
                <a:spcPts val="80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视频</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OCR</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多模态大模型</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a:t>
            </a:r>
            <a:r>
              <a:rPr lang="zh-CN" altLang="en-US" sz="1600">
                <a:solidFill>
                  <a:schemeClr val="accent5">
                    <a:lumMod val="50000"/>
                  </a:schemeClr>
                </a:solidFill>
                <a:latin typeface="微软雅黑" charset="0"/>
                <a:ea typeface="微软雅黑" charset="0"/>
                <a:sym typeface="+mn-ea"/>
              </a:rPr>
              <a:t>利用</a:t>
            </a:r>
            <a:r>
              <a:rPr lang="zh-CN" altLang="en-US" sz="1600">
                <a:solidFill>
                  <a:schemeClr val="accent5">
                    <a:lumMod val="50000"/>
                  </a:schemeClr>
                </a:solidFill>
                <a:latin typeface="微软雅黑" charset="0"/>
                <a:ea typeface="微软雅黑" charset="0"/>
                <a:sym typeface="+mn-ea"/>
              </a:rPr>
              <a:t>自研</a:t>
            </a:r>
            <a:r>
              <a:rPr lang="en-US" altLang="zh-CN" sz="1600">
                <a:solidFill>
                  <a:schemeClr val="accent5">
                    <a:lumMod val="50000"/>
                  </a:schemeClr>
                </a:solidFill>
                <a:latin typeface="微软雅黑" charset="0"/>
                <a:ea typeface="微软雅黑" charset="0"/>
                <a:sym typeface="+mn-ea"/>
              </a:rPr>
              <a:t> </a:t>
            </a:r>
            <a:r>
              <a:rPr lang="en-US" altLang="zh-CN" sz="1600" b="1">
                <a:solidFill>
                  <a:srgbClr val="C00000"/>
                </a:solidFill>
                <a:latin typeface="微软雅黑" charset="0"/>
                <a:ea typeface="微软雅黑" charset="0"/>
                <a:cs typeface="微软雅黑" charset="0"/>
                <a:sym typeface="+mn-ea"/>
              </a:rPr>
              <a:t>VideoText</a:t>
            </a:r>
            <a:r>
              <a:rPr lang="en-US" altLang="zh-CN" sz="1600" b="1">
                <a:solidFill>
                  <a:schemeClr val="accent5">
                    <a:lumMod val="50000"/>
                  </a:schemeClr>
                </a:solidFill>
                <a:latin typeface="微软雅黑" charset="0"/>
                <a:ea typeface="微软雅黑" charset="0"/>
                <a:cs typeface="微软雅黑" charset="0"/>
                <a:sym typeface="+mn-ea"/>
              </a:rPr>
              <a:t> </a:t>
            </a:r>
            <a:r>
              <a:rPr lang="en-US" altLang="zh-CN" sz="1600"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OCR</a:t>
            </a:r>
            <a:r>
              <a:rPr lang="zh-CN" altLang="en-US" sz="1600"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大语言模型，</a:t>
            </a:r>
            <a:r>
              <a:rPr lang="zh-CN" altLang="en-US" sz="1600">
                <a:solidFill>
                  <a:schemeClr val="accent5">
                    <a:lumMod val="50000"/>
                  </a:schemeClr>
                </a:solidFill>
                <a:latin typeface="微软雅黑" charset="0"/>
                <a:ea typeface="微软雅黑" charset="0"/>
                <a:sym typeface="+mn-ea"/>
              </a:rPr>
              <a:t>帮助到家建立换电视频审核能力，降低人工审核压力。</a:t>
            </a:r>
            <a:endParaRPr lang="zh-CN" altLang="en-US" sz="1600" dirty="0">
              <a:solidFill>
                <a:schemeClr val="accent5">
                  <a:lumMod val="50000"/>
                </a:schemeClr>
              </a:solidFill>
              <a:latin typeface="微软雅黑" charset="-122"/>
              <a:ea typeface="微软雅黑" charset="-122"/>
              <a:cs typeface="等线 Light" panose="02010600030101010101" charset="-122"/>
            </a:endParaRPr>
          </a:p>
        </p:txBody>
      </p:sp>
      <p:graphicFrame>
        <p:nvGraphicFramePr>
          <p:cNvPr id="5" name="表格 4"/>
          <p:cNvGraphicFramePr/>
          <p:nvPr>
            <p:custDataLst>
              <p:tags r:id="rId7"/>
            </p:custDataLst>
          </p:nvPr>
        </p:nvGraphicFramePr>
        <p:xfrm>
          <a:off x="587375" y="1318895"/>
          <a:ext cx="10924540" cy="1303655"/>
        </p:xfrm>
        <a:graphic>
          <a:graphicData uri="http://schemas.openxmlformats.org/drawingml/2006/table">
            <a:tbl>
              <a:tblPr/>
              <a:tblGrid>
                <a:gridCol w="1099820"/>
                <a:gridCol w="1035685"/>
                <a:gridCol w="1013460"/>
                <a:gridCol w="1277620"/>
                <a:gridCol w="1337310"/>
                <a:gridCol w="1303020"/>
                <a:gridCol w="1793240"/>
                <a:gridCol w="1014730"/>
                <a:gridCol w="1049655"/>
              </a:tblGrid>
              <a:tr h="347345">
                <a:tc>
                  <a:txBody>
                    <a:bodyPr/>
                    <a:p>
                      <a:pPr indent="0" algn="ctr" fontAlgn="ctr" latinLnBrk="1">
                        <a:spcAft>
                          <a:spcPts val="0"/>
                        </a:spcAft>
                      </a:pPr>
                      <a:r>
                        <a:rPr lang="en-US" altLang="zh-CN" sz="1100" b="0">
                          <a:latin typeface="微软雅黑" charset="0"/>
                          <a:ea typeface="微软雅黑" charset="0"/>
                        </a:rPr>
                        <a:t>label</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zh-CN" altLang="en-US" sz="1100" b="0">
                          <a:latin typeface="微软雅黑" charset="0"/>
                          <a:ea typeface="微软雅黑" charset="0"/>
                        </a:rPr>
                        <a:t>采样帧数</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en-US" altLang="zh-CN" sz="1100" b="0">
                          <a:latin typeface="微软雅黑" charset="0"/>
                          <a:ea typeface="微软雅黑" charset="0"/>
                          <a:cs typeface="微软雅黑" charset="0"/>
                        </a:rPr>
                        <a:t>"</a:t>
                      </a:r>
                      <a:r>
                        <a:rPr lang="zh-CN" altLang="en-US" sz="1100" b="0">
                          <a:latin typeface="微软雅黑" charset="0"/>
                          <a:ea typeface="微软雅黑" charset="0"/>
                          <a:cs typeface="微软雅黑" charset="0"/>
                        </a:rPr>
                        <a:t>无</a:t>
                      </a:r>
                      <a:r>
                        <a:rPr lang="en-US" altLang="zh-CN" sz="1100" b="0">
                          <a:latin typeface="微软雅黑" charset="0"/>
                          <a:ea typeface="微软雅黑" charset="0"/>
                          <a:cs typeface="微软雅黑" charset="0"/>
                        </a:rPr>
                        <a:t>" Acc</a:t>
                      </a:r>
                      <a:endParaRPr lang="en-US" altLang="zh-CN" sz="1100" b="0">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en-US" altLang="zh-CN" sz="1100" b="0">
                          <a:latin typeface="微软雅黑" charset="0"/>
                          <a:ea typeface="微软雅黑" charset="0"/>
                          <a:cs typeface="微软雅黑" charset="0"/>
                        </a:rPr>
                        <a:t>"</a:t>
                      </a:r>
                      <a:r>
                        <a:rPr lang="zh-CN" altLang="en-US" sz="1100" b="0">
                          <a:latin typeface="微软雅黑" charset="0"/>
                          <a:ea typeface="微软雅黑" charset="0"/>
                          <a:cs typeface="微软雅黑" charset="0"/>
                        </a:rPr>
                        <a:t>搜索结果</a:t>
                      </a:r>
                      <a:r>
                        <a:rPr lang="en-US" altLang="zh-CN" sz="1100" b="0">
                          <a:latin typeface="微软雅黑" charset="0"/>
                          <a:ea typeface="微软雅黑" charset="0"/>
                          <a:cs typeface="微软雅黑" charset="0"/>
                        </a:rPr>
                        <a:t>" Acc</a:t>
                      </a:r>
                      <a:endParaRPr lang="en-US" altLang="zh-CN" sz="1100" b="0">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en-US" altLang="zh-CN" sz="1100" b="0">
                          <a:latin typeface="微软雅黑" charset="0"/>
                          <a:ea typeface="微软雅黑" charset="0"/>
                          <a:cs typeface="微软雅黑" charset="0"/>
                        </a:rPr>
                        <a:t>"</a:t>
                      </a:r>
                      <a:r>
                        <a:rPr lang="zh-CN" altLang="en-US" sz="1100" b="0">
                          <a:latin typeface="微软雅黑" charset="0"/>
                          <a:ea typeface="微软雅黑" charset="0"/>
                          <a:cs typeface="微软雅黑" charset="0"/>
                        </a:rPr>
                        <a:t>门店详情</a:t>
                      </a:r>
                      <a:r>
                        <a:rPr lang="en-US" altLang="zh-CN" sz="1100" b="0">
                          <a:latin typeface="微软雅黑" charset="0"/>
                          <a:ea typeface="微软雅黑" charset="0"/>
                          <a:cs typeface="微软雅黑" charset="0"/>
                        </a:rPr>
                        <a:t>" Acc</a:t>
                      </a:r>
                      <a:endParaRPr lang="en-US" altLang="zh-CN" sz="1100" b="0">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en-US" altLang="zh-CN" sz="1100" b="0">
                          <a:latin typeface="微软雅黑" charset="0"/>
                          <a:ea typeface="微软雅黑" charset="0"/>
                          <a:cs typeface="微软雅黑" charset="0"/>
                        </a:rPr>
                        <a:t>" SKU</a:t>
                      </a:r>
                      <a:r>
                        <a:rPr lang="zh-CN" altLang="en-US" sz="1100" b="0">
                          <a:latin typeface="微软雅黑" charset="0"/>
                          <a:ea typeface="微软雅黑" charset="0"/>
                          <a:cs typeface="微软雅黑" charset="0"/>
                        </a:rPr>
                        <a:t>列表</a:t>
                      </a:r>
                      <a:r>
                        <a:rPr lang="en-US" altLang="zh-CN" sz="1100" b="0">
                          <a:latin typeface="微软雅黑" charset="0"/>
                          <a:ea typeface="微软雅黑" charset="0"/>
                          <a:cs typeface="微软雅黑" charset="0"/>
                        </a:rPr>
                        <a:t>" Acc</a:t>
                      </a:r>
                      <a:endParaRPr lang="en-US" altLang="zh-CN" sz="1100" b="0">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en-US" altLang="zh-CN" sz="1100" b="0">
                          <a:latin typeface="微软雅黑" charset="0"/>
                          <a:ea typeface="微软雅黑" charset="0"/>
                          <a:cs typeface="微软雅黑" charset="0"/>
                        </a:rPr>
                        <a:t>"SKU</a:t>
                      </a:r>
                      <a:r>
                        <a:rPr lang="zh-CN" altLang="en-US" sz="1100" b="0">
                          <a:latin typeface="微软雅黑" charset="0"/>
                          <a:ea typeface="微软雅黑" charset="0"/>
                          <a:cs typeface="微软雅黑" charset="0"/>
                        </a:rPr>
                        <a:t>按钮展开列表</a:t>
                      </a:r>
                      <a:r>
                        <a:rPr lang="en-US" altLang="zh-CN" sz="1100" b="0">
                          <a:latin typeface="微软雅黑" charset="0"/>
                          <a:ea typeface="微软雅黑" charset="0"/>
                          <a:cs typeface="微软雅黑" charset="0"/>
                        </a:rPr>
                        <a:t>" Acc</a:t>
                      </a:r>
                      <a:endParaRPr lang="en-US" altLang="zh-CN" sz="1100" b="0">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en-US" altLang="zh-CN" sz="1100" b="0">
                          <a:latin typeface="微软雅黑" charset="0"/>
                          <a:ea typeface="微软雅黑" charset="0"/>
                          <a:cs typeface="微软雅黑" charset="0"/>
                        </a:rPr>
                        <a:t> "</a:t>
                      </a:r>
                      <a:r>
                        <a:rPr lang="zh-CN" altLang="en-US" sz="1100" b="0">
                          <a:latin typeface="微软雅黑" charset="0"/>
                          <a:ea typeface="微软雅黑" charset="0"/>
                          <a:cs typeface="微软雅黑" charset="0"/>
                        </a:rPr>
                        <a:t>结尾</a:t>
                      </a:r>
                      <a:r>
                        <a:rPr lang="en-US" altLang="zh-CN" sz="1100" b="0">
                          <a:latin typeface="微软雅黑" charset="0"/>
                          <a:ea typeface="微软雅黑" charset="0"/>
                          <a:cs typeface="微软雅黑" charset="0"/>
                        </a:rPr>
                        <a:t>"Acc</a:t>
                      </a:r>
                      <a:endParaRPr lang="en-US" altLang="zh-CN" sz="1100" b="0">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en-US" altLang="zh-CN" sz="1100" b="0">
                          <a:latin typeface="微软雅黑" charset="0"/>
                          <a:ea typeface="微软雅黑" charset="0"/>
                        </a:rPr>
                        <a:t>Overall Acc</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238760">
                <a:tc rowSpan="2">
                  <a:txBody>
                    <a:bodyPr/>
                    <a:p>
                      <a:pPr indent="0" algn="ctr" fontAlgn="ctr" latinLnBrk="1">
                        <a:spcAft>
                          <a:spcPts val="0"/>
                        </a:spcAft>
                      </a:pPr>
                      <a:r>
                        <a:rPr lang="zh-CN" altLang="en-US" sz="1100" b="0">
                          <a:latin typeface="微软雅黑" charset="0"/>
                          <a:ea typeface="微软雅黑" charset="0"/>
                        </a:rPr>
                        <a:t>中文</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rPr>
                        <a:t>96</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rPr>
                        <a:t>0.48</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0.0</a:t>
                      </a:r>
                      <a:r>
                        <a:rPr lang="en-US" altLang="zh-CN" sz="1100" b="0">
                          <a:latin typeface="微软雅黑" charset="0"/>
                          <a:ea typeface="微软雅黑" charset="0"/>
                        </a:rPr>
                        <a:t>8</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39</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39</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0.00</a:t>
                      </a:r>
                      <a:endParaRPr lang="en-US" altLang="zh-CN" sz="1100" b="0">
                        <a:latin typeface="微软雅黑" charset="0"/>
                        <a:ea typeface="微软雅黑" charset="0"/>
                        <a:sym typeface="+mn-ea"/>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rPr>
                        <a:t>0.00</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28</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r>
              <a:tr h="239395">
                <a:tc vMerge="1">
                  <a:tcPr>
                    <a:lnL>
                      <a:noFill/>
                    </a:lnL>
                    <a:lnR>
                      <a:noFill/>
                    </a:lnR>
                    <a:lnB>
                      <a:noFill/>
                    </a:lnB>
                  </a:tcPr>
                </a:tc>
                <a:tc>
                  <a:txBody>
                    <a:bodyPr/>
                    <a:p>
                      <a:pPr indent="0" algn="ctr" fontAlgn="ctr" latinLnBrk="1">
                        <a:spcAft>
                          <a:spcPts val="0"/>
                        </a:spcAft>
                      </a:pPr>
                      <a:r>
                        <a:rPr lang="en-US" altLang="zh-CN" sz="1100" b="0">
                          <a:latin typeface="微软雅黑" charset="0"/>
                          <a:ea typeface="微软雅黑" charset="0"/>
                        </a:rPr>
                        <a:t>32</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68</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29</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rPr>
                        <a:t> </a:t>
                      </a:r>
                      <a:r>
                        <a:rPr lang="en-US" altLang="zh-CN" sz="1100" b="0">
                          <a:latin typeface="微软雅黑" charset="0"/>
                          <a:ea typeface="微软雅黑" charset="0"/>
                          <a:sym typeface="+mn-ea"/>
                        </a:rPr>
                        <a:t>0.</a:t>
                      </a:r>
                      <a:r>
                        <a:rPr lang="en-US" altLang="zh-CN" sz="1100" b="0">
                          <a:latin typeface="微软雅黑" charset="0"/>
                          <a:ea typeface="微软雅黑" charset="0"/>
                        </a:rPr>
                        <a:t>32</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85</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rPr>
                        <a:t> </a:t>
                      </a:r>
                      <a:r>
                        <a:rPr lang="en-US" altLang="zh-CN" sz="1100" b="0">
                          <a:latin typeface="微软雅黑" charset="0"/>
                          <a:ea typeface="微软雅黑" charset="0"/>
                          <a:sym typeface="+mn-ea"/>
                        </a:rPr>
                        <a:t>0.</a:t>
                      </a:r>
                      <a:r>
                        <a:rPr lang="en-US" altLang="zh-CN" sz="1100" b="0">
                          <a:latin typeface="微软雅黑" charset="0"/>
                          <a:ea typeface="微软雅黑" charset="0"/>
                        </a:rPr>
                        <a:t>72</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50</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63</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38760">
                <a:tc rowSpan="2">
                  <a:txBody>
                    <a:bodyPr/>
                    <a:p>
                      <a:pPr indent="0" algn="ctr" fontAlgn="ctr" latinLnBrk="1">
                        <a:spcAft>
                          <a:spcPts val="0"/>
                        </a:spcAft>
                      </a:pPr>
                      <a:r>
                        <a:rPr lang="zh-CN" altLang="en-US" sz="1100" b="0">
                          <a:latin typeface="微软雅黑" charset="0"/>
                          <a:ea typeface="微软雅黑" charset="0"/>
                        </a:rPr>
                        <a:t>映射为数字</a:t>
                      </a:r>
                      <a:endParaRPr lang="zh-CN" altLang="en-US"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rPr>
                        <a:t>96</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40</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69</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12</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28</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68</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15</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latin typeface="微软雅黑" charset="0"/>
                          <a:ea typeface="微软雅黑" charset="0"/>
                          <a:sym typeface="+mn-ea"/>
                        </a:rPr>
                        <a:t>0.</a:t>
                      </a:r>
                      <a:r>
                        <a:rPr lang="en-US" altLang="zh-CN" sz="1100" b="0">
                          <a:latin typeface="微软雅黑" charset="0"/>
                          <a:ea typeface="微软雅黑" charset="0"/>
                        </a:rPr>
                        <a:t>42</a:t>
                      </a:r>
                      <a:endParaRPr lang="en-US" altLang="zh-CN" sz="1100" b="0">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39395">
                <a:tc vMerge="1">
                  <a:tcPr>
                    <a:lnL>
                      <a:noFill/>
                    </a:lnL>
                    <a:lnR>
                      <a:noFill/>
                    </a:lnR>
                    <a:lnB w="12700">
                      <a:solidFill>
                        <a:schemeClr val="tx1"/>
                      </a:solidFill>
                      <a:prstDash val="solid"/>
                    </a:lnB>
                  </a:tcPr>
                </a:tc>
                <a:tc>
                  <a:txBody>
                    <a:bodyPr/>
                    <a:p>
                      <a:pPr indent="0" algn="ctr" fontAlgn="ctr" latinLnBrk="1">
                        <a:spcAft>
                          <a:spcPts val="0"/>
                        </a:spcAft>
                      </a:pPr>
                      <a:r>
                        <a:rPr lang="en-US" altLang="zh-CN" sz="1100" b="0">
                          <a:latin typeface="微软雅黑" charset="0"/>
                          <a:ea typeface="微软雅黑" charset="0"/>
                        </a:rPr>
                        <a:t>32</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00BA73"/>
                          </a:solidFill>
                          <a:latin typeface="微软雅黑" charset="0"/>
                          <a:ea typeface="微软雅黑" charset="0"/>
                          <a:sym typeface="+mn-ea"/>
                        </a:rPr>
                        <a:t>0.</a:t>
                      </a:r>
                      <a:r>
                        <a:rPr lang="en-US" altLang="zh-CN" sz="1100" b="0">
                          <a:solidFill>
                            <a:srgbClr val="00BA73"/>
                          </a:solidFill>
                          <a:latin typeface="微软雅黑" charset="0"/>
                          <a:ea typeface="微软雅黑" charset="0"/>
                        </a:rPr>
                        <a:t>97</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00BA73"/>
                          </a:solidFill>
                          <a:latin typeface="微软雅黑" charset="0"/>
                          <a:ea typeface="微软雅黑" charset="0"/>
                        </a:rPr>
                        <a:t> </a:t>
                      </a:r>
                      <a:r>
                        <a:rPr lang="en-US" altLang="zh-CN" sz="1100" b="0">
                          <a:solidFill>
                            <a:srgbClr val="00BA73"/>
                          </a:solidFill>
                          <a:latin typeface="微软雅黑" charset="0"/>
                          <a:ea typeface="微软雅黑" charset="0"/>
                          <a:sym typeface="+mn-ea"/>
                        </a:rPr>
                        <a:t>0.</a:t>
                      </a:r>
                      <a:r>
                        <a:rPr lang="en-US" altLang="zh-CN" sz="1100" b="0">
                          <a:solidFill>
                            <a:srgbClr val="00BA73"/>
                          </a:solidFill>
                          <a:latin typeface="微软雅黑" charset="0"/>
                          <a:ea typeface="微软雅黑" charset="0"/>
                        </a:rPr>
                        <a:t>97</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00BA73"/>
                          </a:solidFill>
                          <a:latin typeface="微软雅黑" charset="0"/>
                          <a:ea typeface="微软雅黑" charset="0"/>
                          <a:sym typeface="+mn-ea"/>
                        </a:rPr>
                        <a:t>0.</a:t>
                      </a:r>
                      <a:r>
                        <a:rPr lang="en-US" altLang="zh-CN" sz="1100" b="0">
                          <a:solidFill>
                            <a:srgbClr val="00BA73"/>
                          </a:solidFill>
                          <a:latin typeface="微软雅黑" charset="0"/>
                          <a:ea typeface="微软雅黑" charset="0"/>
                        </a:rPr>
                        <a:t>87</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00BA73"/>
                          </a:solidFill>
                          <a:latin typeface="微软雅黑" charset="0"/>
                          <a:ea typeface="微软雅黑" charset="0"/>
                          <a:sym typeface="+mn-ea"/>
                        </a:rPr>
                        <a:t>0.</a:t>
                      </a:r>
                      <a:r>
                        <a:rPr lang="en-US" altLang="zh-CN" sz="1100" b="0">
                          <a:solidFill>
                            <a:srgbClr val="00BA73"/>
                          </a:solidFill>
                          <a:latin typeface="微软雅黑" charset="0"/>
                          <a:ea typeface="微软雅黑" charset="0"/>
                        </a:rPr>
                        <a:t>98</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00BA73"/>
                          </a:solidFill>
                          <a:latin typeface="微软雅黑" charset="0"/>
                          <a:ea typeface="微软雅黑" charset="0"/>
                          <a:sym typeface="+mn-ea"/>
                        </a:rPr>
                        <a:t>0.</a:t>
                      </a:r>
                      <a:r>
                        <a:rPr lang="en-US" altLang="zh-CN" sz="1100" b="0">
                          <a:solidFill>
                            <a:srgbClr val="00BA73"/>
                          </a:solidFill>
                          <a:latin typeface="微软雅黑" charset="0"/>
                          <a:ea typeface="微软雅黑" charset="0"/>
                        </a:rPr>
                        <a:t>93</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00BA73"/>
                          </a:solidFill>
                          <a:latin typeface="微软雅黑" charset="0"/>
                          <a:ea typeface="微软雅黑" charset="0"/>
                        </a:rPr>
                        <a:t>1.00</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00BA73"/>
                          </a:solidFill>
                          <a:latin typeface="微软雅黑" charset="0"/>
                          <a:ea typeface="微软雅黑" charset="0"/>
                          <a:sym typeface="+mn-ea"/>
                        </a:rPr>
                        <a:t>0.</a:t>
                      </a:r>
                      <a:r>
                        <a:rPr lang="en-US" altLang="zh-CN" sz="1100" b="0">
                          <a:solidFill>
                            <a:srgbClr val="00BA73"/>
                          </a:solidFill>
                          <a:latin typeface="微软雅黑" charset="0"/>
                          <a:ea typeface="微软雅黑" charset="0"/>
                        </a:rPr>
                        <a:t>96</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r>
            </a:tbl>
          </a:graphicData>
        </a:graphic>
      </p:graphicFrame>
      <p:graphicFrame>
        <p:nvGraphicFramePr>
          <p:cNvPr id="7" name="表格 6"/>
          <p:cNvGraphicFramePr/>
          <p:nvPr>
            <p:custDataLst>
              <p:tags r:id="rId8"/>
            </p:custDataLst>
          </p:nvPr>
        </p:nvGraphicFramePr>
        <p:xfrm>
          <a:off x="606425" y="3132455"/>
          <a:ext cx="10904855" cy="826135"/>
        </p:xfrm>
        <a:graphic>
          <a:graphicData uri="http://schemas.openxmlformats.org/drawingml/2006/table">
            <a:tbl>
              <a:tblPr/>
              <a:tblGrid>
                <a:gridCol w="3145790"/>
                <a:gridCol w="3145790"/>
                <a:gridCol w="4613275"/>
              </a:tblGrid>
              <a:tr h="309245">
                <a:tc>
                  <a:txBody>
                    <a:bodyPr/>
                    <a:p>
                      <a:pPr indent="0" algn="ctr" fontAlgn="auto" latinLnBrk="1">
                        <a:spcAft>
                          <a:spcPts val="0"/>
                        </a:spcAft>
                      </a:pPr>
                      <a:r>
                        <a:rPr lang="zh-CN" altLang="en-US" sz="1100" b="0">
                          <a:latin typeface="微软雅黑" charset="0"/>
                          <a:ea typeface="微软雅黑" charset="0"/>
                        </a:rPr>
                        <a:t>模型</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zh-CN" altLang="en-US" sz="1100" b="0">
                          <a:latin typeface="微软雅黑" charset="0"/>
                          <a:ea typeface="微软雅黑" charset="0"/>
                        </a:rPr>
                        <a:t>业务测试集</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latin typeface="微软雅黑" charset="0"/>
                          <a:ea typeface="微软雅黑" charset="0"/>
                        </a:rPr>
                        <a:t>MME-VideoOCR</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207645">
                <a:tc>
                  <a:txBody>
                    <a:bodyPr/>
                    <a:p>
                      <a:pPr indent="0" algn="ctr" fontAlgn="auto" latinLnBrk="1">
                        <a:spcAft>
                          <a:spcPts val="0"/>
                        </a:spcAft>
                      </a:pPr>
                      <a:r>
                        <a:rPr lang="en-US" altLang="zh-CN" sz="1100" b="0">
                          <a:latin typeface="微软雅黑" charset="0"/>
                          <a:ea typeface="微软雅黑" charset="0"/>
                        </a:rPr>
                        <a:t>baseline</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rPr>
                        <a:t>0.564</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latin typeface="微软雅黑" charset="0"/>
                          <a:ea typeface="微软雅黑" charset="0"/>
                        </a:rPr>
                        <a:t>0.470</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r>
              <a:tr h="309245">
                <a:tc>
                  <a:txBody>
                    <a:bodyPr/>
                    <a:p>
                      <a:pPr indent="0" algn="ctr" fontAlgn="auto" latinLnBrk="1">
                        <a:spcAft>
                          <a:spcPts val="0"/>
                        </a:spcAft>
                      </a:pPr>
                      <a:r>
                        <a:rPr lang="en-US" altLang="zh-CN" sz="1100" b="0">
                          <a:latin typeface="微软雅黑" charset="0"/>
                          <a:ea typeface="微软雅黑" charset="0"/>
                        </a:rPr>
                        <a:t>VideoText</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rPr>
                        <a:t>0.892</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auto" latinLnBrk="1">
                        <a:spcAft>
                          <a:spcPts val="0"/>
                        </a:spcAft>
                      </a:pPr>
                      <a:r>
                        <a:rPr lang="en-US" altLang="zh-CN" sz="1100" b="0">
                          <a:solidFill>
                            <a:srgbClr val="00BA73"/>
                          </a:solidFill>
                          <a:latin typeface="微软雅黑" charset="0"/>
                          <a:ea typeface="微软雅黑" charset="0"/>
                        </a:rPr>
                        <a:t>0.483</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r>
            </a:tbl>
          </a:graphicData>
        </a:graphic>
      </p:graphicFrame>
      <p:sp>
        <p:nvSpPr>
          <p:cNvPr id="10" name="文本框 9"/>
          <p:cNvSpPr txBox="1"/>
          <p:nvPr>
            <p:custDataLst>
              <p:tags r:id="rId9"/>
            </p:custDataLst>
          </p:nvPr>
        </p:nvSpPr>
        <p:spPr>
          <a:xfrm>
            <a:off x="306705" y="4070350"/>
            <a:ext cx="11204575" cy="337185"/>
          </a:xfrm>
          <a:prstGeom prst="rect">
            <a:avLst/>
          </a:prstGeom>
        </p:spPr>
        <p:txBody>
          <a:bodyPr wrap="square">
            <a:spAutoFit/>
          </a:bodyPr>
          <a:p>
            <a:pPr marL="285750" indent="-285750">
              <a:spcAft>
                <a:spcPts val="800"/>
              </a:spcAft>
              <a:buFont typeface="Wingdings" panose="05000000000000000000" charset="0"/>
              <a:buChar char=""/>
            </a:pPr>
            <a:r>
              <a:rPr lang="en-US" altLang="zh-CN" sz="1600">
                <a:solidFill>
                  <a:schemeClr val="accent5">
                    <a:lumMod val="50000"/>
                  </a:schemeClr>
                </a:solidFill>
                <a:latin typeface="微软雅黑" charset="0"/>
                <a:ea typeface="微软雅黑" charset="0"/>
                <a:sym typeface="+mn-ea"/>
              </a:rPr>
              <a:t>sku</a:t>
            </a:r>
            <a:r>
              <a:rPr lang="zh-CN" altLang="en-US" sz="1600">
                <a:solidFill>
                  <a:schemeClr val="accent5">
                    <a:lumMod val="50000"/>
                  </a:schemeClr>
                </a:solidFill>
                <a:latin typeface="微软雅黑" charset="0"/>
                <a:ea typeface="微软雅黑" charset="0"/>
                <a:sym typeface="+mn-ea"/>
              </a:rPr>
              <a:t>检测：利用</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sz="1600">
                <a:latin typeface="微软雅黑" charset="0"/>
                <a:ea typeface="微软雅黑" charset="0"/>
                <a:sym typeface="+mn-ea"/>
              </a:rPr>
              <a:t> </a:t>
            </a:r>
            <a:r>
              <a:rPr lang="en-US" altLang="zh-CN" sz="1600" b="1">
                <a:solidFill>
                  <a:srgbClr val="C00000"/>
                </a:solidFill>
                <a:latin typeface="微软雅黑" charset="0"/>
                <a:ea typeface="微软雅黑" charset="0"/>
                <a:cs typeface="微软雅黑" charset="0"/>
                <a:sym typeface="+mn-ea"/>
              </a:rPr>
              <a:t>MT-skuYOLO </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检测模型支持信安d+长截图</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sku</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检测</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业务。</a:t>
            </a:r>
            <a:endParaRPr lang="zh-CN" altLang="en-US" sz="1600" dirty="0">
              <a:solidFill>
                <a:schemeClr val="accent5">
                  <a:lumMod val="50000"/>
                </a:schemeClr>
              </a:solidFill>
              <a:latin typeface="微软雅黑" charset="-122"/>
              <a:ea typeface="微软雅黑" charset="-122"/>
              <a:cs typeface="等线 Light" panose="02010600030101010101" charset="-122"/>
            </a:endParaRPr>
          </a:p>
        </p:txBody>
      </p:sp>
      <p:graphicFrame>
        <p:nvGraphicFramePr>
          <p:cNvPr id="21" name="表格 20"/>
          <p:cNvGraphicFramePr/>
          <p:nvPr>
            <p:custDataLst>
              <p:tags r:id="rId10"/>
            </p:custDataLst>
          </p:nvPr>
        </p:nvGraphicFramePr>
        <p:xfrm>
          <a:off x="488315" y="4478655"/>
          <a:ext cx="11023600" cy="2099945"/>
        </p:xfrm>
        <a:graphic>
          <a:graphicData uri="http://schemas.openxmlformats.org/drawingml/2006/table">
            <a:tbl>
              <a:tblPr/>
              <a:tblGrid>
                <a:gridCol w="1560830"/>
                <a:gridCol w="2184400"/>
                <a:gridCol w="2233295"/>
                <a:gridCol w="2216150"/>
                <a:gridCol w="2828925"/>
              </a:tblGrid>
              <a:tr h="203200">
                <a:tc rowSpan="2">
                  <a:txBody>
                    <a:bodyPr/>
                    <a:p>
                      <a:pPr indent="0" algn="ctr" fontAlgn="ctr" latinLnBrk="1">
                        <a:spcAft>
                          <a:spcPts val="0"/>
                        </a:spcAft>
                      </a:pPr>
                      <a:r>
                        <a:rPr lang="zh-CN" altLang="en-US" sz="1100" b="0">
                          <a:solidFill>
                            <a:srgbClr val="000000"/>
                          </a:solidFill>
                          <a:latin typeface="微软雅黑" charset="0"/>
                          <a:ea typeface="微软雅黑" charset="0"/>
                        </a:rPr>
                        <a:t>类别</a:t>
                      </a:r>
                      <a:endParaRPr lang="zh-CN" altLang="en-US"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gridSpan="2">
                  <a:txBody>
                    <a:bodyPr/>
                    <a:p>
                      <a:pPr indent="0" algn="ctr" fontAlgn="ctr" latinLnBrk="1">
                        <a:spcAft>
                          <a:spcPts val="0"/>
                        </a:spcAft>
                      </a:pPr>
                      <a:r>
                        <a:rPr lang="en-US" altLang="zh-CN" sz="1100">
                          <a:latin typeface="微软雅黑" charset="0"/>
                          <a:ea typeface="微软雅黑" charset="0"/>
                        </a:rPr>
                        <a:t>Precision</a:t>
                      </a:r>
                      <a:endParaRPr lang="en-US" altLang="zh-CN" sz="11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hMerge="1">
                  <a:tcPr>
                    <a:lnR>
                      <a:noFill/>
                    </a:lnR>
                    <a:lnT w="12700">
                      <a:solidFill>
                        <a:schemeClr val="tx1"/>
                      </a:solidFill>
                      <a:prstDash val="solid"/>
                    </a:lnT>
                    <a:lnB w="12700">
                      <a:solidFill>
                        <a:schemeClr val="tx1"/>
                      </a:solidFill>
                      <a:prstDash val="solid"/>
                    </a:lnB>
                  </a:tcPr>
                </a:tc>
                <a:tc gridSpan="2">
                  <a:txBody>
                    <a:bodyPr/>
                    <a:p>
                      <a:pPr indent="0" algn="ctr" fontAlgn="ctr" latinLnBrk="1">
                        <a:spcAft>
                          <a:spcPts val="0"/>
                        </a:spcAft>
                      </a:pPr>
                      <a:r>
                        <a:rPr lang="en-US" altLang="zh-CN" sz="1100">
                          <a:solidFill>
                            <a:srgbClr val="000000"/>
                          </a:solidFill>
                          <a:latin typeface="微软雅黑" charset="0"/>
                          <a:ea typeface="微软雅黑" charset="0"/>
                        </a:rPr>
                        <a:t>Recall</a:t>
                      </a:r>
                      <a:endParaRPr lang="en-US" altLang="zh-CN" sz="110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hMerge="1">
                  <a:tcPr>
                    <a:lnR>
                      <a:noFill/>
                    </a:lnR>
                    <a:lnT w="12700">
                      <a:solidFill>
                        <a:schemeClr val="tx1"/>
                      </a:solidFill>
                      <a:prstDash val="solid"/>
                    </a:lnT>
                    <a:lnB w="12700">
                      <a:solidFill>
                        <a:schemeClr val="tx1"/>
                      </a:solidFill>
                      <a:prstDash val="solid"/>
                    </a:lnB>
                  </a:tcPr>
                </a:tc>
              </a:tr>
              <a:tr h="207645">
                <a:tc vMerge="1">
                  <a:tcPr>
                    <a:lnL>
                      <a:noFill/>
                    </a:lnL>
                    <a:lnR>
                      <a:noFill/>
                    </a:lnR>
                    <a:lnB w="12700">
                      <a:solidFill>
                        <a:schemeClr val="tx1"/>
                      </a:solidFill>
                      <a:prstDash val="solid"/>
                    </a:lnB>
                  </a:tcPr>
                </a:tc>
                <a:tc>
                  <a:txBody>
                    <a:bodyPr/>
                    <a:p>
                      <a:pPr indent="0" algn="ctr" fontAlgn="ctr" latinLnBrk="1">
                        <a:spcAft>
                          <a:spcPts val="0"/>
                        </a:spcAft>
                      </a:pPr>
                      <a:r>
                        <a:rPr lang="zh-CN" altLang="en-US" sz="1100" b="0">
                          <a:latin typeface="微软雅黑" charset="0"/>
                          <a:ea typeface="微软雅黑" charset="0"/>
                        </a:rPr>
                        <a:t>替换前</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zh-CN" altLang="en-US" sz="1100" b="0">
                          <a:latin typeface="微软雅黑" charset="0"/>
                          <a:ea typeface="微软雅黑" charset="0"/>
                        </a:rPr>
                        <a:t>替换后</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zh-CN" altLang="en-US" sz="1100" b="0">
                          <a:latin typeface="微软雅黑" charset="0"/>
                          <a:ea typeface="微软雅黑" charset="0"/>
                        </a:rPr>
                        <a:t>替换前</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zh-CN" altLang="en-US" sz="1100" b="0">
                          <a:latin typeface="微软雅黑" charset="0"/>
                          <a:ea typeface="微软雅黑" charset="0"/>
                        </a:rPr>
                        <a:t>替换后</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202565">
                <a:tc>
                  <a:txBody>
                    <a:bodyPr/>
                    <a:p>
                      <a:pPr indent="0" algn="ctr" fontAlgn="ctr" latinLnBrk="1">
                        <a:spcAft>
                          <a:spcPts val="0"/>
                        </a:spcAft>
                      </a:pPr>
                      <a:r>
                        <a:rPr lang="en-US" altLang="zh-CN" sz="1100" b="0">
                          <a:solidFill>
                            <a:srgbClr val="000000"/>
                          </a:solidFill>
                          <a:latin typeface="微软雅黑" charset="0"/>
                          <a:ea typeface="微软雅黑" charset="0"/>
                        </a:rPr>
                        <a:t>sku</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rPr>
                        <a:t> 0.954</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0.993(+0.039)</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0.995</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0.997(+0.002)</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r>
              <a:tr h="203200">
                <a:tc>
                  <a:txBody>
                    <a:bodyPr/>
                    <a:p>
                      <a:pPr indent="0" algn="ctr" fontAlgn="ctr" latinLnBrk="1">
                        <a:spcAft>
                          <a:spcPts val="0"/>
                        </a:spcAft>
                      </a:pPr>
                      <a:r>
                        <a:rPr lang="zh-CN" altLang="en-US" sz="1100" b="0">
                          <a:latin typeface="微软雅黑" charset="0"/>
                          <a:ea typeface="微软雅黑" charset="0"/>
                        </a:rPr>
                        <a:t>一级品类</a:t>
                      </a:r>
                      <a:endParaRPr lang="zh-CN" altLang="en-US"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rPr>
                        <a:t> 0.877</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0.981(+0.104)</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0.977</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0.988(+0.011)</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r>
              <a:tr h="203200">
                <a:tc>
                  <a:txBody>
                    <a:bodyPr/>
                    <a:p>
                      <a:pPr indent="0" algn="ctr" fontAlgn="ctr" latinLnBrk="1">
                        <a:spcAft>
                          <a:spcPts val="0"/>
                        </a:spcAft>
                      </a:pPr>
                      <a:r>
                        <a:rPr lang="zh-CN" altLang="en-US" sz="1100" b="0">
                          <a:latin typeface="微软雅黑" charset="0"/>
                          <a:ea typeface="微软雅黑" charset="0"/>
                        </a:rPr>
                        <a:t>二级品类</a:t>
                      </a:r>
                      <a:endParaRPr lang="zh-CN" altLang="en-US"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rPr>
                        <a:t>0.986</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0.995(+0.009)</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0.979</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1.000(+0.021)</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r>
              <a:tr h="235585">
                <a:tc>
                  <a:txBody>
                    <a:bodyPr/>
                    <a:p>
                      <a:pPr indent="0" algn="ctr" fontAlgn="ctr" latinLnBrk="1">
                        <a:spcAft>
                          <a:spcPts val="0"/>
                        </a:spcAft>
                      </a:pPr>
                      <a:r>
                        <a:rPr lang="zh-CN" altLang="en-US" sz="1100" b="0">
                          <a:latin typeface="微软雅黑" charset="0"/>
                          <a:ea typeface="微软雅黑" charset="0"/>
                          <a:cs typeface="微软雅黑" charset="0"/>
                        </a:rPr>
                        <a:t>二级品类</a:t>
                      </a:r>
                      <a:r>
                        <a:rPr lang="en-US" altLang="zh-CN" sz="1100" b="0">
                          <a:latin typeface="微软雅黑" charset="0"/>
                          <a:ea typeface="微软雅黑" charset="0"/>
                          <a:cs typeface="微软雅黑" charset="0"/>
                        </a:rPr>
                        <a:t>2</a:t>
                      </a:r>
                      <a:endParaRPr lang="en-US" altLang="zh-CN" sz="1100" b="0">
                        <a:solidFill>
                          <a:srgbClr val="000000"/>
                        </a:solidFill>
                        <a:latin typeface="微软雅黑" charset="0"/>
                        <a:ea typeface="微软雅黑" charset="0"/>
                        <a:cs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rPr>
                        <a:t>1.000</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0.995(</a:t>
                      </a:r>
                      <a:r>
                        <a:rPr lang="en-US" altLang="zh-CN" sz="1100" b="0">
                          <a:solidFill>
                            <a:srgbClr val="FF4A47"/>
                          </a:solidFill>
                          <a:latin typeface="微软雅黑" charset="0"/>
                          <a:ea typeface="微软雅黑" charset="0"/>
                        </a:rPr>
                        <a:t>-0.005</a:t>
                      </a:r>
                      <a:r>
                        <a:rPr lang="en-US" altLang="zh-CN" sz="1100" b="0">
                          <a:solidFill>
                            <a:srgbClr val="00BA73"/>
                          </a:solidFill>
                          <a:latin typeface="微软雅黑" charset="0"/>
                          <a:ea typeface="微软雅黑" charset="0"/>
                        </a:rPr>
                        <a:t>)</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0.964</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0.988(+0.024)</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r>
              <a:tr h="202565">
                <a:tc>
                  <a:txBody>
                    <a:bodyPr/>
                    <a:p>
                      <a:pPr indent="0" algn="ctr" fontAlgn="ctr" latinLnBrk="1">
                        <a:spcAft>
                          <a:spcPts val="0"/>
                        </a:spcAft>
                      </a:pPr>
                      <a:r>
                        <a:rPr lang="zh-CN" altLang="en-US" sz="1100" b="0">
                          <a:latin typeface="微软雅黑" charset="0"/>
                          <a:ea typeface="微软雅黑" charset="0"/>
                        </a:rPr>
                        <a:t>搜索框区域</a:t>
                      </a:r>
                      <a:endParaRPr lang="zh-CN" altLang="en-US"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rPr>
                        <a:t>0.992</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0.993(+0.001)</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1.000</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1.000(+0.000)</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r>
              <a:tr h="203200">
                <a:tc>
                  <a:txBody>
                    <a:bodyPr/>
                    <a:p>
                      <a:pPr indent="0" algn="ctr" fontAlgn="ctr" latinLnBrk="1">
                        <a:spcAft>
                          <a:spcPts val="0"/>
                        </a:spcAft>
                      </a:pPr>
                      <a:r>
                        <a:rPr lang="zh-CN" altLang="en-US" sz="1100" b="0">
                          <a:latin typeface="微软雅黑" charset="0"/>
                          <a:ea typeface="微软雅黑" charset="0"/>
                        </a:rPr>
                        <a:t>店铺信息区域</a:t>
                      </a:r>
                      <a:endParaRPr lang="zh-CN" altLang="en-US"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rPr>
                        <a:t>0.960</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0.990(+0.030)</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0.960</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0.972(+0.012)</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r>
              <a:tr h="203200">
                <a:tc>
                  <a:txBody>
                    <a:bodyPr/>
                    <a:p>
                      <a:pPr indent="0" algn="ctr" fontAlgn="ctr" latinLnBrk="1">
                        <a:spcAft>
                          <a:spcPts val="0"/>
                        </a:spcAft>
                      </a:pPr>
                      <a:r>
                        <a:rPr lang="zh-CN" altLang="en-US" sz="1100" b="0">
                          <a:solidFill>
                            <a:srgbClr val="D41E21"/>
                          </a:solidFill>
                          <a:latin typeface="微软雅黑" charset="0"/>
                          <a:ea typeface="微软雅黑" charset="0"/>
                        </a:rPr>
                        <a:t>触控点</a:t>
                      </a:r>
                      <a:endParaRPr lang="zh-CN" altLang="en-US"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rPr>
                        <a:t>0.000</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0.986(+0.986)</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0.000</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0.991(+0.991)</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solidFill>
                      <a:schemeClr val="accent6">
                        <a:lumMod val="20000"/>
                        <a:lumOff val="80000"/>
                      </a:schemeClr>
                    </a:solidFill>
                  </a:tcPr>
                </a:tc>
              </a:tr>
              <a:tr h="235585">
                <a:tc>
                  <a:txBody>
                    <a:bodyPr/>
                    <a:p>
                      <a:pPr indent="0" algn="ctr" fontAlgn="ctr" latinLnBrk="1">
                        <a:spcAft>
                          <a:spcPts val="0"/>
                        </a:spcAft>
                      </a:pPr>
                      <a:r>
                        <a:rPr lang="en-US" altLang="zh-CN" sz="1100" b="0">
                          <a:latin typeface="微软雅黑" charset="0"/>
                          <a:ea typeface="微软雅黑" charset="0"/>
                        </a:rPr>
                        <a:t>all</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rPr>
                        <a:t>0.945</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0.986(+0.041)</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0.926</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0.993(+0.067)</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2764790" y="1290955"/>
            <a:ext cx="9061450" cy="1363980"/>
          </a:xfrm>
          <a:prstGeom prst="roundRect">
            <a:avLst>
              <a:gd name="adj" fmla="val 0"/>
            </a:avLst>
          </a:pr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latin typeface="微软雅黑" charset="0"/>
              <a:ea typeface="微软雅黑" charset="0"/>
            </a:endParaRPr>
          </a:p>
        </p:txBody>
      </p:sp>
      <p:sp>
        <p:nvSpPr>
          <p:cNvPr id="2" name="标题 1"/>
          <p:cNvSpPr/>
          <p:nvPr>
            <p:custDataLst>
              <p:tags r:id="rId1"/>
            </p:custDataLst>
          </p:nvPr>
        </p:nvSpPr>
        <p:spPr>
          <a:xfrm>
            <a:off x="45030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1.1 </a:t>
            </a:r>
            <a:r>
              <a:rPr>
                <a:latin typeface="微软雅黑" charset="0"/>
                <a:ea typeface="微软雅黑" charset="0"/>
                <a:cs typeface="微软雅黑" charset="0"/>
              </a:rPr>
              <a:t>自我介绍</a:t>
            </a:r>
            <a:endParaRPr>
              <a:latin typeface="微软雅黑" charset="0"/>
              <a:ea typeface="微软雅黑" charset="0"/>
              <a:cs typeface="微软雅黑" charset="0"/>
            </a:endParaRPr>
          </a:p>
        </p:txBody>
      </p:sp>
      <p:sp>
        <p:nvSpPr>
          <p:cNvPr id="5" name="矩形 4"/>
          <p:cNvSpPr/>
          <p:nvPr>
            <p:custDataLst>
              <p:tags r:id="rId2"/>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896870" y="1396365"/>
            <a:ext cx="2342515" cy="337185"/>
          </a:xfrm>
          <a:prstGeom prst="rect">
            <a:avLst/>
          </a:prstGeom>
          <a:noFill/>
        </p:spPr>
        <p:txBody>
          <a:bodyPr wrap="square" rtlCol="0" anchor="t">
            <a:spAutoFit/>
          </a:bodyPr>
          <a:lstStyle/>
          <a:p>
            <a:r>
              <a:rPr lang="zh-CN" altLang="en-US" sz="1600" b="1">
                <a:solidFill>
                  <a:schemeClr val="accent3">
                    <a:lumMod val="50000"/>
                  </a:schemeClr>
                </a:solidFill>
                <a:latin typeface="微软雅黑" charset="0"/>
                <a:ea typeface="微软雅黑" charset="0"/>
                <a:cs typeface="微软雅黑" charset="0"/>
                <a:sym typeface="+mn-ea"/>
              </a:rPr>
              <a:t>姓</a:t>
            </a:r>
            <a:r>
              <a:rPr lang="en-US" altLang="zh-CN" sz="1600" b="1">
                <a:solidFill>
                  <a:schemeClr val="accent3">
                    <a:lumMod val="50000"/>
                  </a:schemeClr>
                </a:solidFill>
                <a:latin typeface="微软雅黑" charset="0"/>
                <a:ea typeface="微软雅黑" charset="0"/>
                <a:cs typeface="微软雅黑" charset="0"/>
                <a:sym typeface="+mn-ea"/>
              </a:rPr>
              <a:t>      </a:t>
            </a:r>
            <a:r>
              <a:rPr lang="zh-CN" altLang="en-US" sz="1600" b="1">
                <a:solidFill>
                  <a:schemeClr val="accent3">
                    <a:lumMod val="50000"/>
                  </a:schemeClr>
                </a:solidFill>
                <a:latin typeface="微软雅黑" charset="0"/>
                <a:ea typeface="微软雅黑" charset="0"/>
                <a:cs typeface="微软雅黑" charset="0"/>
                <a:sym typeface="+mn-ea"/>
              </a:rPr>
              <a:t>名：</a:t>
            </a:r>
            <a:r>
              <a:rPr lang="zh-CN" altLang="en-US" sz="1600">
                <a:latin typeface="微软雅黑" charset="0"/>
                <a:ea typeface="微软雅黑" charset="0"/>
                <a:cs typeface="微软雅黑" charset="0"/>
                <a:sym typeface="+mn-ea"/>
              </a:rPr>
              <a:t>郭振涛</a:t>
            </a:r>
            <a:endParaRPr lang="zh-CN" altLang="en-US" sz="1600">
              <a:latin typeface="微软雅黑" charset="0"/>
              <a:ea typeface="微软雅黑" charset="0"/>
              <a:cs typeface="微软雅黑" charset="0"/>
              <a:sym typeface="+mn-ea"/>
            </a:endParaRPr>
          </a:p>
        </p:txBody>
      </p:sp>
      <p:sp>
        <p:nvSpPr>
          <p:cNvPr id="12" name="文本框 11"/>
          <p:cNvSpPr txBox="1"/>
          <p:nvPr>
            <p:custDataLst>
              <p:tags r:id="rId3"/>
            </p:custDataLst>
          </p:nvPr>
        </p:nvSpPr>
        <p:spPr>
          <a:xfrm>
            <a:off x="5657850" y="1396365"/>
            <a:ext cx="3709670" cy="337185"/>
          </a:xfrm>
          <a:prstGeom prst="rect">
            <a:avLst/>
          </a:prstGeom>
          <a:noFill/>
        </p:spPr>
        <p:txBody>
          <a:bodyPr wrap="square" rtlCol="0" anchor="t">
            <a:spAutoFit/>
          </a:bodyPr>
          <a:lstStyle/>
          <a:p>
            <a:r>
              <a:rPr lang="zh-CN" altLang="en-US" sz="1600" b="1">
                <a:solidFill>
                  <a:schemeClr val="accent3">
                    <a:lumMod val="50000"/>
                  </a:schemeClr>
                </a:solidFill>
                <a:latin typeface="微软雅黑" charset="0"/>
                <a:ea typeface="微软雅黑" charset="0"/>
                <a:cs typeface="微软雅黑" charset="0"/>
                <a:sym typeface="+mn-ea"/>
              </a:rPr>
              <a:t>电</a:t>
            </a:r>
            <a:r>
              <a:rPr lang="en-US" altLang="zh-CN" sz="1600" b="1">
                <a:solidFill>
                  <a:schemeClr val="accent3">
                    <a:lumMod val="50000"/>
                  </a:schemeClr>
                </a:solidFill>
                <a:latin typeface="微软雅黑" charset="0"/>
                <a:ea typeface="微软雅黑" charset="0"/>
                <a:cs typeface="微软雅黑" charset="0"/>
                <a:sym typeface="+mn-ea"/>
              </a:rPr>
              <a:t>      </a:t>
            </a:r>
            <a:r>
              <a:rPr lang="zh-CN" altLang="en-US" sz="1600" b="1">
                <a:solidFill>
                  <a:schemeClr val="accent3">
                    <a:lumMod val="50000"/>
                  </a:schemeClr>
                </a:solidFill>
                <a:latin typeface="微软雅黑" charset="0"/>
                <a:ea typeface="微软雅黑" charset="0"/>
                <a:cs typeface="微软雅黑" charset="0"/>
                <a:sym typeface="+mn-ea"/>
              </a:rPr>
              <a:t>话：</a:t>
            </a:r>
            <a:r>
              <a:rPr lang="en-US" altLang="zh-CN" sz="1600">
                <a:latin typeface="微软雅黑" charset="0"/>
                <a:ea typeface="微软雅黑" charset="0"/>
                <a:cs typeface="微软雅黑" charset="0"/>
                <a:sym typeface="+mn-ea"/>
              </a:rPr>
              <a:t>19822657355</a:t>
            </a:r>
            <a:endParaRPr lang="en-US" altLang="zh-CN" sz="1600">
              <a:latin typeface="微软雅黑" charset="0"/>
              <a:ea typeface="微软雅黑" charset="0"/>
              <a:cs typeface="微软雅黑" charset="0"/>
              <a:sym typeface="+mn-ea"/>
            </a:endParaRPr>
          </a:p>
        </p:txBody>
      </p:sp>
      <p:pic>
        <p:nvPicPr>
          <p:cNvPr id="13" name="图片 12"/>
          <p:cNvPicPr>
            <a:picLocks noChangeAspect="1"/>
          </p:cNvPicPr>
          <p:nvPr>
            <p:custDataLst>
              <p:tags r:id="rId4"/>
            </p:custDataLst>
          </p:nvPr>
        </p:nvPicPr>
        <p:blipFill>
          <a:blip r:embed="rId5"/>
          <a:stretch>
            <a:fillRect/>
          </a:stretch>
        </p:blipFill>
        <p:spPr>
          <a:xfrm>
            <a:off x="473710" y="1273175"/>
            <a:ext cx="1983105" cy="2544445"/>
          </a:xfrm>
          <a:prstGeom prst="rect">
            <a:avLst/>
          </a:prstGeom>
          <a:effectLst/>
        </p:spPr>
      </p:pic>
      <p:sp>
        <p:nvSpPr>
          <p:cNvPr id="230" name="燕尾形箭头 229"/>
          <p:cNvSpPr/>
          <p:nvPr>
            <p:custDataLst>
              <p:tags r:id="rId6"/>
            </p:custDataLst>
          </p:nvPr>
        </p:nvSpPr>
        <p:spPr>
          <a:xfrm>
            <a:off x="55689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7"/>
            </p:custDataLst>
          </p:nvPr>
        </p:nvSpPr>
        <p:spPr>
          <a:xfrm>
            <a:off x="2896870" y="2222500"/>
            <a:ext cx="2342515" cy="337185"/>
          </a:xfrm>
          <a:prstGeom prst="rect">
            <a:avLst/>
          </a:prstGeom>
          <a:noFill/>
        </p:spPr>
        <p:txBody>
          <a:bodyPr wrap="square" rtlCol="0" anchor="t">
            <a:spAutoFit/>
          </a:bodyPr>
          <a:lstStyle/>
          <a:p>
            <a:r>
              <a:rPr lang="zh-CN" altLang="en-US" sz="1600" b="1">
                <a:solidFill>
                  <a:schemeClr val="accent3">
                    <a:lumMod val="50000"/>
                  </a:schemeClr>
                </a:solidFill>
                <a:latin typeface="微软雅黑" charset="0"/>
                <a:ea typeface="微软雅黑" charset="0"/>
                <a:sym typeface="+mn-ea"/>
              </a:rPr>
              <a:t>政治面貌：</a:t>
            </a:r>
            <a:r>
              <a:rPr lang="zh-CN" altLang="en-US" sz="1600">
                <a:latin typeface="微软雅黑" charset="0"/>
                <a:ea typeface="微软雅黑" charset="0"/>
                <a:sym typeface="+mn-ea"/>
              </a:rPr>
              <a:t>中共党员</a:t>
            </a:r>
            <a:endParaRPr lang="zh-CN" altLang="en-US" sz="1600" b="1">
              <a:solidFill>
                <a:schemeClr val="accent3">
                  <a:lumMod val="50000"/>
                </a:schemeClr>
              </a:solidFill>
              <a:latin typeface="微软雅黑" charset="0"/>
              <a:ea typeface="微软雅黑" charset="0"/>
              <a:sym typeface="+mn-ea"/>
            </a:endParaRPr>
          </a:p>
        </p:txBody>
      </p:sp>
      <p:sp>
        <p:nvSpPr>
          <p:cNvPr id="17" name="文本框 16"/>
          <p:cNvSpPr txBox="1"/>
          <p:nvPr>
            <p:custDataLst>
              <p:tags r:id="rId8"/>
            </p:custDataLst>
          </p:nvPr>
        </p:nvSpPr>
        <p:spPr>
          <a:xfrm>
            <a:off x="5657850" y="1785620"/>
            <a:ext cx="4126865" cy="337185"/>
          </a:xfrm>
          <a:prstGeom prst="rect">
            <a:avLst/>
          </a:prstGeom>
          <a:noFill/>
        </p:spPr>
        <p:txBody>
          <a:bodyPr wrap="square" rtlCol="0" anchor="t">
            <a:spAutoFit/>
          </a:bodyPr>
          <a:lstStyle/>
          <a:p>
            <a:r>
              <a:rPr lang="zh-CN" altLang="en-US" sz="1600" b="1">
                <a:solidFill>
                  <a:schemeClr val="accent3">
                    <a:lumMod val="50000"/>
                  </a:schemeClr>
                </a:solidFill>
                <a:latin typeface="微软雅黑" charset="0"/>
                <a:ea typeface="微软雅黑" charset="0"/>
                <a:cs typeface="微软雅黑" charset="0"/>
                <a:sym typeface="+mn-ea"/>
              </a:rPr>
              <a:t>邮</a:t>
            </a:r>
            <a:r>
              <a:rPr lang="en-US" altLang="zh-CN" sz="1600" b="1">
                <a:solidFill>
                  <a:schemeClr val="accent3">
                    <a:lumMod val="50000"/>
                  </a:schemeClr>
                </a:solidFill>
                <a:latin typeface="微软雅黑" charset="0"/>
                <a:ea typeface="微软雅黑" charset="0"/>
                <a:cs typeface="微软雅黑" charset="0"/>
                <a:sym typeface="+mn-ea"/>
              </a:rPr>
              <a:t>      </a:t>
            </a:r>
            <a:r>
              <a:rPr lang="zh-CN" altLang="en-US" sz="1600" b="1">
                <a:solidFill>
                  <a:schemeClr val="accent3">
                    <a:lumMod val="50000"/>
                  </a:schemeClr>
                </a:solidFill>
                <a:latin typeface="微软雅黑" charset="0"/>
                <a:ea typeface="微软雅黑" charset="0"/>
                <a:cs typeface="微软雅黑" charset="0"/>
                <a:sym typeface="+mn-ea"/>
              </a:rPr>
              <a:t>件：</a:t>
            </a:r>
            <a:r>
              <a:rPr lang="en-US" altLang="zh-CN" sz="1600">
                <a:latin typeface="微软雅黑" charset="0"/>
                <a:ea typeface="微软雅黑" charset="0"/>
                <a:cs typeface="微软雅黑" charset="0"/>
                <a:sym typeface="+mn-ea"/>
              </a:rPr>
              <a:t>zt_guo1230@163.com</a:t>
            </a:r>
            <a:endParaRPr lang="en-US" altLang="zh-CN" sz="1600">
              <a:latin typeface="微软雅黑" charset="0"/>
              <a:ea typeface="微软雅黑" charset="0"/>
              <a:cs typeface="微软雅黑" charset="0"/>
              <a:sym typeface="+mn-ea"/>
            </a:endParaRPr>
          </a:p>
        </p:txBody>
      </p:sp>
      <p:sp>
        <p:nvSpPr>
          <p:cNvPr id="18" name="文本框 17"/>
          <p:cNvSpPr txBox="1"/>
          <p:nvPr>
            <p:custDataLst>
              <p:tags r:id="rId9"/>
            </p:custDataLst>
          </p:nvPr>
        </p:nvSpPr>
        <p:spPr>
          <a:xfrm>
            <a:off x="2896870" y="1795145"/>
            <a:ext cx="2428875" cy="337185"/>
          </a:xfrm>
          <a:prstGeom prst="rect">
            <a:avLst/>
          </a:prstGeom>
          <a:noFill/>
        </p:spPr>
        <p:txBody>
          <a:bodyPr wrap="square" rtlCol="0" anchor="t">
            <a:spAutoFit/>
          </a:bodyPr>
          <a:lstStyle/>
          <a:p>
            <a:r>
              <a:rPr lang="zh-CN" altLang="en-US" sz="1600" b="1">
                <a:solidFill>
                  <a:schemeClr val="accent3">
                    <a:lumMod val="50000"/>
                  </a:schemeClr>
                </a:solidFill>
                <a:latin typeface="微软雅黑" charset="0"/>
                <a:ea typeface="微软雅黑" charset="0"/>
                <a:cs typeface="微软雅黑" charset="0"/>
                <a:sym typeface="+mn-ea"/>
              </a:rPr>
              <a:t>民</a:t>
            </a:r>
            <a:r>
              <a:rPr lang="en-US" altLang="zh-CN" sz="1600" b="1">
                <a:solidFill>
                  <a:schemeClr val="accent3">
                    <a:lumMod val="50000"/>
                  </a:schemeClr>
                </a:solidFill>
                <a:latin typeface="微软雅黑" charset="0"/>
                <a:ea typeface="微软雅黑" charset="0"/>
                <a:cs typeface="微软雅黑" charset="0"/>
                <a:sym typeface="+mn-ea"/>
              </a:rPr>
              <a:t>      </a:t>
            </a:r>
            <a:r>
              <a:rPr lang="zh-CN" altLang="en-US" sz="1600" b="1">
                <a:solidFill>
                  <a:schemeClr val="accent3">
                    <a:lumMod val="50000"/>
                  </a:schemeClr>
                </a:solidFill>
                <a:latin typeface="微软雅黑" charset="0"/>
                <a:ea typeface="微软雅黑" charset="0"/>
                <a:cs typeface="微软雅黑" charset="0"/>
                <a:sym typeface="+mn-ea"/>
              </a:rPr>
              <a:t>族：</a:t>
            </a:r>
            <a:r>
              <a:rPr lang="zh-CN" altLang="en-US" sz="1600">
                <a:latin typeface="微软雅黑" charset="0"/>
                <a:ea typeface="微软雅黑" charset="0"/>
                <a:cs typeface="微软雅黑" charset="0"/>
                <a:sym typeface="+mn-ea"/>
              </a:rPr>
              <a:t>汉</a:t>
            </a:r>
            <a:endParaRPr lang="zh-CN" altLang="en-US" sz="1600">
              <a:latin typeface="微软雅黑" charset="0"/>
              <a:ea typeface="微软雅黑" charset="0"/>
              <a:cs typeface="微软雅黑" charset="0"/>
              <a:sym typeface="+mn-ea"/>
            </a:endParaRPr>
          </a:p>
        </p:txBody>
      </p:sp>
      <p:sp>
        <p:nvSpPr>
          <p:cNvPr id="19" name="文本框 18"/>
          <p:cNvSpPr txBox="1"/>
          <p:nvPr>
            <p:custDataLst>
              <p:tags r:id="rId10"/>
            </p:custDataLst>
          </p:nvPr>
        </p:nvSpPr>
        <p:spPr>
          <a:xfrm>
            <a:off x="5657850" y="2209800"/>
            <a:ext cx="3505200" cy="337185"/>
          </a:xfrm>
          <a:prstGeom prst="rect">
            <a:avLst/>
          </a:prstGeom>
          <a:noFill/>
        </p:spPr>
        <p:txBody>
          <a:bodyPr wrap="square" rtlCol="0" anchor="t">
            <a:spAutoFit/>
          </a:bodyPr>
          <a:lstStyle/>
          <a:p>
            <a:r>
              <a:rPr lang="zh-CN" altLang="en-US" sz="1600" b="1">
                <a:solidFill>
                  <a:schemeClr val="accent3">
                    <a:lumMod val="50000"/>
                  </a:schemeClr>
                </a:solidFill>
                <a:latin typeface="微软雅黑" charset="0"/>
                <a:ea typeface="微软雅黑" charset="0"/>
                <a:cs typeface="微软雅黑" charset="0"/>
                <a:sym typeface="+mn-ea"/>
              </a:rPr>
              <a:t>出生日期：</a:t>
            </a:r>
            <a:r>
              <a:rPr lang="en-US" altLang="zh-CN" sz="1600">
                <a:latin typeface="微软雅黑" charset="0"/>
                <a:ea typeface="微软雅黑" charset="0"/>
                <a:cs typeface="微软雅黑" charset="0"/>
                <a:sym typeface="+mn-ea"/>
              </a:rPr>
              <a:t>2000.12.30</a:t>
            </a:r>
            <a:endParaRPr lang="en-US" altLang="zh-CN" sz="1600">
              <a:latin typeface="微软雅黑" charset="0"/>
              <a:ea typeface="微软雅黑" charset="0"/>
              <a:cs typeface="微软雅黑" charset="0"/>
              <a:sym typeface="+mn-ea"/>
            </a:endParaRPr>
          </a:p>
        </p:txBody>
      </p:sp>
      <p:sp>
        <p:nvSpPr>
          <p:cNvPr id="20" name="圆角矩形 19"/>
          <p:cNvSpPr/>
          <p:nvPr>
            <p:custDataLst>
              <p:tags r:id="rId11"/>
            </p:custDataLst>
          </p:nvPr>
        </p:nvSpPr>
        <p:spPr>
          <a:xfrm>
            <a:off x="2765425" y="3008630"/>
            <a:ext cx="9060815" cy="1013460"/>
          </a:xfrm>
          <a:prstGeom prst="roundRect">
            <a:avLst>
              <a:gd name="adj" fmla="val 0"/>
            </a:avLst>
          </a:pr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latin typeface="微软雅黑" charset="0"/>
              <a:ea typeface="微软雅黑" charset="0"/>
            </a:endParaRPr>
          </a:p>
        </p:txBody>
      </p:sp>
      <p:sp>
        <p:nvSpPr>
          <p:cNvPr id="21" name="文本框 20"/>
          <p:cNvSpPr txBox="1"/>
          <p:nvPr>
            <p:custDataLst>
              <p:tags r:id="rId12"/>
            </p:custDataLst>
          </p:nvPr>
        </p:nvSpPr>
        <p:spPr>
          <a:xfrm>
            <a:off x="9889490" y="1393825"/>
            <a:ext cx="1868805" cy="337185"/>
          </a:xfrm>
          <a:prstGeom prst="rect">
            <a:avLst/>
          </a:prstGeom>
          <a:noFill/>
        </p:spPr>
        <p:txBody>
          <a:bodyPr wrap="square" rtlCol="0" anchor="t">
            <a:spAutoFit/>
          </a:bodyPr>
          <a:lstStyle/>
          <a:p>
            <a:r>
              <a:rPr lang="zh-CN" altLang="en-US" sz="1600" b="1">
                <a:solidFill>
                  <a:schemeClr val="accent3">
                    <a:lumMod val="50000"/>
                  </a:schemeClr>
                </a:solidFill>
                <a:latin typeface="微软雅黑" charset="0"/>
                <a:ea typeface="微软雅黑" charset="0"/>
                <a:cs typeface="微软雅黑" charset="0"/>
                <a:sym typeface="+mn-ea"/>
              </a:rPr>
              <a:t>性</a:t>
            </a:r>
            <a:r>
              <a:rPr lang="en-US" altLang="zh-CN" sz="1600" b="1">
                <a:solidFill>
                  <a:schemeClr val="accent3">
                    <a:lumMod val="50000"/>
                  </a:schemeClr>
                </a:solidFill>
                <a:latin typeface="微软雅黑" charset="0"/>
                <a:ea typeface="微软雅黑" charset="0"/>
                <a:cs typeface="微软雅黑" charset="0"/>
                <a:sym typeface="+mn-ea"/>
              </a:rPr>
              <a:t>      </a:t>
            </a:r>
            <a:r>
              <a:rPr lang="zh-CN" altLang="en-US" sz="1600" b="1">
                <a:solidFill>
                  <a:schemeClr val="accent3">
                    <a:lumMod val="50000"/>
                  </a:schemeClr>
                </a:solidFill>
                <a:latin typeface="微软雅黑" charset="0"/>
                <a:ea typeface="微软雅黑" charset="0"/>
                <a:cs typeface="微软雅黑" charset="0"/>
                <a:sym typeface="+mn-ea"/>
              </a:rPr>
              <a:t>别：</a:t>
            </a:r>
            <a:r>
              <a:rPr lang="zh-CN" altLang="en-US" sz="1600">
                <a:latin typeface="微软雅黑" charset="0"/>
                <a:ea typeface="微软雅黑" charset="0"/>
                <a:cs typeface="微软雅黑" charset="0"/>
                <a:sym typeface="+mn-ea"/>
              </a:rPr>
              <a:t>男</a:t>
            </a:r>
            <a:endParaRPr lang="zh-CN" altLang="en-US" sz="1600">
              <a:latin typeface="微软雅黑" charset="0"/>
              <a:ea typeface="微软雅黑" charset="0"/>
              <a:cs typeface="微软雅黑" charset="0"/>
              <a:sym typeface="+mn-ea"/>
            </a:endParaRPr>
          </a:p>
        </p:txBody>
      </p:sp>
      <p:sp>
        <p:nvSpPr>
          <p:cNvPr id="22" name="文本框 21"/>
          <p:cNvSpPr txBox="1"/>
          <p:nvPr>
            <p:custDataLst>
              <p:tags r:id="rId13"/>
            </p:custDataLst>
          </p:nvPr>
        </p:nvSpPr>
        <p:spPr>
          <a:xfrm>
            <a:off x="9889490" y="1804035"/>
            <a:ext cx="2056765" cy="337185"/>
          </a:xfrm>
          <a:prstGeom prst="rect">
            <a:avLst/>
          </a:prstGeom>
          <a:noFill/>
        </p:spPr>
        <p:txBody>
          <a:bodyPr wrap="square" rtlCol="0" anchor="t">
            <a:spAutoFit/>
          </a:bodyPr>
          <a:lstStyle/>
          <a:p>
            <a:r>
              <a:rPr lang="zh-CN" altLang="en-US" sz="1600" b="1">
                <a:solidFill>
                  <a:schemeClr val="accent3">
                    <a:lumMod val="50000"/>
                  </a:schemeClr>
                </a:solidFill>
                <a:latin typeface="微软雅黑" charset="0"/>
                <a:ea typeface="微软雅黑" charset="0"/>
                <a:cs typeface="微软雅黑" charset="0"/>
                <a:sym typeface="+mn-ea"/>
              </a:rPr>
              <a:t>籍</a:t>
            </a:r>
            <a:r>
              <a:rPr lang="en-US" altLang="zh-CN" sz="1600" b="1">
                <a:solidFill>
                  <a:schemeClr val="accent3">
                    <a:lumMod val="50000"/>
                  </a:schemeClr>
                </a:solidFill>
                <a:latin typeface="微软雅黑" charset="0"/>
                <a:ea typeface="微软雅黑" charset="0"/>
                <a:cs typeface="微软雅黑" charset="0"/>
                <a:sym typeface="+mn-ea"/>
              </a:rPr>
              <a:t>      </a:t>
            </a:r>
            <a:r>
              <a:rPr lang="zh-CN" altLang="en-US" sz="1600" b="1">
                <a:solidFill>
                  <a:schemeClr val="accent3">
                    <a:lumMod val="50000"/>
                  </a:schemeClr>
                </a:solidFill>
                <a:latin typeface="微软雅黑" charset="0"/>
                <a:ea typeface="微软雅黑" charset="0"/>
                <a:cs typeface="微软雅黑" charset="0"/>
                <a:sym typeface="+mn-ea"/>
              </a:rPr>
              <a:t>贯：</a:t>
            </a:r>
            <a:r>
              <a:rPr lang="en-US" altLang="zh-CN" sz="1600">
                <a:latin typeface="微软雅黑" charset="0"/>
                <a:ea typeface="微软雅黑" charset="0"/>
                <a:cs typeface="微软雅黑" charset="0"/>
                <a:sym typeface="+mn-ea"/>
              </a:rPr>
              <a:t>山西</a:t>
            </a:r>
            <a:endParaRPr lang="en-US" altLang="zh-CN" sz="1600">
              <a:latin typeface="微软雅黑" charset="0"/>
              <a:ea typeface="微软雅黑" charset="0"/>
              <a:cs typeface="微软雅黑" charset="0"/>
              <a:sym typeface="+mn-ea"/>
            </a:endParaRPr>
          </a:p>
        </p:txBody>
      </p:sp>
      <p:sp>
        <p:nvSpPr>
          <p:cNvPr id="23" name="文本框 22"/>
          <p:cNvSpPr txBox="1"/>
          <p:nvPr/>
        </p:nvSpPr>
        <p:spPr>
          <a:xfrm>
            <a:off x="2765425" y="956945"/>
            <a:ext cx="1442720" cy="337185"/>
          </a:xfrm>
          <a:prstGeom prst="rect">
            <a:avLst/>
          </a:prstGeom>
          <a:noFill/>
        </p:spPr>
        <p:txBody>
          <a:bodyPr wrap="square" rtlCol="0">
            <a:spAutoFit/>
          </a:bodyPr>
          <a:lstStyle/>
          <a:p>
            <a:r>
              <a:rPr lang="zh-CN" altLang="en-US" sz="1600" i="1">
                <a:solidFill>
                  <a:schemeClr val="tx1">
                    <a:lumMod val="50000"/>
                    <a:lumOff val="50000"/>
                  </a:schemeClr>
                </a:solidFill>
                <a:latin typeface="微软雅黑" charset="0"/>
                <a:ea typeface="微软雅黑" charset="0"/>
              </a:rPr>
              <a:t>基本信息</a:t>
            </a:r>
            <a:endParaRPr lang="zh-CN" altLang="en-US" sz="1600" i="1">
              <a:solidFill>
                <a:schemeClr val="tx1">
                  <a:lumMod val="50000"/>
                  <a:lumOff val="50000"/>
                </a:schemeClr>
              </a:solidFill>
              <a:latin typeface="微软雅黑" charset="0"/>
              <a:ea typeface="微软雅黑" charset="0"/>
            </a:endParaRPr>
          </a:p>
        </p:txBody>
      </p:sp>
      <p:sp>
        <p:nvSpPr>
          <p:cNvPr id="24" name="文本框 23"/>
          <p:cNvSpPr txBox="1"/>
          <p:nvPr>
            <p:custDataLst>
              <p:tags r:id="rId14"/>
            </p:custDataLst>
          </p:nvPr>
        </p:nvSpPr>
        <p:spPr>
          <a:xfrm>
            <a:off x="2765425" y="2670175"/>
            <a:ext cx="1442720" cy="337185"/>
          </a:xfrm>
          <a:prstGeom prst="rect">
            <a:avLst/>
          </a:prstGeom>
          <a:noFill/>
        </p:spPr>
        <p:txBody>
          <a:bodyPr wrap="square" rtlCol="0">
            <a:spAutoFit/>
          </a:bodyPr>
          <a:lstStyle/>
          <a:p>
            <a:r>
              <a:rPr lang="zh-CN" altLang="en-US" sz="1600" i="1">
                <a:solidFill>
                  <a:schemeClr val="tx1">
                    <a:lumMod val="50000"/>
                    <a:lumOff val="50000"/>
                  </a:schemeClr>
                </a:solidFill>
                <a:latin typeface="微软雅黑" charset="0"/>
                <a:ea typeface="微软雅黑" charset="0"/>
              </a:rPr>
              <a:t>教育背景</a:t>
            </a:r>
            <a:endParaRPr lang="zh-CN" altLang="en-US" sz="1600" i="1">
              <a:solidFill>
                <a:schemeClr val="tx1">
                  <a:lumMod val="50000"/>
                  <a:lumOff val="50000"/>
                </a:schemeClr>
              </a:solidFill>
              <a:latin typeface="微软雅黑" charset="0"/>
              <a:ea typeface="微软雅黑" charset="0"/>
            </a:endParaRPr>
          </a:p>
        </p:txBody>
      </p:sp>
      <p:sp>
        <p:nvSpPr>
          <p:cNvPr id="25" name="文本框 24"/>
          <p:cNvSpPr txBox="1"/>
          <p:nvPr>
            <p:custDataLst>
              <p:tags r:id="rId15"/>
            </p:custDataLst>
          </p:nvPr>
        </p:nvSpPr>
        <p:spPr>
          <a:xfrm>
            <a:off x="2901315" y="3039110"/>
            <a:ext cx="8828405" cy="923925"/>
          </a:xfrm>
          <a:prstGeom prst="rect">
            <a:avLst/>
          </a:prstGeom>
          <a:noFill/>
        </p:spPr>
        <p:txBody>
          <a:bodyPr wrap="square" rtlCol="0" anchor="t">
            <a:noAutofit/>
          </a:bodyPr>
          <a:lstStyle/>
          <a:p>
            <a:pPr indent="0" fontAlgn="auto">
              <a:lnSpc>
                <a:spcPct val="150000"/>
              </a:lnSpc>
            </a:pPr>
            <a:r>
              <a:rPr sz="1600" b="1">
                <a:solidFill>
                  <a:schemeClr val="accent3">
                    <a:lumMod val="50000"/>
                  </a:schemeClr>
                </a:solidFill>
                <a:latin typeface="微软雅黑" charset="0"/>
                <a:ea typeface="微软雅黑" charset="0"/>
                <a:cs typeface="微软雅黑" charset="0"/>
                <a:sym typeface="+mn-ea"/>
              </a:rPr>
              <a:t>2019.09-2023.06</a:t>
            </a:r>
            <a:r>
              <a:rPr lang="en-US" sz="1600" b="1">
                <a:solidFill>
                  <a:schemeClr val="accent3">
                    <a:lumMod val="50000"/>
                  </a:schemeClr>
                </a:solidFill>
                <a:latin typeface="微软雅黑" charset="0"/>
                <a:ea typeface="微软雅黑" charset="0"/>
                <a:cs typeface="微软雅黑" charset="0"/>
                <a:sym typeface="+mn-ea"/>
              </a:rPr>
              <a:t>         </a:t>
            </a:r>
            <a:r>
              <a:rPr lang="zh-CN" altLang="en-US" sz="1600" b="1">
                <a:solidFill>
                  <a:schemeClr val="accent3">
                    <a:lumMod val="50000"/>
                  </a:schemeClr>
                </a:solidFill>
                <a:latin typeface="微软雅黑" charset="0"/>
                <a:ea typeface="微软雅黑" charset="0"/>
                <a:cs typeface="微软雅黑" charset="0"/>
                <a:sym typeface="+mn-ea"/>
              </a:rPr>
              <a:t>本科</a:t>
            </a:r>
            <a:r>
              <a:rPr lang="en-US" altLang="zh-CN" sz="1600" b="1">
                <a:solidFill>
                  <a:schemeClr val="accent3">
                    <a:lumMod val="50000"/>
                  </a:schemeClr>
                </a:solidFill>
                <a:latin typeface="微软雅黑" charset="0"/>
                <a:ea typeface="微软雅黑" charset="0"/>
                <a:cs typeface="微软雅黑" charset="0"/>
                <a:sym typeface="+mn-ea"/>
              </a:rPr>
              <a:t>           南京农业大学(211)（双一流）          自动化（3/163）</a:t>
            </a:r>
            <a:endParaRPr lang="en-US" altLang="zh-CN" sz="1600" b="1">
              <a:solidFill>
                <a:schemeClr val="accent3">
                  <a:lumMod val="50000"/>
                </a:schemeClr>
              </a:solidFill>
              <a:latin typeface="微软雅黑" charset="0"/>
              <a:ea typeface="微软雅黑" charset="0"/>
              <a:cs typeface="微软雅黑" charset="0"/>
              <a:sym typeface="+mn-ea"/>
            </a:endParaRPr>
          </a:p>
          <a:p>
            <a:pPr indent="0" fontAlgn="auto">
              <a:lnSpc>
                <a:spcPct val="150000"/>
              </a:lnSpc>
            </a:pPr>
            <a:r>
              <a:rPr sz="1600" b="1">
                <a:solidFill>
                  <a:schemeClr val="accent3">
                    <a:lumMod val="50000"/>
                  </a:schemeClr>
                </a:solidFill>
                <a:latin typeface="微软雅黑" charset="0"/>
                <a:ea typeface="微软雅黑" charset="0"/>
                <a:cs typeface="微软雅黑" charset="0"/>
                <a:sym typeface="+mn-ea"/>
              </a:rPr>
              <a:t>20</a:t>
            </a:r>
            <a:r>
              <a:rPr lang="en-US" sz="1600" b="1">
                <a:solidFill>
                  <a:schemeClr val="accent3">
                    <a:lumMod val="50000"/>
                  </a:schemeClr>
                </a:solidFill>
                <a:latin typeface="微软雅黑" charset="0"/>
                <a:ea typeface="微软雅黑" charset="0"/>
                <a:cs typeface="微软雅黑" charset="0"/>
                <a:sym typeface="+mn-ea"/>
              </a:rPr>
              <a:t>23</a:t>
            </a:r>
            <a:r>
              <a:rPr sz="1600" b="1">
                <a:solidFill>
                  <a:schemeClr val="accent3">
                    <a:lumMod val="50000"/>
                  </a:schemeClr>
                </a:solidFill>
                <a:latin typeface="微软雅黑" charset="0"/>
                <a:ea typeface="微软雅黑" charset="0"/>
                <a:cs typeface="微软雅黑" charset="0"/>
                <a:sym typeface="+mn-ea"/>
              </a:rPr>
              <a:t>.09-202</a:t>
            </a:r>
            <a:r>
              <a:rPr lang="en-US" sz="1600" b="1">
                <a:solidFill>
                  <a:schemeClr val="accent3">
                    <a:lumMod val="50000"/>
                  </a:schemeClr>
                </a:solidFill>
                <a:latin typeface="微软雅黑" charset="0"/>
                <a:ea typeface="微软雅黑" charset="0"/>
                <a:cs typeface="微软雅黑" charset="0"/>
                <a:sym typeface="+mn-ea"/>
              </a:rPr>
              <a:t>6</a:t>
            </a:r>
            <a:r>
              <a:rPr sz="1600" b="1">
                <a:solidFill>
                  <a:schemeClr val="accent3">
                    <a:lumMod val="50000"/>
                  </a:schemeClr>
                </a:solidFill>
                <a:latin typeface="微软雅黑" charset="0"/>
                <a:ea typeface="微软雅黑" charset="0"/>
                <a:cs typeface="微软雅黑" charset="0"/>
                <a:sym typeface="+mn-ea"/>
              </a:rPr>
              <a:t>.06</a:t>
            </a:r>
            <a:r>
              <a:rPr lang="en-US" sz="1600" b="1">
                <a:solidFill>
                  <a:schemeClr val="accent3">
                    <a:lumMod val="50000"/>
                  </a:schemeClr>
                </a:solidFill>
                <a:latin typeface="微软雅黑" charset="0"/>
                <a:ea typeface="微软雅黑" charset="0"/>
                <a:cs typeface="微软雅黑" charset="0"/>
                <a:sym typeface="+mn-ea"/>
              </a:rPr>
              <a:t>         </a:t>
            </a:r>
            <a:r>
              <a:rPr lang="zh-CN" altLang="en-US" sz="1600" b="1">
                <a:solidFill>
                  <a:schemeClr val="accent3">
                    <a:lumMod val="50000"/>
                  </a:schemeClr>
                </a:solidFill>
                <a:latin typeface="微软雅黑" charset="0"/>
                <a:ea typeface="微软雅黑" charset="0"/>
                <a:cs typeface="微软雅黑" charset="0"/>
                <a:sym typeface="+mn-ea"/>
              </a:rPr>
              <a:t>硕士</a:t>
            </a:r>
            <a:r>
              <a:rPr lang="en-US" altLang="zh-CN" sz="1600" b="1">
                <a:solidFill>
                  <a:schemeClr val="accent3">
                    <a:lumMod val="50000"/>
                  </a:schemeClr>
                </a:solidFill>
                <a:latin typeface="微软雅黑" charset="0"/>
                <a:ea typeface="微软雅黑" charset="0"/>
                <a:cs typeface="微软雅黑" charset="0"/>
                <a:sym typeface="+mn-ea"/>
              </a:rPr>
              <a:t>           </a:t>
            </a:r>
            <a:r>
              <a:rPr lang="zh-CN" altLang="en-US" sz="1600" b="1">
                <a:solidFill>
                  <a:schemeClr val="accent3">
                    <a:lumMod val="50000"/>
                  </a:schemeClr>
                </a:solidFill>
                <a:latin typeface="微软雅黑" charset="0"/>
                <a:ea typeface="微软雅黑" charset="0"/>
                <a:cs typeface="微软雅黑" charset="0"/>
                <a:sym typeface="+mn-ea"/>
              </a:rPr>
              <a:t>北京理工</a:t>
            </a:r>
            <a:r>
              <a:rPr lang="en-US" altLang="zh-CN" sz="1600" b="1">
                <a:solidFill>
                  <a:schemeClr val="accent3">
                    <a:lumMod val="50000"/>
                  </a:schemeClr>
                </a:solidFill>
                <a:latin typeface="微软雅黑" charset="0"/>
                <a:ea typeface="微软雅黑" charset="0"/>
                <a:cs typeface="微软雅黑" charset="0"/>
                <a:sym typeface="+mn-ea"/>
              </a:rPr>
              <a:t>大学(985)（双一流）         控制工程（1/320）</a:t>
            </a:r>
            <a:endParaRPr lang="en-US" altLang="zh-CN" sz="1600" b="1">
              <a:solidFill>
                <a:schemeClr val="accent3">
                  <a:lumMod val="50000"/>
                </a:schemeClr>
              </a:solidFill>
              <a:latin typeface="微软雅黑" charset="0"/>
              <a:ea typeface="微软雅黑" charset="0"/>
              <a:cs typeface="微软雅黑" charset="0"/>
              <a:sym typeface="+mn-ea"/>
            </a:endParaRPr>
          </a:p>
          <a:p>
            <a:pPr indent="0" fontAlgn="auto">
              <a:lnSpc>
                <a:spcPct val="150000"/>
              </a:lnSpc>
            </a:pPr>
            <a:endParaRPr lang="en-US" altLang="zh-CN" sz="1600" b="1">
              <a:solidFill>
                <a:schemeClr val="accent3">
                  <a:lumMod val="50000"/>
                </a:schemeClr>
              </a:solidFill>
              <a:latin typeface="微软雅黑" charset="0"/>
              <a:ea typeface="微软雅黑" charset="0"/>
              <a:cs typeface="微软雅黑" charset="0"/>
              <a:sym typeface="+mn-ea"/>
            </a:endParaRPr>
          </a:p>
        </p:txBody>
      </p:sp>
      <p:sp>
        <p:nvSpPr>
          <p:cNvPr id="28" name="文本框 27"/>
          <p:cNvSpPr txBox="1"/>
          <p:nvPr>
            <p:custDataLst>
              <p:tags r:id="rId16"/>
            </p:custDataLst>
          </p:nvPr>
        </p:nvSpPr>
        <p:spPr>
          <a:xfrm>
            <a:off x="223520" y="4022090"/>
            <a:ext cx="2057400" cy="337185"/>
          </a:xfrm>
          <a:prstGeom prst="rect">
            <a:avLst/>
          </a:prstGeom>
          <a:noFill/>
        </p:spPr>
        <p:txBody>
          <a:bodyPr wrap="square" rtlCol="0">
            <a:spAutoFit/>
          </a:bodyPr>
          <a:lstStyle/>
          <a:p>
            <a:r>
              <a:rPr lang="zh-CN" altLang="en-US" sz="1600" i="1">
                <a:solidFill>
                  <a:schemeClr val="tx1">
                    <a:lumMod val="50000"/>
                    <a:lumOff val="50000"/>
                  </a:schemeClr>
                </a:solidFill>
                <a:latin typeface="微软雅黑" charset="0"/>
                <a:ea typeface="微软雅黑" charset="0"/>
              </a:rPr>
              <a:t>个人荣誉</a:t>
            </a:r>
            <a:r>
              <a:rPr lang="en-US" altLang="zh-CN" sz="1600" i="1">
                <a:solidFill>
                  <a:schemeClr val="tx1">
                    <a:lumMod val="50000"/>
                    <a:lumOff val="50000"/>
                  </a:schemeClr>
                </a:solidFill>
                <a:latin typeface="微软雅黑" charset="0"/>
                <a:ea typeface="微软雅黑" charset="0"/>
              </a:rPr>
              <a:t>  15</a:t>
            </a:r>
            <a:r>
              <a:rPr lang="zh-CN" altLang="en-US" sz="1600" i="1">
                <a:solidFill>
                  <a:schemeClr val="tx1">
                    <a:lumMod val="50000"/>
                    <a:lumOff val="50000"/>
                  </a:schemeClr>
                </a:solidFill>
                <a:latin typeface="微软雅黑" charset="0"/>
                <a:ea typeface="微软雅黑" charset="0"/>
              </a:rPr>
              <a:t>项</a:t>
            </a:r>
            <a:endParaRPr lang="zh-CN" altLang="en-US" sz="1600" i="1">
              <a:solidFill>
                <a:schemeClr val="tx1">
                  <a:lumMod val="50000"/>
                  <a:lumOff val="50000"/>
                </a:schemeClr>
              </a:solidFill>
              <a:latin typeface="微软雅黑" charset="0"/>
              <a:ea typeface="微软雅黑" charset="0"/>
            </a:endParaRPr>
          </a:p>
        </p:txBody>
      </p:sp>
      <p:sp>
        <p:nvSpPr>
          <p:cNvPr id="29" name="矩形 28"/>
          <p:cNvSpPr/>
          <p:nvPr/>
        </p:nvSpPr>
        <p:spPr>
          <a:xfrm>
            <a:off x="2747010" y="1294130"/>
            <a:ext cx="76200" cy="2726055"/>
          </a:xfrm>
          <a:prstGeom prst="rect">
            <a:avLst/>
          </a:prstGeom>
          <a:solidFill>
            <a:srgbClr val="FFE36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charset="0"/>
              <a:ea typeface="微软雅黑" charset="0"/>
            </a:endParaRPr>
          </a:p>
        </p:txBody>
      </p:sp>
      <p:sp>
        <p:nvSpPr>
          <p:cNvPr id="30" name="圆角矩形 29"/>
          <p:cNvSpPr/>
          <p:nvPr>
            <p:custDataLst>
              <p:tags r:id="rId17"/>
            </p:custDataLst>
          </p:nvPr>
        </p:nvSpPr>
        <p:spPr>
          <a:xfrm>
            <a:off x="224155" y="4325620"/>
            <a:ext cx="3455670" cy="2291715"/>
          </a:xfrm>
          <a:prstGeom prst="roundRect">
            <a:avLst>
              <a:gd name="adj" fmla="val 0"/>
            </a:avLst>
          </a:prstGeom>
          <a:solidFill>
            <a:schemeClr val="accent5">
              <a:alpha val="1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p>
        </p:txBody>
      </p:sp>
      <p:sp>
        <p:nvSpPr>
          <p:cNvPr id="31" name="文本框 30"/>
          <p:cNvSpPr txBox="1"/>
          <p:nvPr>
            <p:custDataLst>
              <p:tags r:id="rId18"/>
            </p:custDataLst>
          </p:nvPr>
        </p:nvSpPr>
        <p:spPr>
          <a:xfrm>
            <a:off x="223520" y="4329430"/>
            <a:ext cx="3455670" cy="2287905"/>
          </a:xfrm>
          <a:prstGeom prst="rect">
            <a:avLst/>
          </a:prstGeom>
          <a:noFill/>
        </p:spPr>
        <p:txBody>
          <a:bodyPr wrap="square" rtlCol="0" anchor="t">
            <a:noAutofit/>
          </a:bodyPr>
          <a:lstStyle/>
          <a:p>
            <a:pPr marL="171450" indent="-171450" fontAlgn="auto">
              <a:lnSpc>
                <a:spcPct val="150000"/>
              </a:lnSpc>
              <a:buFont typeface="Wingdings" panose="05000000000000000000" charset="0"/>
              <a:buChar char=""/>
            </a:pPr>
            <a:r>
              <a:rPr lang="en-US" altLang="zh-CN" sz="1200" dirty="0">
                <a:latin typeface="微软雅黑" charset="-122"/>
                <a:ea typeface="微软雅黑" charset="-122"/>
                <a:sym typeface="等线 Light" panose="02010600030101010101" charset="-122"/>
              </a:rPr>
              <a:t>2023.10 </a:t>
            </a:r>
            <a:r>
              <a:rPr lang="zh-CN" altLang="en-US" sz="1200" dirty="0">
                <a:latin typeface="微软雅黑" charset="-122"/>
                <a:ea typeface="微软雅黑" charset="-122"/>
                <a:sym typeface="等线 Light" panose="02010600030101010101" charset="-122"/>
              </a:rPr>
              <a:t>硕士特等学业奖学金</a:t>
            </a:r>
            <a:r>
              <a:rPr lang="en-US" altLang="zh-CN" sz="1200" dirty="0">
                <a:latin typeface="微软雅黑" charset="-122"/>
                <a:ea typeface="微软雅黑" charset="-122"/>
                <a:sym typeface="等线 Light" panose="02010600030101010101" charset="-122"/>
              </a:rPr>
              <a:t> </a:t>
            </a:r>
            <a:r>
              <a:rPr lang="zh-CN" altLang="en-US" sz="1200" dirty="0">
                <a:latin typeface="微软雅黑" charset="-122"/>
                <a:ea typeface="微软雅黑" charset="-122"/>
                <a:sym typeface="等线 Light" panose="02010600030101010101" charset="-122"/>
              </a:rPr>
              <a:t>校级</a:t>
            </a:r>
            <a:r>
              <a:rPr lang="en-US" altLang="zh-CN" sz="1200" dirty="0">
                <a:latin typeface="微软雅黑" charset="-122"/>
                <a:ea typeface="微软雅黑" charset="-122"/>
                <a:sym typeface="等线 Light" panose="02010600030101010101" charset="-122"/>
              </a:rPr>
              <a:t> 30/360</a:t>
            </a:r>
            <a:endParaRPr lang="zh-CN" altLang="en-US" sz="1200" b="0" dirty="0">
              <a:solidFill>
                <a:schemeClr val="tx1"/>
              </a:solidFill>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en-US" altLang="zh-CN" sz="1200" dirty="0">
                <a:latin typeface="微软雅黑" charset="-122"/>
                <a:ea typeface="微软雅黑" charset="-122"/>
                <a:sym typeface="等线 Light" panose="02010600030101010101" charset="-122"/>
              </a:rPr>
              <a:t>2024</a:t>
            </a:r>
            <a:r>
              <a:rPr lang="en-US" altLang="zh-CN" sz="1200" dirty="0">
                <a:latin typeface="微软雅黑" charset="-122"/>
                <a:ea typeface="微软雅黑" charset="-122"/>
                <a:sym typeface="等线 Light" panose="02010600030101010101" charset="-122"/>
              </a:rPr>
              <a:t>.</a:t>
            </a:r>
            <a:r>
              <a:rPr lang="en-US" altLang="zh-CN" sz="1200" dirty="0">
                <a:latin typeface="微软雅黑" charset="-122"/>
                <a:ea typeface="微软雅黑" charset="-122"/>
                <a:sym typeface="等线 Light" panose="02010600030101010101" charset="-122"/>
              </a:rPr>
              <a:t>10 </a:t>
            </a:r>
            <a:r>
              <a:rPr lang="zh-CN" altLang="en-US" sz="1200" dirty="0">
                <a:latin typeface="微软雅黑" charset="-122"/>
                <a:ea typeface="微软雅黑" charset="-122"/>
                <a:sym typeface="等线 Light" panose="02010600030101010101" charset="-122"/>
              </a:rPr>
              <a:t>硕士特等学业奖学金</a:t>
            </a:r>
            <a:r>
              <a:rPr lang="en-US" altLang="zh-CN" sz="1200" dirty="0">
                <a:latin typeface="微软雅黑" charset="-122"/>
                <a:ea typeface="微软雅黑" charset="-122"/>
                <a:sym typeface="等线 Light" panose="02010600030101010101" charset="-122"/>
              </a:rPr>
              <a:t> </a:t>
            </a:r>
            <a:r>
              <a:rPr lang="zh-CN" altLang="en-US" sz="1200" dirty="0">
                <a:latin typeface="微软雅黑" charset="-122"/>
                <a:ea typeface="微软雅黑" charset="-122"/>
                <a:sym typeface="等线 Light" panose="02010600030101010101" charset="-122"/>
              </a:rPr>
              <a:t>校级</a:t>
            </a:r>
            <a:r>
              <a:rPr lang="en-US" altLang="zh-CN" sz="1200" dirty="0">
                <a:latin typeface="微软雅黑" charset="-122"/>
                <a:ea typeface="微软雅黑" charset="-122"/>
                <a:sym typeface="等线 Light" panose="02010600030101010101" charset="-122"/>
              </a:rPr>
              <a:t> </a:t>
            </a:r>
            <a:r>
              <a:rPr lang="en-US" altLang="zh-CN" sz="1200" dirty="0">
                <a:latin typeface="微软雅黑" charset="-122"/>
                <a:ea typeface="微软雅黑" charset="-122"/>
                <a:sym typeface="等线 Light" panose="02010600030101010101" charset="-122"/>
              </a:rPr>
              <a:t>30/360</a:t>
            </a:r>
            <a:endParaRPr lang="zh-CN" altLang="en-US" sz="1200" dirty="0">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en-US" altLang="zh-CN" sz="1200" dirty="0">
                <a:latin typeface="微软雅黑" charset="-122"/>
                <a:ea typeface="微软雅黑" charset="-122"/>
                <a:sym typeface="等线 Light" panose="02010600030101010101" charset="-122"/>
              </a:rPr>
              <a:t>2024</a:t>
            </a:r>
            <a:r>
              <a:rPr lang="en-US" altLang="zh-CN" sz="1200" dirty="0">
                <a:latin typeface="微软雅黑" charset="-122"/>
                <a:ea typeface="微软雅黑" charset="-122"/>
                <a:sym typeface="等线 Light" panose="02010600030101010101" charset="-122"/>
              </a:rPr>
              <a:t>.</a:t>
            </a:r>
            <a:r>
              <a:rPr lang="en-US" altLang="zh-CN" sz="1200" dirty="0">
                <a:latin typeface="微软雅黑" charset="-122"/>
                <a:ea typeface="微软雅黑" charset="-122"/>
                <a:sym typeface="等线 Light" panose="02010600030101010101" charset="-122"/>
              </a:rPr>
              <a:t>10 </a:t>
            </a:r>
            <a:r>
              <a:rPr lang="zh-CN" altLang="en-US" sz="1200" dirty="0">
                <a:latin typeface="微软雅黑" charset="-122"/>
                <a:ea typeface="微软雅黑" charset="-122"/>
                <a:sym typeface="等线 Light" panose="02010600030101010101" charset="-122"/>
              </a:rPr>
              <a:t>研究生</a:t>
            </a:r>
            <a:r>
              <a:rPr lang="zh-CN" altLang="en-US" sz="1200" dirty="0">
                <a:solidFill>
                  <a:srgbClr val="FF0000"/>
                </a:solidFill>
                <a:latin typeface="微软雅黑" charset="-122"/>
                <a:ea typeface="微软雅黑" charset="-122"/>
                <a:sym typeface="等线 Light" panose="02010600030101010101" charset="-122"/>
              </a:rPr>
              <a:t>国家奖学金</a:t>
            </a:r>
            <a:r>
              <a:rPr lang="en-US" altLang="zh-CN" sz="1200" dirty="0">
                <a:latin typeface="微软雅黑" charset="-122"/>
                <a:ea typeface="微软雅黑" charset="-122"/>
                <a:sym typeface="等线 Light" panose="02010600030101010101" charset="-122"/>
              </a:rPr>
              <a:t> </a:t>
            </a:r>
            <a:r>
              <a:rPr lang="zh-CN" altLang="en-US" sz="1200" dirty="0">
                <a:latin typeface="微软雅黑" charset="-122"/>
                <a:ea typeface="微软雅黑" charset="-122"/>
                <a:sym typeface="等线 Light" panose="02010600030101010101" charset="-122"/>
              </a:rPr>
              <a:t>国家级</a:t>
            </a:r>
            <a:r>
              <a:rPr lang="en-US" altLang="zh-CN" sz="1200" dirty="0">
                <a:latin typeface="微软雅黑" charset="-122"/>
                <a:ea typeface="微软雅黑" charset="-122"/>
                <a:sym typeface="等线 Light" panose="02010600030101010101" charset="-122"/>
              </a:rPr>
              <a:t> 12</a:t>
            </a:r>
            <a:r>
              <a:rPr lang="en-US" altLang="zh-CN" sz="1200" dirty="0">
                <a:latin typeface="微软雅黑" charset="-122"/>
                <a:ea typeface="微软雅黑" charset="-122"/>
                <a:sym typeface="等线 Light" panose="02010600030101010101" charset="-122"/>
              </a:rPr>
              <a:t>/1200</a:t>
            </a:r>
            <a:endParaRPr lang="zh-CN" altLang="en-US" sz="1200" b="0" dirty="0">
              <a:solidFill>
                <a:schemeClr val="tx1"/>
              </a:solidFill>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en-US" altLang="zh-CN" sz="1200" dirty="0">
                <a:latin typeface="微软雅黑" charset="-122"/>
                <a:ea typeface="微软雅黑" charset="-122"/>
                <a:sym typeface="等线 Light" panose="02010600030101010101" charset="-122"/>
              </a:rPr>
              <a:t>2024</a:t>
            </a:r>
            <a:r>
              <a:rPr lang="en-US" altLang="zh-CN" sz="1200" dirty="0">
                <a:latin typeface="微软雅黑" charset="-122"/>
                <a:ea typeface="微软雅黑" charset="-122"/>
                <a:sym typeface="等线 Light" panose="02010600030101010101" charset="-122"/>
              </a:rPr>
              <a:t>.</a:t>
            </a:r>
            <a:r>
              <a:rPr lang="en-US" altLang="zh-CN" sz="1200" dirty="0">
                <a:latin typeface="微软雅黑" charset="-122"/>
                <a:ea typeface="微软雅黑" charset="-122"/>
                <a:sym typeface="等线 Light" panose="02010600030101010101" charset="-122"/>
              </a:rPr>
              <a:t>1   </a:t>
            </a:r>
            <a:r>
              <a:rPr lang="zh-CN" altLang="en-US" sz="1200" dirty="0">
                <a:latin typeface="微软雅黑" charset="-122"/>
                <a:ea typeface="微软雅黑" charset="-122"/>
                <a:sym typeface="等线 Light" panose="02010600030101010101" charset="-122"/>
              </a:rPr>
              <a:t>北京理工大学优秀团员</a:t>
            </a:r>
            <a:r>
              <a:rPr lang="en-US" altLang="zh-CN" sz="1200" dirty="0">
                <a:latin typeface="微软雅黑" charset="-122"/>
                <a:ea typeface="微软雅黑" charset="-122"/>
                <a:sym typeface="等线 Light" panose="02010600030101010101" charset="-122"/>
              </a:rPr>
              <a:t> </a:t>
            </a:r>
            <a:r>
              <a:rPr lang="zh-CN" altLang="en-US" sz="1200" dirty="0">
                <a:latin typeface="微软雅黑" charset="-122"/>
                <a:ea typeface="微软雅黑" charset="-122"/>
                <a:sym typeface="等线 Light" panose="02010600030101010101" charset="-122"/>
              </a:rPr>
              <a:t>校级</a:t>
            </a:r>
            <a:r>
              <a:rPr lang="en-US" altLang="zh-CN" sz="1200" dirty="0">
                <a:latin typeface="微软雅黑" charset="-122"/>
                <a:ea typeface="微软雅黑" charset="-122"/>
                <a:sym typeface="等线 Light" panose="02010600030101010101" charset="-122"/>
              </a:rPr>
              <a:t> 3/40</a:t>
            </a:r>
            <a:endParaRPr lang="zh-CN" altLang="en-US" sz="1200" b="0" dirty="0">
              <a:solidFill>
                <a:schemeClr val="tx1"/>
              </a:solidFill>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en-US" altLang="zh-CN" sz="1200" dirty="0">
                <a:latin typeface="微软雅黑" charset="-122"/>
                <a:ea typeface="微软雅黑" charset="-122"/>
                <a:sym typeface="等线 Light" panose="02010600030101010101" charset="-122"/>
              </a:rPr>
              <a:t>2024</a:t>
            </a:r>
            <a:r>
              <a:rPr lang="en-US" altLang="zh-CN" sz="1200" dirty="0">
                <a:latin typeface="微软雅黑" charset="-122"/>
                <a:ea typeface="微软雅黑" charset="-122"/>
                <a:sym typeface="等线 Light" panose="02010600030101010101" charset="-122"/>
              </a:rPr>
              <a:t>.</a:t>
            </a:r>
            <a:r>
              <a:rPr lang="en-US" altLang="zh-CN" sz="1200" dirty="0">
                <a:latin typeface="微软雅黑" charset="-122"/>
                <a:ea typeface="微软雅黑" charset="-122"/>
                <a:sym typeface="等线 Light" panose="02010600030101010101" charset="-122"/>
              </a:rPr>
              <a:t>9   </a:t>
            </a:r>
            <a:r>
              <a:rPr lang="zh-CN" altLang="en-US" sz="1200" dirty="0">
                <a:solidFill>
                  <a:srgbClr val="FF0000"/>
                </a:solidFill>
                <a:latin typeface="微软雅黑" charset="-122"/>
                <a:ea typeface="微软雅黑" charset="-122"/>
                <a:sym typeface="等线 Light" panose="02010600030101010101" charset="-122"/>
              </a:rPr>
              <a:t>百强创业团队</a:t>
            </a:r>
            <a:r>
              <a:rPr lang="en-US" altLang="zh-CN" sz="1200" dirty="0">
                <a:latin typeface="微软雅黑" charset="-122"/>
                <a:ea typeface="微软雅黑" charset="-122"/>
                <a:sym typeface="等线 Light" panose="02010600030101010101" charset="-122"/>
              </a:rPr>
              <a:t> </a:t>
            </a:r>
            <a:r>
              <a:rPr lang="zh-CN" altLang="en-US" sz="1200" dirty="0">
                <a:latin typeface="微软雅黑" charset="-122"/>
                <a:ea typeface="微软雅黑" charset="-122"/>
                <a:sym typeface="等线 Light" panose="02010600030101010101" charset="-122"/>
              </a:rPr>
              <a:t>省部级</a:t>
            </a:r>
            <a:r>
              <a:rPr lang="en-US" altLang="zh-CN" sz="1200" dirty="0">
                <a:latin typeface="微软雅黑" charset="-122"/>
                <a:ea typeface="微软雅黑" charset="-122"/>
                <a:sym typeface="等线 Light" panose="02010600030101010101" charset="-122"/>
              </a:rPr>
              <a:t> 100</a:t>
            </a:r>
            <a:r>
              <a:rPr lang="en-US" altLang="zh-CN" sz="1200" dirty="0">
                <a:latin typeface="微软雅黑" charset="-122"/>
                <a:ea typeface="微软雅黑" charset="-122"/>
                <a:sym typeface="等线 Light" panose="02010600030101010101" charset="-122"/>
              </a:rPr>
              <a:t>/1000</a:t>
            </a:r>
            <a:endParaRPr lang="zh-CN" altLang="en-US" sz="1200" b="0" dirty="0">
              <a:solidFill>
                <a:schemeClr val="tx1"/>
              </a:solidFill>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en-US" altLang="zh-CN" sz="1200" dirty="0">
                <a:latin typeface="微软雅黑" charset="-122"/>
                <a:ea typeface="微软雅黑" charset="-122"/>
                <a:sym typeface="等线 Light" panose="02010600030101010101" charset="-122"/>
              </a:rPr>
              <a:t>2024</a:t>
            </a:r>
            <a:r>
              <a:rPr lang="en-US" altLang="zh-CN" sz="1200" dirty="0">
                <a:latin typeface="微软雅黑" charset="-122"/>
                <a:ea typeface="微软雅黑" charset="-122"/>
                <a:sym typeface="等线 Light" panose="02010600030101010101" charset="-122"/>
              </a:rPr>
              <a:t>.</a:t>
            </a:r>
            <a:r>
              <a:rPr lang="en-US" altLang="zh-CN" sz="1200" dirty="0">
                <a:latin typeface="微软雅黑" charset="-122"/>
                <a:ea typeface="微软雅黑" charset="-122"/>
                <a:sym typeface="等线 Light" panose="02010600030101010101" charset="-122"/>
              </a:rPr>
              <a:t>12 </a:t>
            </a:r>
            <a:r>
              <a:rPr lang="zh-CN" altLang="en-US" sz="1200" dirty="0">
                <a:latin typeface="微软雅黑" charset="-122"/>
                <a:ea typeface="微软雅黑" charset="-122"/>
                <a:sym typeface="等线 Light" panose="02010600030101010101" charset="-122"/>
              </a:rPr>
              <a:t>北理工</a:t>
            </a:r>
            <a:r>
              <a:rPr lang="zh-CN" altLang="en-US" sz="1200" dirty="0">
                <a:solidFill>
                  <a:srgbClr val="FF0000"/>
                </a:solidFill>
                <a:latin typeface="微软雅黑" charset="-122"/>
                <a:ea typeface="微软雅黑" charset="-122"/>
                <a:sym typeface="等线 Light" panose="02010600030101010101" charset="-122"/>
              </a:rPr>
              <a:t>优秀学生标兵</a:t>
            </a:r>
            <a:r>
              <a:rPr lang="en-US" altLang="zh-CN" sz="1200" dirty="0">
                <a:latin typeface="微软雅黑" charset="-122"/>
                <a:ea typeface="微软雅黑" charset="-122"/>
                <a:sym typeface="等线 Light" panose="02010600030101010101" charset="-122"/>
              </a:rPr>
              <a:t> </a:t>
            </a:r>
            <a:r>
              <a:rPr lang="zh-CN" altLang="en-US" sz="1200" dirty="0">
                <a:latin typeface="微软雅黑" charset="-122"/>
                <a:ea typeface="微软雅黑" charset="-122"/>
                <a:sym typeface="等线 Light" panose="02010600030101010101" charset="-122"/>
              </a:rPr>
              <a:t>校级</a:t>
            </a:r>
            <a:r>
              <a:rPr lang="en-US" altLang="zh-CN" sz="1200" dirty="0">
                <a:latin typeface="微软雅黑" charset="-122"/>
                <a:ea typeface="微软雅黑" charset="-122"/>
                <a:sym typeface="等线 Light" panose="02010600030101010101" charset="-122"/>
              </a:rPr>
              <a:t> </a:t>
            </a:r>
            <a:r>
              <a:rPr lang="en-US" altLang="zh-CN" sz="1200" dirty="0">
                <a:latin typeface="微软雅黑" charset="-122"/>
                <a:ea typeface="微软雅黑" charset="-122"/>
                <a:sym typeface="等线 Light" panose="02010600030101010101" charset="-122"/>
              </a:rPr>
              <a:t>10/1200</a:t>
            </a:r>
            <a:endParaRPr lang="zh-CN" altLang="en-US" sz="1200" dirty="0">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en-US" altLang="zh-CN" sz="1200" dirty="0">
                <a:latin typeface="微软雅黑" charset="-122"/>
                <a:ea typeface="微软雅黑" charset="-122"/>
                <a:sym typeface="等线 Light" panose="02010600030101010101" charset="-122"/>
              </a:rPr>
              <a:t>2025.6   </a:t>
            </a:r>
            <a:r>
              <a:rPr lang="zh-CN" altLang="en-US" sz="1200" dirty="0">
                <a:latin typeface="微软雅黑" charset="-122"/>
                <a:ea typeface="微软雅黑" charset="-122"/>
                <a:sym typeface="等线 Light" panose="02010600030101010101" charset="-122"/>
              </a:rPr>
              <a:t>北方工业奖学金</a:t>
            </a:r>
            <a:r>
              <a:rPr lang="en-US" altLang="zh-CN" sz="1200" dirty="0">
                <a:latin typeface="微软雅黑" charset="-122"/>
                <a:ea typeface="微软雅黑" charset="-122"/>
                <a:sym typeface="等线 Light" panose="02010600030101010101" charset="-122"/>
              </a:rPr>
              <a:t> </a:t>
            </a:r>
            <a:r>
              <a:rPr lang="zh-CN" altLang="en-US" sz="1200" dirty="0">
                <a:latin typeface="微软雅黑" charset="-122"/>
                <a:ea typeface="微软雅黑" charset="-122"/>
                <a:sym typeface="等线 Light" panose="02010600030101010101" charset="-122"/>
              </a:rPr>
              <a:t>市级</a:t>
            </a:r>
            <a:r>
              <a:rPr lang="en-US" altLang="zh-CN" sz="1200" dirty="0">
                <a:latin typeface="微软雅黑" charset="-122"/>
                <a:ea typeface="微软雅黑" charset="-122"/>
                <a:sym typeface="等线 Light" panose="02010600030101010101" charset="-122"/>
              </a:rPr>
              <a:t> 16/1200</a:t>
            </a:r>
            <a:endParaRPr lang="zh-CN" altLang="en-US" sz="1200" dirty="0">
              <a:latin typeface="微软雅黑" charset="-122"/>
              <a:ea typeface="微软雅黑" charset="-122"/>
              <a:sym typeface="等线 Light" panose="02010600030101010101" charset="-122"/>
            </a:endParaRPr>
          </a:p>
          <a:p>
            <a:pPr indent="0" fontAlgn="auto">
              <a:lnSpc>
                <a:spcPct val="150000"/>
              </a:lnSpc>
            </a:pPr>
            <a:r>
              <a:rPr lang="zh-CN" altLang="en-US" sz="1200" dirty="0">
                <a:latin typeface="微软雅黑" charset="-122"/>
                <a:ea typeface="微软雅黑" charset="-122"/>
                <a:sym typeface="等线 Light" panose="02010600030101010101" charset="-122"/>
              </a:rPr>
              <a:t>……</a:t>
            </a:r>
            <a:endParaRPr lang="zh-CN" altLang="en-US" sz="1200" dirty="0">
              <a:latin typeface="微软雅黑" charset="-122"/>
              <a:ea typeface="微软雅黑" charset="-122"/>
              <a:sym typeface="等线 Light" panose="02010600030101010101" charset="-122"/>
            </a:endParaRPr>
          </a:p>
        </p:txBody>
      </p:sp>
      <p:sp>
        <p:nvSpPr>
          <p:cNvPr id="32" name="圆角矩形 31"/>
          <p:cNvSpPr/>
          <p:nvPr>
            <p:custDataLst>
              <p:tags r:id="rId19"/>
            </p:custDataLst>
          </p:nvPr>
        </p:nvSpPr>
        <p:spPr>
          <a:xfrm>
            <a:off x="7713980" y="4306570"/>
            <a:ext cx="4126865" cy="1363980"/>
          </a:xfrm>
          <a:prstGeom prst="roundRect">
            <a:avLst>
              <a:gd name="adj" fmla="val 0"/>
            </a:avLst>
          </a:prstGeom>
          <a:solidFill>
            <a:schemeClr val="accent6">
              <a:alpha val="1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p>
        </p:txBody>
      </p:sp>
      <p:sp>
        <p:nvSpPr>
          <p:cNvPr id="33" name="文本框 32"/>
          <p:cNvSpPr txBox="1"/>
          <p:nvPr>
            <p:custDataLst>
              <p:tags r:id="rId20"/>
            </p:custDataLst>
          </p:nvPr>
        </p:nvSpPr>
        <p:spPr>
          <a:xfrm>
            <a:off x="7681595" y="3996690"/>
            <a:ext cx="1572260" cy="337185"/>
          </a:xfrm>
          <a:prstGeom prst="rect">
            <a:avLst/>
          </a:prstGeom>
          <a:noFill/>
        </p:spPr>
        <p:txBody>
          <a:bodyPr wrap="square" rtlCol="0">
            <a:spAutoFit/>
          </a:bodyPr>
          <a:lstStyle/>
          <a:p>
            <a:r>
              <a:rPr lang="zh-CN" altLang="en-US" sz="1600" i="1">
                <a:solidFill>
                  <a:schemeClr val="tx1">
                    <a:lumMod val="50000"/>
                    <a:lumOff val="50000"/>
                  </a:schemeClr>
                </a:solidFill>
                <a:latin typeface="微软雅黑" charset="0"/>
                <a:ea typeface="微软雅黑" charset="0"/>
                <a:sym typeface="等线 Light" panose="02010600030101010101" charset="-122"/>
              </a:rPr>
              <a:t>爱好特长</a:t>
            </a:r>
            <a:endParaRPr lang="zh-CN" altLang="en-US" sz="1600" i="1">
              <a:solidFill>
                <a:schemeClr val="tx1">
                  <a:lumMod val="50000"/>
                  <a:lumOff val="50000"/>
                </a:schemeClr>
              </a:solidFill>
              <a:latin typeface="微软雅黑" charset="0"/>
              <a:ea typeface="微软雅黑" charset="0"/>
            </a:endParaRPr>
          </a:p>
        </p:txBody>
      </p:sp>
      <p:sp>
        <p:nvSpPr>
          <p:cNvPr id="36" name="文本框 35"/>
          <p:cNvSpPr txBox="1"/>
          <p:nvPr>
            <p:custDataLst>
              <p:tags r:id="rId21"/>
            </p:custDataLst>
          </p:nvPr>
        </p:nvSpPr>
        <p:spPr>
          <a:xfrm>
            <a:off x="7742555" y="4323715"/>
            <a:ext cx="4127500" cy="1291590"/>
          </a:xfrm>
          <a:prstGeom prst="rect">
            <a:avLst/>
          </a:prstGeom>
          <a:noFill/>
        </p:spPr>
        <p:txBody>
          <a:bodyPr wrap="square" rtlCol="0" anchor="t">
            <a:noAutofit/>
          </a:bodyPr>
          <a:lstStyle/>
          <a:p>
            <a:pPr marL="171450" indent="-171450" fontAlgn="auto">
              <a:lnSpc>
                <a:spcPct val="150000"/>
              </a:lnSpc>
              <a:buFont typeface="Wingdings" panose="05000000000000000000" charset="0"/>
              <a:buChar char=""/>
            </a:pPr>
            <a:r>
              <a:rPr lang="zh-CN" altLang="en-US" sz="1200" dirty="0">
                <a:latin typeface="微软雅黑" charset="-122"/>
                <a:ea typeface="微软雅黑" charset="-122"/>
                <a:sym typeface="等线 Light" panose="02010600030101010101" charset="-122"/>
              </a:rPr>
              <a:t>体育运动：乒乓球、羽毛球、跑步</a:t>
            </a:r>
            <a:endParaRPr lang="zh-CN" altLang="en-US" sz="1200" b="0" dirty="0">
              <a:solidFill>
                <a:schemeClr val="tx1"/>
              </a:solidFill>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zh-CN" altLang="en-US" sz="1200" dirty="0">
                <a:latin typeface="微软雅黑" charset="-122"/>
                <a:ea typeface="微软雅黑" charset="-122"/>
                <a:sym typeface="等线 Light" panose="02010600030101010101" charset="-122"/>
              </a:rPr>
              <a:t>编程</a:t>
            </a:r>
            <a:r>
              <a:rPr lang="zh-CN" altLang="en-US" sz="1200" dirty="0">
                <a:solidFill>
                  <a:srgbClr val="FF0000"/>
                </a:solidFill>
                <a:latin typeface="微软雅黑" charset="-122"/>
                <a:ea typeface="微软雅黑" charset="-122"/>
                <a:sym typeface="等线 Light" panose="02010600030101010101" charset="-122"/>
              </a:rPr>
              <a:t>打竞赛</a:t>
            </a:r>
            <a:r>
              <a:rPr lang="zh-CN" altLang="en-US" sz="1200" dirty="0">
                <a:latin typeface="微软雅黑" charset="-122"/>
                <a:ea typeface="微软雅黑" charset="-122"/>
                <a:sym typeface="等线 Light" panose="02010600030101010101" charset="-122"/>
              </a:rPr>
              <a:t>、百度飞桨排行榜、</a:t>
            </a:r>
            <a:r>
              <a:rPr lang="en-US" altLang="zh-CN" sz="1200" dirty="0">
                <a:latin typeface="微软雅黑" charset="-122"/>
                <a:ea typeface="微软雅黑" charset="-122"/>
                <a:sym typeface="等线 Light" panose="02010600030101010101" charset="-122"/>
              </a:rPr>
              <a:t>codalab</a:t>
            </a:r>
            <a:r>
              <a:rPr lang="zh-CN" altLang="en-US" sz="1200" dirty="0">
                <a:latin typeface="微软雅黑" charset="-122"/>
                <a:ea typeface="微软雅黑" charset="-122"/>
                <a:sym typeface="等线 Light" panose="02010600030101010101" charset="-122"/>
              </a:rPr>
              <a:t>排行榜竞赛</a:t>
            </a:r>
            <a:endParaRPr lang="zh-CN" altLang="en-US" sz="1200" b="0" dirty="0">
              <a:solidFill>
                <a:schemeClr val="tx1"/>
              </a:solidFill>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zh-CN" altLang="en-US" sz="1200" dirty="0">
                <a:latin typeface="微软雅黑" charset="-122"/>
                <a:ea typeface="微软雅黑" charset="-122"/>
                <a:sym typeface="等线 Light" panose="02010600030101010101" charset="-122"/>
              </a:rPr>
              <a:t>做一些红海方向</a:t>
            </a:r>
            <a:r>
              <a:rPr lang="zh-CN" altLang="en-US" sz="1200" dirty="0">
                <a:solidFill>
                  <a:srgbClr val="FF0000"/>
                </a:solidFill>
                <a:latin typeface="微软雅黑" charset="-122"/>
                <a:ea typeface="微软雅黑" charset="-122"/>
                <a:sym typeface="等线 Light" panose="02010600030101010101" charset="-122"/>
              </a:rPr>
              <a:t>创新性</a:t>
            </a:r>
            <a:r>
              <a:rPr lang="zh-CN" altLang="en-US" sz="1200" dirty="0">
                <a:latin typeface="微软雅黑" charset="-122"/>
                <a:ea typeface="微软雅黑" charset="-122"/>
                <a:sym typeface="等线 Light" panose="02010600030101010101" charset="-122"/>
              </a:rPr>
              <a:t>的工作</a:t>
            </a:r>
            <a:endParaRPr lang="zh-CN" altLang="en-US" sz="1200" b="0" dirty="0">
              <a:solidFill>
                <a:schemeClr val="tx1"/>
              </a:solidFill>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zh-CN" altLang="en-US" sz="1200" dirty="0">
                <a:latin typeface="微软雅黑" charset="-122"/>
                <a:ea typeface="微软雅黑" charset="-122"/>
                <a:sym typeface="等线 Light" panose="02010600030101010101" charset="-122"/>
              </a:rPr>
              <a:t>沟通和组织能力强，喜欢与人打交道，喜欢组织活动</a:t>
            </a:r>
            <a:endParaRPr lang="zh-CN" altLang="en-US" sz="1200" dirty="0">
              <a:latin typeface="微软雅黑" charset="-122"/>
              <a:ea typeface="微软雅黑" charset="-122"/>
              <a:sym typeface="等线 Light" panose="02010600030101010101" charset="-122"/>
            </a:endParaRPr>
          </a:p>
          <a:p>
            <a:pPr indent="0" fontAlgn="auto">
              <a:lnSpc>
                <a:spcPct val="150000"/>
              </a:lnSpc>
            </a:pPr>
            <a:r>
              <a:rPr lang="zh-CN" altLang="en-US" sz="1200" dirty="0">
                <a:latin typeface="微软雅黑" charset="-122"/>
                <a:ea typeface="微软雅黑" charset="-122"/>
                <a:sym typeface="等线 Light" panose="02010600030101010101" charset="-122"/>
              </a:rPr>
              <a:t>……</a:t>
            </a:r>
            <a:endParaRPr lang="zh-CN" altLang="en-US" sz="1200" dirty="0">
              <a:latin typeface="微软雅黑" charset="-122"/>
              <a:ea typeface="微软雅黑" charset="-122"/>
              <a:sym typeface="等线 Light" panose="02010600030101010101" charset="-122"/>
            </a:endParaRPr>
          </a:p>
          <a:p>
            <a:pPr indent="0" fontAlgn="auto">
              <a:lnSpc>
                <a:spcPct val="150000"/>
              </a:lnSpc>
            </a:pPr>
            <a:endParaRPr lang="zh-CN" altLang="en-US" sz="1200" dirty="0">
              <a:latin typeface="微软雅黑" charset="-122"/>
              <a:ea typeface="微软雅黑" charset="-122"/>
              <a:sym typeface="等线 Light" panose="02010600030101010101" charset="-122"/>
            </a:endParaRPr>
          </a:p>
        </p:txBody>
      </p:sp>
      <p:pic>
        <p:nvPicPr>
          <p:cNvPr id="106" name="图片 105"/>
          <p:cNvPicPr/>
          <p:nvPr>
            <p:custDataLst>
              <p:tags r:id="rId22"/>
            </p:custDataLst>
          </p:nvPr>
        </p:nvPicPr>
        <p:blipFill>
          <a:blip r:embed="rId23">
            <a:lum bright="12000" contrast="18000"/>
          </a:blip>
          <a:srcRect l="11937" r="25623"/>
          <a:stretch>
            <a:fillRect/>
          </a:stretch>
        </p:blipFill>
        <p:spPr>
          <a:xfrm>
            <a:off x="10433050" y="5767705"/>
            <a:ext cx="1230630" cy="842645"/>
          </a:xfrm>
          <a:prstGeom prst="rect">
            <a:avLst/>
          </a:prstGeom>
          <a:noFill/>
          <a:ln w="12700" cmpd="sng">
            <a:noFill/>
            <a:prstDash val="solid"/>
          </a:ln>
          <a:effectLst/>
        </p:spPr>
      </p:pic>
      <p:pic>
        <p:nvPicPr>
          <p:cNvPr id="46" name="图片 45" descr="Z{(YO~67URZG]60K`YUH[$N"/>
          <p:cNvPicPr>
            <a:picLocks noChangeAspect="1"/>
          </p:cNvPicPr>
          <p:nvPr>
            <p:custDataLst>
              <p:tags r:id="rId24"/>
            </p:custDataLst>
          </p:nvPr>
        </p:nvPicPr>
        <p:blipFill>
          <a:blip r:embed="rId25">
            <a:lum bright="6000" contrast="12000"/>
          </a:blip>
          <a:stretch>
            <a:fillRect/>
          </a:stretch>
        </p:blipFill>
        <p:spPr>
          <a:xfrm>
            <a:off x="8496300" y="5749290"/>
            <a:ext cx="1849755" cy="864235"/>
          </a:xfrm>
          <a:prstGeom prst="rect">
            <a:avLst/>
          </a:prstGeom>
          <a:effectLst/>
        </p:spPr>
      </p:pic>
      <p:pic>
        <p:nvPicPr>
          <p:cNvPr id="57" name="图片 56"/>
          <p:cNvPicPr>
            <a:picLocks noChangeAspect="1"/>
          </p:cNvPicPr>
          <p:nvPr>
            <p:custDataLst>
              <p:tags r:id="rId26"/>
            </p:custDataLst>
          </p:nvPr>
        </p:nvPicPr>
        <p:blipFill>
          <a:blip r:embed="rId27"/>
          <a:srcRect l="14020" r="25279"/>
          <a:stretch>
            <a:fillRect/>
          </a:stretch>
        </p:blipFill>
        <p:spPr>
          <a:xfrm>
            <a:off x="7675880" y="5749290"/>
            <a:ext cx="736600" cy="864235"/>
          </a:xfrm>
          <a:prstGeom prst="rect">
            <a:avLst/>
          </a:prstGeom>
          <a:ln w="12700" cmpd="sng">
            <a:noFill/>
            <a:prstDash val="solid"/>
          </a:ln>
          <a:effectLst/>
        </p:spPr>
      </p:pic>
      <p:sp>
        <p:nvSpPr>
          <p:cNvPr id="14" name="文本框 23"/>
          <p:cNvSpPr txBox="1"/>
          <p:nvPr>
            <p:custDataLst>
              <p:tags r:id="rId28"/>
            </p:custDataLst>
          </p:nvPr>
        </p:nvSpPr>
        <p:spPr>
          <a:xfrm>
            <a:off x="2753360" y="459740"/>
            <a:ext cx="2150110" cy="368300"/>
          </a:xfrm>
          <a:prstGeom prst="rect">
            <a:avLst/>
          </a:prstGeom>
          <a:noFill/>
        </p:spPr>
        <p:txBody>
          <a:bodyPr wrap="square" rtlCol="0">
            <a:spAutoFit/>
          </a:bodyPr>
          <a:lstStyle>
            <a:defPPr>
              <a:defRPr lang="zh-CN"/>
            </a:defPPr>
            <a:lvl1pPr algn="dist">
              <a:defRPr sz="1200">
                <a:latin typeface="HarmonyOS Sans SC Medium" panose="00000600000000000000" charset="-122"/>
                <a:ea typeface="HarmonyOS Sans SC Medium" panose="00000600000000000000" charset="-122"/>
                <a:cs typeface="HarmonyOS Sans SC Medium" panose="000006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基本情况介绍</a:t>
            </a:r>
            <a:endPar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endParaRPr>
          </a:p>
        </p:txBody>
      </p:sp>
      <p:pic>
        <p:nvPicPr>
          <p:cNvPr id="10" name="图片 9" descr="fde11c67-28e1-4e42-902b-497ba3bb0806"/>
          <p:cNvPicPr>
            <a:picLocks noChangeAspect="1"/>
          </p:cNvPicPr>
          <p:nvPr>
            <p:custDataLst>
              <p:tags r:id="rId29"/>
            </p:custDataLst>
          </p:nvPr>
        </p:nvPicPr>
        <p:blipFill>
          <a:blip r:embed="rId30">
            <a:clrChange>
              <a:clrFrom>
                <a:srgbClr val="F8F8F7">
                  <a:alpha val="100000"/>
                </a:srgbClr>
              </a:clrFrom>
              <a:clrTo>
                <a:srgbClr val="F8F8F7">
                  <a:alpha val="100000"/>
                  <a:alpha val="0"/>
                </a:srgbClr>
              </a:clrTo>
            </a:clrChange>
          </a:blip>
          <a:srcRect l="4273" t="23761" r="75197" b="14527"/>
          <a:stretch>
            <a:fillRect/>
          </a:stretch>
        </p:blipFill>
        <p:spPr>
          <a:xfrm>
            <a:off x="34290" y="148590"/>
            <a:ext cx="452755" cy="766445"/>
          </a:xfrm>
          <a:prstGeom prst="rect">
            <a:avLst/>
          </a:prstGeom>
          <a:solidFill>
            <a:srgbClr val="FFFFFF"/>
          </a:solidFill>
        </p:spPr>
      </p:pic>
      <p:sp>
        <p:nvSpPr>
          <p:cNvPr id="3" name="圆角矩形 2"/>
          <p:cNvSpPr/>
          <p:nvPr>
            <p:custDataLst>
              <p:tags r:id="rId31"/>
            </p:custDataLst>
          </p:nvPr>
        </p:nvSpPr>
        <p:spPr>
          <a:xfrm>
            <a:off x="3800475" y="4330065"/>
            <a:ext cx="3811905" cy="2280920"/>
          </a:xfrm>
          <a:prstGeom prst="roundRect">
            <a:avLst>
              <a:gd name="adj" fmla="val 0"/>
            </a:avLst>
          </a:prstGeom>
          <a:solidFill>
            <a:schemeClr val="accent3">
              <a:lumMod val="60000"/>
              <a:lumOff val="4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400"/>
          </a:p>
        </p:txBody>
      </p:sp>
      <p:sp>
        <p:nvSpPr>
          <p:cNvPr id="6" name="文本框 5"/>
          <p:cNvSpPr txBox="1"/>
          <p:nvPr>
            <p:custDataLst>
              <p:tags r:id="rId32"/>
            </p:custDataLst>
          </p:nvPr>
        </p:nvSpPr>
        <p:spPr>
          <a:xfrm>
            <a:off x="3825875" y="4022090"/>
            <a:ext cx="1811655" cy="337185"/>
          </a:xfrm>
          <a:prstGeom prst="rect">
            <a:avLst/>
          </a:prstGeom>
          <a:noFill/>
        </p:spPr>
        <p:txBody>
          <a:bodyPr wrap="square" rtlCol="0">
            <a:spAutoFit/>
          </a:bodyPr>
          <a:p>
            <a:r>
              <a:rPr lang="zh-CN" altLang="en-US" sz="1600" i="1">
                <a:solidFill>
                  <a:schemeClr val="tx1">
                    <a:lumMod val="50000"/>
                    <a:lumOff val="50000"/>
                  </a:schemeClr>
                </a:solidFill>
                <a:latin typeface="微软雅黑" charset="0"/>
                <a:ea typeface="微软雅黑" charset="0"/>
                <a:sym typeface="等线 Light" panose="02010600030101010101" charset="-122"/>
              </a:rPr>
              <a:t>竞赛获奖</a:t>
            </a:r>
            <a:r>
              <a:rPr lang="en-US" altLang="zh-CN" sz="1600" i="1">
                <a:solidFill>
                  <a:schemeClr val="tx1">
                    <a:lumMod val="50000"/>
                    <a:lumOff val="50000"/>
                  </a:schemeClr>
                </a:solidFill>
                <a:latin typeface="微软雅黑" charset="0"/>
                <a:ea typeface="微软雅黑" charset="0"/>
                <a:sym typeface="等线 Light" panose="02010600030101010101" charset="-122"/>
              </a:rPr>
              <a:t> 20</a:t>
            </a:r>
            <a:r>
              <a:rPr lang="zh-CN" altLang="en-US" sz="1600" i="1">
                <a:solidFill>
                  <a:schemeClr val="tx1">
                    <a:lumMod val="50000"/>
                    <a:lumOff val="50000"/>
                  </a:schemeClr>
                </a:solidFill>
                <a:latin typeface="微软雅黑" charset="0"/>
                <a:ea typeface="微软雅黑" charset="0"/>
                <a:sym typeface="等线 Light" panose="02010600030101010101" charset="-122"/>
              </a:rPr>
              <a:t>项</a:t>
            </a:r>
            <a:endParaRPr lang="zh-CN" altLang="en-US" sz="1600" i="1">
              <a:solidFill>
                <a:schemeClr val="tx1">
                  <a:lumMod val="50000"/>
                  <a:lumOff val="50000"/>
                </a:schemeClr>
              </a:solidFill>
              <a:latin typeface="微软雅黑" charset="0"/>
              <a:ea typeface="微软雅黑" charset="0"/>
              <a:sym typeface="等线 Light" panose="02010600030101010101" charset="-122"/>
            </a:endParaRPr>
          </a:p>
        </p:txBody>
      </p:sp>
      <p:sp>
        <p:nvSpPr>
          <p:cNvPr id="9" name="文本框 8"/>
          <p:cNvSpPr txBox="1"/>
          <p:nvPr>
            <p:custDataLst>
              <p:tags r:id="rId33"/>
            </p:custDataLst>
          </p:nvPr>
        </p:nvSpPr>
        <p:spPr>
          <a:xfrm>
            <a:off x="3827780" y="4334510"/>
            <a:ext cx="3709670" cy="2314575"/>
          </a:xfrm>
          <a:prstGeom prst="rect">
            <a:avLst/>
          </a:prstGeom>
          <a:noFill/>
        </p:spPr>
        <p:txBody>
          <a:bodyPr wrap="square" rtlCol="0" anchor="t">
            <a:noAutofit/>
          </a:bodyPr>
          <a:p>
            <a:pPr marL="171450" indent="-171450" fontAlgn="auto">
              <a:lnSpc>
                <a:spcPct val="150000"/>
              </a:lnSpc>
              <a:buFont typeface="Wingdings" panose="05000000000000000000" charset="0"/>
              <a:buChar char=""/>
            </a:pPr>
            <a:r>
              <a:rPr lang="zh-CN" altLang="en-US" sz="1200">
                <a:latin typeface="微软雅黑" charset="-122"/>
                <a:ea typeface="微软雅黑" charset="-122"/>
                <a:sym typeface="+mn-ea"/>
              </a:rPr>
              <a:t>The 8th </a:t>
            </a:r>
            <a:r>
              <a:rPr lang="en-US" altLang="zh-CN" sz="1200">
                <a:latin typeface="微软雅黑" charset="-122"/>
                <a:ea typeface="微软雅黑" charset="-122"/>
                <a:sym typeface="+mn-ea"/>
              </a:rPr>
              <a:t>IWACIII</a:t>
            </a:r>
            <a:r>
              <a:rPr lang="zh-CN" altLang="en-US" sz="1200">
                <a:latin typeface="微软雅黑" charset="-122"/>
                <a:ea typeface="微软雅黑" charset="-122"/>
                <a:sym typeface="+mn-ea"/>
              </a:rPr>
              <a:t> AI Challenge Contest </a:t>
            </a:r>
            <a:r>
              <a:rPr lang="zh-CN" altLang="en-US" sz="1200" b="1">
                <a:solidFill>
                  <a:srgbClr val="C00000"/>
                </a:solidFill>
                <a:latin typeface="微软雅黑" charset="-122"/>
                <a:ea typeface="微软雅黑" charset="-122"/>
                <a:sym typeface="+mn-ea"/>
              </a:rPr>
              <a:t>特等奖</a:t>
            </a:r>
            <a:endParaRPr lang="zh-CN" altLang="en-US" sz="1200" b="0" dirty="0">
              <a:solidFill>
                <a:schemeClr val="tx1"/>
              </a:solidFill>
              <a:latin typeface="微软雅黑" charset="-122"/>
              <a:ea typeface="微软雅黑" charset="-122"/>
              <a:sym typeface="等线 Light" panose="02010600030101010101" charset="-122"/>
            </a:endParaRPr>
          </a:p>
          <a:p>
            <a:pPr marL="171450" indent="-171450" fontAlgn="auto">
              <a:lnSpc>
                <a:spcPct val="150000"/>
              </a:lnSpc>
              <a:buFont typeface="Wingdings" panose="05000000000000000000" charset="0"/>
              <a:buChar char=""/>
            </a:pPr>
            <a:r>
              <a:rPr lang="zh-CN" altLang="en-US" sz="1200">
                <a:latin typeface="微软雅黑" charset="-122"/>
                <a:ea typeface="微软雅黑" charset="-122"/>
                <a:sym typeface="+mn-ea"/>
              </a:rPr>
              <a:t>2021中国机器人大赛暨RoboCup机器人</a:t>
            </a:r>
            <a:r>
              <a:rPr lang="zh-CN" altLang="en-US" sz="1200" b="1">
                <a:solidFill>
                  <a:srgbClr val="C00000"/>
                </a:solidFill>
                <a:latin typeface="微软雅黑" charset="-122"/>
                <a:ea typeface="微软雅黑" charset="-122"/>
                <a:sym typeface="+mn-ea"/>
              </a:rPr>
              <a:t>一等奖</a:t>
            </a:r>
            <a:endParaRPr kumimoji="0" lang="zh-CN" altLang="en-US" sz="1200" kern="1200" cap="none" spc="0" normalizeH="0" baseline="0">
              <a:latin typeface="微软雅黑" charset="-122"/>
              <a:ea typeface="微软雅黑" charset="-122"/>
            </a:endParaRPr>
          </a:p>
          <a:p>
            <a:pPr marL="171450" indent="-171450" fontAlgn="auto">
              <a:lnSpc>
                <a:spcPct val="150000"/>
              </a:lnSpc>
              <a:buFont typeface="Wingdings" panose="05000000000000000000" charset="0"/>
              <a:buChar char=""/>
            </a:pPr>
            <a:r>
              <a:rPr lang="zh-CN" altLang="en-US" sz="1200">
                <a:latin typeface="微软雅黑" charset="-122"/>
                <a:ea typeface="微软雅黑" charset="-122"/>
                <a:sym typeface="+mn-ea"/>
              </a:rPr>
              <a:t>国际智能自主机器人企业赛</a:t>
            </a:r>
            <a:r>
              <a:rPr lang="zh-CN" altLang="en-US" sz="1200" b="1">
                <a:solidFill>
                  <a:srgbClr val="C00000"/>
                </a:solidFill>
                <a:latin typeface="微软雅黑" charset="-122"/>
                <a:ea typeface="微软雅黑" charset="-122"/>
                <a:sym typeface="+mn-ea"/>
              </a:rPr>
              <a:t>(冠军)一等奖</a:t>
            </a:r>
            <a:endParaRPr lang="zh-CN" altLang="en-US" sz="1200" b="1">
              <a:solidFill>
                <a:srgbClr val="C00000"/>
              </a:solidFill>
              <a:latin typeface="微软雅黑" charset="-122"/>
              <a:ea typeface="微软雅黑" charset="-122"/>
              <a:sym typeface="+mn-ea"/>
            </a:endParaRPr>
          </a:p>
          <a:p>
            <a:pPr marL="171450" indent="-171450" fontAlgn="auto">
              <a:lnSpc>
                <a:spcPct val="150000"/>
              </a:lnSpc>
              <a:buFont typeface="Wingdings" panose="05000000000000000000" charset="0"/>
              <a:buChar char=""/>
            </a:pPr>
            <a:r>
              <a:rPr lang="en-US" altLang="zh-CN" sz="1200">
                <a:latin typeface="微软雅黑" charset="-122"/>
                <a:ea typeface="微软雅黑" charset="-122"/>
                <a:sym typeface="+mn-ea"/>
              </a:rPr>
              <a:t>第十一届首都“挑战杯”应用赛赛道</a:t>
            </a:r>
            <a:r>
              <a:rPr lang="zh-CN" altLang="en-US" sz="1200" b="1">
                <a:solidFill>
                  <a:srgbClr val="C00000"/>
                </a:solidFill>
                <a:latin typeface="微软雅黑" charset="-122"/>
                <a:ea typeface="微软雅黑" charset="-122"/>
                <a:sym typeface="+mn-ea"/>
              </a:rPr>
              <a:t>一等奖</a:t>
            </a:r>
            <a:endParaRPr lang="zh-CN" altLang="en-US" sz="1200" b="1">
              <a:solidFill>
                <a:srgbClr val="C00000"/>
              </a:solidFill>
              <a:latin typeface="微软雅黑" charset="-122"/>
              <a:ea typeface="微软雅黑" charset="-122"/>
              <a:sym typeface="+mn-ea"/>
            </a:endParaRPr>
          </a:p>
          <a:p>
            <a:pPr marL="171450" indent="-171450" fontAlgn="auto">
              <a:lnSpc>
                <a:spcPct val="150000"/>
              </a:lnSpc>
              <a:buFont typeface="Wingdings" panose="05000000000000000000" charset="0"/>
              <a:buChar char=""/>
            </a:pPr>
            <a:r>
              <a:rPr sz="1200">
                <a:latin typeface="微软雅黑" charset="-122"/>
                <a:ea typeface="微软雅黑" charset="-122"/>
                <a:sym typeface="+mn-ea"/>
              </a:rPr>
              <a:t>全国大学生智能互联创新应用设计大赛</a:t>
            </a:r>
            <a:r>
              <a:rPr lang="zh-CN" altLang="en-US" sz="1200" b="1">
                <a:solidFill>
                  <a:srgbClr val="C00000"/>
                </a:solidFill>
                <a:latin typeface="微软雅黑" charset="-122"/>
                <a:ea typeface="微软雅黑" charset="-122"/>
                <a:sym typeface="+mn-ea"/>
              </a:rPr>
              <a:t>一等奖</a:t>
            </a:r>
            <a:endParaRPr kumimoji="0" lang="zh-CN" altLang="en-US" sz="1200" kern="1200" cap="none" spc="0" normalizeH="0" baseline="0">
              <a:latin typeface="微软雅黑" charset="-122"/>
              <a:ea typeface="微软雅黑" charset="-122"/>
            </a:endParaRPr>
          </a:p>
          <a:p>
            <a:pPr marL="171450" indent="-171450" fontAlgn="auto">
              <a:lnSpc>
                <a:spcPct val="150000"/>
              </a:lnSpc>
              <a:buFont typeface="Wingdings" panose="05000000000000000000" charset="0"/>
              <a:buChar char=""/>
            </a:pPr>
            <a:r>
              <a:rPr lang="zh-CN" altLang="en-US" sz="1200" dirty="0">
                <a:latin typeface="微软雅黑" charset="-122"/>
                <a:ea typeface="微软雅黑" charset="-122"/>
                <a:sym typeface="等线 Light" panose="02010600030101010101" charset="-122"/>
              </a:rPr>
              <a:t>第</a:t>
            </a:r>
            <a:r>
              <a:rPr lang="zh-CN" altLang="en-US" sz="1200">
                <a:latin typeface="微软雅黑" charset="-122"/>
                <a:ea typeface="微软雅黑" charset="-122"/>
                <a:sym typeface="+mn-ea"/>
              </a:rPr>
              <a:t>二十届中国研究生数学建模“华为</a:t>
            </a:r>
            <a:r>
              <a:rPr lang="zh-CN" altLang="en-US" sz="1200">
                <a:latin typeface="微软雅黑" charset="-122"/>
                <a:ea typeface="微软雅黑" charset="-122"/>
                <a:sym typeface="+mn-ea"/>
              </a:rPr>
              <a:t>杯”</a:t>
            </a:r>
            <a:r>
              <a:rPr lang="zh-CN" altLang="en-US" sz="1200" b="1">
                <a:solidFill>
                  <a:srgbClr val="C00000"/>
                </a:solidFill>
                <a:latin typeface="微软雅黑" charset="-122"/>
                <a:ea typeface="微软雅黑" charset="-122"/>
                <a:sym typeface="+mn-ea"/>
              </a:rPr>
              <a:t>二等奖</a:t>
            </a:r>
            <a:endParaRPr kumimoji="0" lang="zh-CN" altLang="en-US" sz="1200" kern="1200" cap="none" spc="0" normalizeH="0" baseline="0">
              <a:latin typeface="微软雅黑" charset="-122"/>
              <a:ea typeface="微软雅黑" charset="-122"/>
            </a:endParaRPr>
          </a:p>
          <a:p>
            <a:pPr marL="171450" indent="-171450" fontAlgn="auto">
              <a:lnSpc>
                <a:spcPct val="150000"/>
              </a:lnSpc>
              <a:buFont typeface="Wingdings" panose="05000000000000000000" charset="0"/>
              <a:buChar char=""/>
            </a:pPr>
            <a:r>
              <a:rPr lang="zh-CN" altLang="en-US" sz="1200">
                <a:latin typeface="微软雅黑" charset="-122"/>
                <a:ea typeface="微软雅黑" charset="-122"/>
                <a:sym typeface="+mn-ea"/>
              </a:rPr>
              <a:t>北京理工大学第二十一届“世纪杯”创业竞赛</a:t>
            </a:r>
            <a:r>
              <a:rPr lang="zh-CN" altLang="en-US" sz="1200" b="1">
                <a:solidFill>
                  <a:srgbClr val="C00000"/>
                </a:solidFill>
                <a:latin typeface="微软雅黑" charset="-122"/>
                <a:ea typeface="微软雅黑" charset="-122"/>
                <a:sym typeface="+mn-ea"/>
              </a:rPr>
              <a:t>金奖</a:t>
            </a:r>
            <a:endParaRPr kumimoji="0" lang="zh-CN" altLang="en-US" sz="1200" b="1" kern="1200" cap="none" spc="0" normalizeH="0" baseline="0">
              <a:solidFill>
                <a:srgbClr val="C00000"/>
              </a:solidFill>
              <a:latin typeface="微软雅黑" charset="-122"/>
              <a:ea typeface="微软雅黑" charset="-122"/>
            </a:endParaRPr>
          </a:p>
          <a:p>
            <a:pPr indent="0" fontAlgn="auto">
              <a:lnSpc>
                <a:spcPct val="150000"/>
              </a:lnSpc>
            </a:pPr>
            <a:r>
              <a:rPr lang="zh-CN" altLang="en-US" sz="1200" dirty="0">
                <a:latin typeface="微软雅黑" charset="-122"/>
                <a:ea typeface="微软雅黑" charset="-122"/>
                <a:sym typeface="等线 Light" panose="02010600030101010101" charset="-122"/>
              </a:rPr>
              <a:t>……</a:t>
            </a:r>
            <a:endParaRPr lang="zh-CN" altLang="en-US" sz="1200" dirty="0">
              <a:latin typeface="微软雅黑" charset="-122"/>
              <a:ea typeface="微软雅黑" charset="-122"/>
              <a:sym typeface="等线 Light" panose="02010600030101010101" charset="-122"/>
            </a:endParaRPr>
          </a:p>
        </p:txBody>
      </p:sp>
      <p:sp>
        <p:nvSpPr>
          <p:cNvPr id="35" name="矩形 34"/>
          <p:cNvSpPr/>
          <p:nvPr>
            <p:custDataLst>
              <p:tags r:id="rId34"/>
            </p:custDataLst>
          </p:nvPr>
        </p:nvSpPr>
        <p:spPr>
          <a:xfrm>
            <a:off x="7677150" y="4309745"/>
            <a:ext cx="76200" cy="1360805"/>
          </a:xfrm>
          <a:prstGeom prst="rect">
            <a:avLst/>
          </a:prstGeom>
          <a:solidFill>
            <a:schemeClr val="accent6">
              <a:alpha val="5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charset="0"/>
              <a:ea typeface="微软雅黑" charset="0"/>
            </a:endParaRPr>
          </a:p>
        </p:txBody>
      </p:sp>
      <p:sp>
        <p:nvSpPr>
          <p:cNvPr id="4" name="矩形 3"/>
          <p:cNvSpPr/>
          <p:nvPr>
            <p:custDataLst>
              <p:tags r:id="rId35"/>
            </p:custDataLst>
          </p:nvPr>
        </p:nvSpPr>
        <p:spPr>
          <a:xfrm>
            <a:off x="3740785" y="4322445"/>
            <a:ext cx="76200" cy="2287905"/>
          </a:xfrm>
          <a:prstGeom prst="rect">
            <a:avLst/>
          </a:prstGeom>
          <a:solidFill>
            <a:schemeClr val="accent3">
              <a:alpha val="5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charset="0"/>
              <a:ea typeface="微软雅黑" charset="0"/>
            </a:endParaRPr>
          </a:p>
        </p:txBody>
      </p:sp>
      <p:sp>
        <p:nvSpPr>
          <p:cNvPr id="34" name="矩形 33"/>
          <p:cNvSpPr/>
          <p:nvPr>
            <p:custDataLst>
              <p:tags r:id="rId36"/>
            </p:custDataLst>
          </p:nvPr>
        </p:nvSpPr>
        <p:spPr>
          <a:xfrm>
            <a:off x="167005" y="4325620"/>
            <a:ext cx="76200" cy="2291715"/>
          </a:xfrm>
          <a:prstGeom prst="rect">
            <a:avLst/>
          </a:prstGeom>
          <a:solidFill>
            <a:schemeClr val="accent5">
              <a:alpha val="5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charset="0"/>
              <a:ea typeface="微软雅黑" charset="0"/>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11204575" cy="337185"/>
          </a:xfrm>
          <a:prstGeom prst="rect">
            <a:avLst/>
          </a:prstGeom>
        </p:spPr>
        <p:txBody>
          <a:bodyPr wrap="square">
            <a:spAutoFit/>
          </a:bodyPr>
          <a:p>
            <a:pPr marL="285750" indent="-285750">
              <a:spcAft>
                <a:spcPts val="800"/>
              </a:spcAft>
              <a:buFont typeface="Wingdings" panose="05000000000000000000" charset="0"/>
              <a:buChar char=""/>
            </a:pPr>
            <a:r>
              <a:rPr lang="en-US" altLang="zh-CN" sz="1600">
                <a:solidFill>
                  <a:schemeClr val="accent5">
                    <a:lumMod val="50000"/>
                  </a:schemeClr>
                </a:solidFill>
                <a:latin typeface="微软雅黑" charset="0"/>
                <a:ea typeface="微软雅黑" charset="0"/>
                <a:sym typeface="+mn-ea"/>
              </a:rPr>
              <a:t>sku</a:t>
            </a:r>
            <a:r>
              <a:rPr lang="zh-CN" altLang="en-US" sz="1600">
                <a:solidFill>
                  <a:schemeClr val="accent5">
                    <a:lumMod val="50000"/>
                  </a:schemeClr>
                </a:solidFill>
                <a:latin typeface="微软雅黑" charset="0"/>
                <a:ea typeface="微软雅黑" charset="0"/>
                <a:sym typeface="+mn-ea"/>
              </a:rPr>
              <a:t>检测：利用</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sz="1600">
                <a:latin typeface="微软雅黑" charset="0"/>
                <a:ea typeface="微软雅黑" charset="0"/>
                <a:sym typeface="+mn-ea"/>
              </a:rPr>
              <a:t> </a:t>
            </a:r>
            <a:r>
              <a:rPr lang="en-US" altLang="zh-CN" sz="1600" b="1">
                <a:solidFill>
                  <a:srgbClr val="C00000"/>
                </a:solidFill>
                <a:latin typeface="微软雅黑" charset="0"/>
                <a:ea typeface="微软雅黑" charset="0"/>
                <a:cs typeface="微软雅黑" charset="0"/>
                <a:sym typeface="+mn-ea"/>
              </a:rPr>
              <a:t>MT-skuYOLO </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检测模型支持信安</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t</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+视频shop、sku、sort检测业务。</a:t>
            </a:r>
            <a:endParaRPr lang="zh-CN" altLang="en-US" sz="1600" dirty="0">
              <a:solidFill>
                <a:schemeClr val="accent5">
                  <a:lumMod val="50000"/>
                </a:schemeClr>
              </a:solidFill>
              <a:latin typeface="微软雅黑" charset="-122"/>
              <a:ea typeface="微软雅黑" charset="-122"/>
              <a:cs typeface="等线 Light" panose="02010600030101010101" charset="-122"/>
              <a:sym typeface="+mn-ea"/>
            </a:endParaRPr>
          </a:p>
        </p:txBody>
      </p:sp>
      <p:sp>
        <p:nvSpPr>
          <p:cNvPr id="3" name="文本框 2"/>
          <p:cNvSpPr txBox="1"/>
          <p:nvPr>
            <p:custDataLst>
              <p:tags r:id="rId6"/>
            </p:custDataLst>
          </p:nvPr>
        </p:nvSpPr>
        <p:spPr>
          <a:xfrm>
            <a:off x="306705" y="2936240"/>
            <a:ext cx="11204575" cy="337185"/>
          </a:xfrm>
          <a:prstGeom prst="rect">
            <a:avLst/>
          </a:prstGeom>
        </p:spPr>
        <p:txBody>
          <a:bodyPr wrap="square">
            <a:spAutoFit/>
          </a:bodyPr>
          <a:p>
            <a:pPr marL="285750" indent="-285750">
              <a:spcAft>
                <a:spcPts val="800"/>
              </a:spcAft>
              <a:buFont typeface="Wingdings" panose="05000000000000000000" charset="0"/>
              <a:buChar char=""/>
            </a:pPr>
            <a:r>
              <a:rPr lang="en-US" altLang="zh-CN" sz="1600">
                <a:solidFill>
                  <a:schemeClr val="accent5">
                    <a:lumMod val="50000"/>
                  </a:schemeClr>
                </a:solidFill>
                <a:latin typeface="微软雅黑" charset="0"/>
                <a:ea typeface="微软雅黑" charset="0"/>
                <a:sym typeface="+mn-ea"/>
              </a:rPr>
              <a:t>sku</a:t>
            </a:r>
            <a:r>
              <a:rPr lang="zh-CN" altLang="en-US" sz="1600">
                <a:solidFill>
                  <a:schemeClr val="accent5">
                    <a:lumMod val="50000"/>
                  </a:schemeClr>
                </a:solidFill>
                <a:latin typeface="微软雅黑" charset="0"/>
                <a:ea typeface="微软雅黑" charset="0"/>
                <a:sym typeface="+mn-ea"/>
              </a:rPr>
              <a:t>检测：利用</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sz="1600">
                <a:latin typeface="微软雅黑" charset="0"/>
                <a:ea typeface="微软雅黑" charset="0"/>
                <a:sym typeface="+mn-ea"/>
              </a:rPr>
              <a:t> </a:t>
            </a:r>
            <a:r>
              <a:rPr lang="en-US" altLang="zh-CN" sz="1600" b="1">
                <a:solidFill>
                  <a:srgbClr val="C00000"/>
                </a:solidFill>
                <a:latin typeface="微软雅黑" charset="0"/>
                <a:ea typeface="微软雅黑" charset="0"/>
                <a:cs typeface="微软雅黑" charset="0"/>
                <a:sym typeface="+mn-ea"/>
              </a:rPr>
              <a:t>MT-skuYOLO </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检测模型支持骑行卡</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sku</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检测</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优化业务。</a:t>
            </a:r>
            <a:endParaRPr lang="zh-CN" altLang="en-US" sz="1600" dirty="0">
              <a:solidFill>
                <a:schemeClr val="accent5">
                  <a:lumMod val="50000"/>
                </a:schemeClr>
              </a:solidFill>
              <a:latin typeface="微软雅黑" charset="-122"/>
              <a:ea typeface="微软雅黑" charset="-122"/>
              <a:cs typeface="等线 Light" panose="02010600030101010101" charset="-122"/>
            </a:endParaRPr>
          </a:p>
        </p:txBody>
      </p:sp>
      <p:graphicFrame>
        <p:nvGraphicFramePr>
          <p:cNvPr id="25" name="表格 24"/>
          <p:cNvGraphicFramePr/>
          <p:nvPr>
            <p:custDataLst>
              <p:tags r:id="rId7"/>
            </p:custDataLst>
          </p:nvPr>
        </p:nvGraphicFramePr>
        <p:xfrm>
          <a:off x="488315" y="1356360"/>
          <a:ext cx="11024235" cy="1438910"/>
        </p:xfrm>
        <a:graphic>
          <a:graphicData uri="http://schemas.openxmlformats.org/drawingml/2006/table">
            <a:tbl>
              <a:tblPr/>
              <a:tblGrid>
                <a:gridCol w="3674745"/>
                <a:gridCol w="3674745"/>
                <a:gridCol w="3674745"/>
              </a:tblGrid>
              <a:tr h="311150">
                <a:tc>
                  <a:txBody>
                    <a:bodyPr/>
                    <a:p>
                      <a:pPr marL="101600" indent="0" algn="ctr" fontAlgn="ctr" latinLnBrk="1">
                        <a:spcAft>
                          <a:spcPts val="800"/>
                        </a:spcAft>
                      </a:pPr>
                      <a:r>
                        <a:rPr lang="zh-CN" altLang="en-US" sz="1100" b="0">
                          <a:solidFill>
                            <a:srgbClr val="000000"/>
                          </a:solidFill>
                          <a:latin typeface="微软雅黑" charset="0"/>
                          <a:ea typeface="微软雅黑" charset="0"/>
                        </a:rPr>
                        <a:t>类别</a:t>
                      </a:r>
                      <a:endParaRPr lang="zh-CN" altLang="en-US"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marL="101600" indent="0" algn="ctr" fontAlgn="ctr" latinLnBrk="1">
                        <a:spcAft>
                          <a:spcPts val="800"/>
                        </a:spcAft>
                      </a:pPr>
                      <a:r>
                        <a:rPr lang="en-US" altLang="zh-CN" sz="1100" b="0">
                          <a:latin typeface="微软雅黑" charset="0"/>
                          <a:ea typeface="微软雅黑" charset="0"/>
                        </a:rPr>
                        <a:t>Precision</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marL="101600" indent="0" algn="ctr" fontAlgn="ctr" latinLnBrk="1">
                        <a:spcAft>
                          <a:spcPts val="800"/>
                        </a:spcAft>
                      </a:pPr>
                      <a:r>
                        <a:rPr lang="en-US" altLang="zh-CN" sz="1100" b="0">
                          <a:solidFill>
                            <a:srgbClr val="000000"/>
                          </a:solidFill>
                          <a:latin typeface="微软雅黑" charset="0"/>
                          <a:ea typeface="微软雅黑" charset="0"/>
                        </a:rPr>
                        <a:t>Recall</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281940">
                <a:tc>
                  <a:txBody>
                    <a:bodyPr/>
                    <a:p>
                      <a:pPr marL="101600" indent="0" algn="ctr" fontAlgn="ctr" latinLnBrk="1">
                        <a:spcAft>
                          <a:spcPts val="800"/>
                        </a:spcAft>
                      </a:pPr>
                      <a:r>
                        <a:rPr lang="en-US" altLang="zh-CN" sz="1100" b="0">
                          <a:solidFill>
                            <a:srgbClr val="000000"/>
                          </a:solidFill>
                          <a:latin typeface="微软雅黑" charset="0"/>
                          <a:ea typeface="微软雅黑" charset="0"/>
                        </a:rPr>
                        <a:t>shop</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fontAlgn="ctr" latinLnBrk="1">
                        <a:spcAft>
                          <a:spcPts val="800"/>
                        </a:spcAft>
                      </a:pPr>
                      <a:r>
                        <a:rPr lang="en-US" altLang="zh-CN" sz="1100" b="0">
                          <a:solidFill>
                            <a:srgbClr val="00BA73"/>
                          </a:solidFill>
                          <a:latin typeface="微软雅黑" charset="0"/>
                          <a:ea typeface="微软雅黑" charset="0"/>
                        </a:rPr>
                        <a:t>0.996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fontAlgn="ctr" latinLnBrk="1">
                        <a:spcAft>
                          <a:spcPts val="800"/>
                        </a:spcAft>
                      </a:pPr>
                      <a:r>
                        <a:rPr lang="en-US" altLang="zh-CN" sz="1100" b="0">
                          <a:solidFill>
                            <a:srgbClr val="00BA73"/>
                          </a:solidFill>
                          <a:latin typeface="微软雅黑" charset="0"/>
                          <a:ea typeface="微软雅黑" charset="0"/>
                        </a:rPr>
                        <a:t>0.998</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r>
              <a:tr h="282575">
                <a:tc>
                  <a:txBody>
                    <a:bodyPr/>
                    <a:p>
                      <a:pPr marL="101600" indent="0" algn="ctr" fontAlgn="ctr" latinLnBrk="1">
                        <a:spcAft>
                          <a:spcPts val="800"/>
                        </a:spcAft>
                      </a:pPr>
                      <a:r>
                        <a:rPr lang="en-US" altLang="zh-CN" sz="1100" b="0">
                          <a:solidFill>
                            <a:srgbClr val="000000"/>
                          </a:solidFill>
                          <a:latin typeface="微软雅黑" charset="0"/>
                          <a:ea typeface="微软雅黑" charset="0"/>
                        </a:rPr>
                        <a:t>sku</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fontAlgn="ctr" latinLnBrk="1">
                        <a:spcAft>
                          <a:spcPts val="800"/>
                        </a:spcAft>
                      </a:pPr>
                      <a:r>
                        <a:rPr lang="en-US" altLang="zh-CN" sz="1100" b="0">
                          <a:solidFill>
                            <a:srgbClr val="00BA73"/>
                          </a:solidFill>
                          <a:latin typeface="微软雅黑" charset="0"/>
                          <a:ea typeface="微软雅黑" charset="0"/>
                        </a:rPr>
                        <a:t>0.989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fontAlgn="ctr" latinLnBrk="1">
                        <a:spcAft>
                          <a:spcPts val="800"/>
                        </a:spcAft>
                      </a:pPr>
                      <a:r>
                        <a:rPr lang="en-US" altLang="zh-CN" sz="1100" b="0">
                          <a:solidFill>
                            <a:srgbClr val="00BA73"/>
                          </a:solidFill>
                          <a:latin typeface="微软雅黑" charset="0"/>
                          <a:ea typeface="微软雅黑" charset="0"/>
                          <a:sym typeface="+mn-ea"/>
                        </a:rPr>
                        <a:t>0.996 </a:t>
                      </a:r>
                      <a:endParaRPr lang="en-US" altLang="zh-CN" sz="1100" b="0">
                        <a:solidFill>
                          <a:srgbClr val="00BA73"/>
                        </a:solidFill>
                        <a:latin typeface="微软雅黑" charset="0"/>
                        <a:ea typeface="微软雅黑" charset="0"/>
                        <a:sym typeface="+mn-ea"/>
                      </a:endParaRPr>
                    </a:p>
                  </a:txBody>
                  <a:tcPr marL="101917" marR="101917" marT="13017" marB="13017" anchor="ctr">
                    <a:lnL>
                      <a:noFill/>
                    </a:lnL>
                    <a:lnR>
                      <a:noFill/>
                    </a:lnR>
                    <a:lnT>
                      <a:noFill/>
                    </a:lnT>
                    <a:lnB>
                      <a:noFill/>
                    </a:lnB>
                    <a:lnTlToBr>
                      <a:noFill/>
                    </a:lnTlToBr>
                    <a:lnBlToTr>
                      <a:noFill/>
                    </a:lnBlToTr>
                    <a:noFill/>
                  </a:tcPr>
                </a:tc>
              </a:tr>
              <a:tr h="281305">
                <a:tc>
                  <a:txBody>
                    <a:bodyPr/>
                    <a:p>
                      <a:pPr marL="101600" indent="0" algn="ctr" fontAlgn="ctr" latinLnBrk="1">
                        <a:spcAft>
                          <a:spcPts val="800"/>
                        </a:spcAft>
                      </a:pPr>
                      <a:r>
                        <a:rPr lang="en-US" altLang="zh-CN" sz="1100" b="0">
                          <a:solidFill>
                            <a:srgbClr val="000000"/>
                          </a:solidFill>
                          <a:latin typeface="微软雅黑" charset="0"/>
                          <a:ea typeface="微软雅黑" charset="0"/>
                        </a:rPr>
                        <a:t>sort</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fontAlgn="ctr" latinLnBrk="1">
                        <a:spcAft>
                          <a:spcPts val="800"/>
                        </a:spcAft>
                      </a:pPr>
                      <a:r>
                        <a:rPr lang="en-US" altLang="zh-CN" sz="1100" b="0">
                          <a:solidFill>
                            <a:srgbClr val="00BA73"/>
                          </a:solidFill>
                          <a:latin typeface="微软雅黑" charset="0"/>
                          <a:ea typeface="微软雅黑" charset="0"/>
                        </a:rPr>
                        <a:t>0.992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marL="101600" indent="0" algn="ctr" fontAlgn="ctr" latinLnBrk="1">
                        <a:spcAft>
                          <a:spcPts val="800"/>
                        </a:spcAft>
                      </a:pPr>
                      <a:r>
                        <a:rPr lang="en-US" altLang="zh-CN" sz="1100" b="0">
                          <a:solidFill>
                            <a:srgbClr val="00BA73"/>
                          </a:solidFill>
                          <a:latin typeface="微软雅黑" charset="0"/>
                          <a:ea typeface="微软雅黑" charset="0"/>
                        </a:rPr>
                        <a:t>0.998</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81940">
                <a:tc>
                  <a:txBody>
                    <a:bodyPr/>
                    <a:p>
                      <a:pPr marL="101600" indent="0" algn="ctr" fontAlgn="ctr" latinLnBrk="1">
                        <a:spcAft>
                          <a:spcPts val="800"/>
                        </a:spcAft>
                      </a:pPr>
                      <a:r>
                        <a:rPr lang="en-US" altLang="zh-CN" sz="1100" b="0">
                          <a:latin typeface="微软雅黑" charset="0"/>
                          <a:ea typeface="微软雅黑" charset="0"/>
                        </a:rPr>
                        <a:t>all</a:t>
                      </a:r>
                      <a:endParaRPr lang="en-US" altLang="zh-CN" sz="1100" b="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marL="101600" indent="0" algn="ctr" fontAlgn="ctr" latinLnBrk="1">
                        <a:spcAft>
                          <a:spcPts val="800"/>
                        </a:spcAft>
                      </a:pPr>
                      <a:r>
                        <a:rPr lang="en-US" altLang="zh-CN" sz="1100" b="0">
                          <a:solidFill>
                            <a:srgbClr val="00BA73"/>
                          </a:solidFill>
                          <a:latin typeface="微软雅黑" charset="0"/>
                          <a:ea typeface="微软雅黑" charset="0"/>
                        </a:rPr>
                        <a:t>0.992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marL="101600" indent="0" algn="ctr" fontAlgn="ctr" latinLnBrk="1">
                        <a:spcAft>
                          <a:spcPts val="800"/>
                        </a:spcAft>
                      </a:pPr>
                      <a:r>
                        <a:rPr lang="en-US" altLang="zh-CN" sz="1100" b="0">
                          <a:solidFill>
                            <a:srgbClr val="00BA73"/>
                          </a:solidFill>
                          <a:latin typeface="微软雅黑" charset="0"/>
                          <a:ea typeface="微软雅黑" charset="0"/>
                        </a:rPr>
                        <a:t>0.997</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r>
            </a:tbl>
          </a:graphicData>
        </a:graphic>
      </p:graphicFrame>
      <p:graphicFrame>
        <p:nvGraphicFramePr>
          <p:cNvPr id="11" name="表格 10"/>
          <p:cNvGraphicFramePr/>
          <p:nvPr>
            <p:custDataLst>
              <p:tags r:id="rId8"/>
            </p:custDataLst>
          </p:nvPr>
        </p:nvGraphicFramePr>
        <p:xfrm>
          <a:off x="499745" y="3429000"/>
          <a:ext cx="11010900" cy="1277620"/>
        </p:xfrm>
        <a:graphic>
          <a:graphicData uri="http://schemas.openxmlformats.org/drawingml/2006/table">
            <a:tbl>
              <a:tblPr/>
              <a:tblGrid>
                <a:gridCol w="1490345"/>
                <a:gridCol w="2085975"/>
                <a:gridCol w="2132965"/>
                <a:gridCol w="2115185"/>
                <a:gridCol w="3186430"/>
              </a:tblGrid>
              <a:tr h="297815">
                <a:tc rowSpan="2">
                  <a:txBody>
                    <a:bodyPr/>
                    <a:p>
                      <a:pPr indent="0" algn="ctr" fontAlgn="ctr" latinLnBrk="1">
                        <a:spcAft>
                          <a:spcPts val="0"/>
                        </a:spcAft>
                      </a:pPr>
                      <a:r>
                        <a:rPr lang="zh-CN" altLang="en-US" sz="1100" b="0">
                          <a:solidFill>
                            <a:srgbClr val="000000"/>
                          </a:solidFill>
                          <a:latin typeface="微软雅黑" charset="0"/>
                          <a:ea typeface="微软雅黑" charset="0"/>
                        </a:rPr>
                        <a:t>类别</a:t>
                      </a:r>
                      <a:endParaRPr lang="zh-CN" altLang="en-US"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gridSpan="2">
                  <a:txBody>
                    <a:bodyPr/>
                    <a:p>
                      <a:pPr indent="0" algn="ctr" fontAlgn="ctr" latinLnBrk="1">
                        <a:spcAft>
                          <a:spcPts val="0"/>
                        </a:spcAft>
                      </a:pPr>
                      <a:r>
                        <a:rPr lang="en-US" altLang="zh-CN" sz="1100" b="0">
                          <a:latin typeface="微软雅黑" charset="0"/>
                          <a:ea typeface="微软雅黑" charset="0"/>
                        </a:rPr>
                        <a:t>Precision</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hMerge="1">
                  <a:tcPr>
                    <a:lnR>
                      <a:noFill/>
                    </a:lnR>
                    <a:lnT w="12700">
                      <a:solidFill>
                        <a:schemeClr val="tx1"/>
                      </a:solidFill>
                      <a:prstDash val="solid"/>
                    </a:lnT>
                    <a:lnB w="12700">
                      <a:solidFill>
                        <a:schemeClr val="tx1"/>
                      </a:solidFill>
                      <a:prstDash val="solid"/>
                    </a:lnB>
                  </a:tcPr>
                </a:tc>
                <a:tc gridSpan="2">
                  <a:txBody>
                    <a:bodyPr/>
                    <a:p>
                      <a:pPr indent="0" algn="ctr" fontAlgn="ctr" latinLnBrk="1">
                        <a:spcAft>
                          <a:spcPts val="0"/>
                        </a:spcAft>
                      </a:pPr>
                      <a:r>
                        <a:rPr lang="en-US" altLang="zh-CN" sz="1100" b="0">
                          <a:solidFill>
                            <a:srgbClr val="000000"/>
                          </a:solidFill>
                          <a:latin typeface="微软雅黑" charset="0"/>
                          <a:ea typeface="微软雅黑" charset="0"/>
                        </a:rPr>
                        <a:t>Recall</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hMerge="1">
                  <a:tcPr>
                    <a:lnR>
                      <a:noFill/>
                    </a:lnR>
                    <a:lnT w="12700">
                      <a:solidFill>
                        <a:schemeClr val="tx1"/>
                      </a:solidFill>
                      <a:prstDash val="solid"/>
                    </a:lnT>
                    <a:lnB w="12700">
                      <a:solidFill>
                        <a:schemeClr val="tx1"/>
                      </a:solidFill>
                      <a:prstDash val="solid"/>
                    </a:lnB>
                  </a:tcPr>
                </a:tc>
              </a:tr>
              <a:tr h="294005">
                <a:tc vMerge="1">
                  <a:tcPr>
                    <a:lnL>
                      <a:noFill/>
                    </a:lnL>
                    <a:lnR>
                      <a:noFill/>
                    </a:lnR>
                    <a:lnB w="12700">
                      <a:solidFill>
                        <a:schemeClr val="tx1"/>
                      </a:solidFill>
                      <a:prstDash val="solid"/>
                    </a:lnB>
                  </a:tcPr>
                </a:tc>
                <a:tc>
                  <a:txBody>
                    <a:bodyPr/>
                    <a:p>
                      <a:pPr indent="0" algn="ctr" fontAlgn="ctr" latinLnBrk="1">
                        <a:spcAft>
                          <a:spcPts val="0"/>
                        </a:spcAft>
                      </a:pPr>
                      <a:r>
                        <a:rPr lang="zh-CN" altLang="en-US" sz="1100" b="0">
                          <a:latin typeface="微软雅黑" charset="0"/>
                          <a:ea typeface="微软雅黑" charset="0"/>
                        </a:rPr>
                        <a:t>优化前</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zh-CN" altLang="en-US" sz="1100" b="0">
                          <a:latin typeface="微软雅黑" charset="0"/>
                          <a:ea typeface="微软雅黑" charset="0"/>
                        </a:rPr>
                        <a:t>优化后</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zh-CN" altLang="en-US" sz="1100" b="0">
                          <a:latin typeface="微软雅黑" charset="0"/>
                          <a:ea typeface="微软雅黑" charset="0"/>
                          <a:sym typeface="+mn-ea"/>
                        </a:rPr>
                        <a:t>优化</a:t>
                      </a:r>
                      <a:r>
                        <a:rPr lang="zh-CN" altLang="en-US" sz="1100" b="0">
                          <a:latin typeface="微软雅黑" charset="0"/>
                          <a:ea typeface="微软雅黑" charset="0"/>
                        </a:rPr>
                        <a:t>前</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ctr" latinLnBrk="1">
                        <a:spcAft>
                          <a:spcPts val="0"/>
                        </a:spcAft>
                      </a:pPr>
                      <a:r>
                        <a:rPr lang="zh-CN" altLang="en-US" sz="1100" b="0">
                          <a:latin typeface="微软雅黑" charset="0"/>
                          <a:ea typeface="微软雅黑" charset="0"/>
                          <a:sym typeface="+mn-ea"/>
                        </a:rPr>
                        <a:t>优化</a:t>
                      </a:r>
                      <a:r>
                        <a:rPr lang="zh-CN" altLang="en-US" sz="1100" b="0">
                          <a:latin typeface="微软雅黑" charset="0"/>
                          <a:ea typeface="微软雅黑" charset="0"/>
                        </a:rPr>
                        <a:t>后</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351155">
                <a:tc>
                  <a:txBody>
                    <a:bodyPr/>
                    <a:p>
                      <a:pPr indent="0" algn="ctr" fontAlgn="ctr" latinLnBrk="1">
                        <a:spcAft>
                          <a:spcPts val="0"/>
                        </a:spcAft>
                      </a:pPr>
                      <a:r>
                        <a:rPr lang="en-US" altLang="zh-CN" sz="1100" b="0">
                          <a:solidFill>
                            <a:srgbClr val="000000"/>
                          </a:solidFill>
                          <a:latin typeface="微软雅黑" charset="0"/>
                          <a:ea typeface="微软雅黑" charset="0"/>
                        </a:rPr>
                        <a:t>套餐</a:t>
                      </a:r>
                      <a:r>
                        <a:rPr lang="zh-CN" altLang="en-US" sz="1100" b="0">
                          <a:solidFill>
                            <a:srgbClr val="000000"/>
                          </a:solidFill>
                          <a:latin typeface="微软雅黑" charset="0"/>
                          <a:ea typeface="微软雅黑" charset="0"/>
                        </a:rPr>
                        <a:t>页</a:t>
                      </a:r>
                      <a:endParaRPr lang="zh-CN" altLang="en-US"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sym typeface="+mn-ea"/>
                        </a:rPr>
                        <a:t>93.59</a:t>
                      </a:r>
                      <a:r>
                        <a:rPr lang="en-US" altLang="zh-CN" sz="1100" b="0">
                          <a:solidFill>
                            <a:srgbClr val="D41E21"/>
                          </a:solidFill>
                          <a:latin typeface="微软雅黑" charset="0"/>
                          <a:ea typeface="微软雅黑" charset="0"/>
                        </a:rPr>
                        <a:t>%</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99.25%</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93.66%</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99.07%</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solidFill>
                      <a:schemeClr val="accent6">
                        <a:lumMod val="20000"/>
                        <a:lumOff val="80000"/>
                      </a:schemeClr>
                    </a:solidFill>
                  </a:tcPr>
                </a:tc>
              </a:tr>
              <a:tr h="334645">
                <a:tc>
                  <a:txBody>
                    <a:bodyPr/>
                    <a:p>
                      <a:pPr indent="0" algn="ctr" fontAlgn="ctr" latinLnBrk="1">
                        <a:spcAft>
                          <a:spcPts val="0"/>
                        </a:spcAft>
                      </a:pPr>
                      <a:r>
                        <a:rPr lang="zh-CN" altLang="en-US" sz="1100" b="0">
                          <a:solidFill>
                            <a:srgbClr val="000000"/>
                          </a:solidFill>
                          <a:latin typeface="微软雅黑" charset="0"/>
                          <a:ea typeface="微软雅黑" charset="0"/>
                        </a:rPr>
                        <a:t>订单页</a:t>
                      </a:r>
                      <a:endParaRPr lang="zh-CN" altLang="en-US" sz="1100" b="0">
                        <a:solidFill>
                          <a:srgbClr val="000000"/>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ctr" latinLnBrk="1">
                        <a:spcAft>
                          <a:spcPts val="0"/>
                        </a:spcAft>
                      </a:pPr>
                      <a:r>
                        <a:rPr lang="en-US" altLang="zh-CN" sz="1100" b="0">
                          <a:solidFill>
                            <a:srgbClr val="D41E21"/>
                          </a:solidFill>
                          <a:latin typeface="微软雅黑" charset="0"/>
                          <a:ea typeface="微软雅黑" charset="0"/>
                        </a:rPr>
                        <a:t>96.23%</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98.14%</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indent="0" algn="ctr" fontAlgn="ctr" latinLnBrk="1">
                        <a:spcAft>
                          <a:spcPts val="0"/>
                        </a:spcAft>
                      </a:pPr>
                      <a:r>
                        <a:rPr lang="en-US" altLang="zh-CN" sz="1100" b="0">
                          <a:solidFill>
                            <a:srgbClr val="D41E21"/>
                          </a:solidFill>
                          <a:latin typeface="微软雅黑" charset="0"/>
                          <a:ea typeface="微软雅黑" charset="0"/>
                        </a:rPr>
                        <a:t>98.95%</a:t>
                      </a:r>
                      <a:endParaRPr lang="en-US" altLang="zh-CN" sz="1100" b="0">
                        <a:solidFill>
                          <a:srgbClr val="D41E21"/>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ctr" latinLnBrk="1">
                        <a:spcAft>
                          <a:spcPts val="0"/>
                        </a:spcAft>
                      </a:pPr>
                      <a:r>
                        <a:rPr lang="en-US" altLang="zh-CN" sz="1100" b="0">
                          <a:solidFill>
                            <a:srgbClr val="00BA73"/>
                          </a:solidFill>
                          <a:latin typeface="微软雅黑" charset="0"/>
                          <a:ea typeface="微软雅黑" charset="0"/>
                        </a:rPr>
                        <a:t>99.66%</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r>
            </a:tbl>
          </a:graphicData>
        </a:graphic>
      </p:graphicFrame>
      <p:sp>
        <p:nvSpPr>
          <p:cNvPr id="12" name="文本框 11"/>
          <p:cNvSpPr txBox="1"/>
          <p:nvPr>
            <p:custDataLst>
              <p:tags r:id="rId9"/>
            </p:custDataLst>
          </p:nvPr>
        </p:nvSpPr>
        <p:spPr>
          <a:xfrm>
            <a:off x="306070" y="4865370"/>
            <a:ext cx="11204575" cy="337185"/>
          </a:xfrm>
          <a:prstGeom prst="rect">
            <a:avLst/>
          </a:prstGeom>
        </p:spPr>
        <p:txBody>
          <a:bodyPr wrap="square">
            <a:spAutoFit/>
          </a:bodyPr>
          <a:p>
            <a:pPr marL="285750" indent="-285750">
              <a:spcAft>
                <a:spcPts val="800"/>
              </a:spcAft>
              <a:buFont typeface="Wingdings" panose="05000000000000000000" charset="0"/>
              <a:buChar char=""/>
            </a:pPr>
            <a:r>
              <a:rPr lang="en-US" altLang="zh-CN" sz="1600">
                <a:solidFill>
                  <a:schemeClr val="accent5">
                    <a:lumMod val="50000"/>
                  </a:schemeClr>
                </a:solidFill>
                <a:latin typeface="微软雅黑" charset="0"/>
                <a:ea typeface="微软雅黑" charset="0"/>
                <a:sym typeface="+mn-ea"/>
              </a:rPr>
              <a:t>sku</a:t>
            </a:r>
            <a:r>
              <a:rPr lang="zh-CN" altLang="en-US" sz="1600">
                <a:solidFill>
                  <a:schemeClr val="accent5">
                    <a:lumMod val="50000"/>
                  </a:schemeClr>
                </a:solidFill>
                <a:latin typeface="微软雅黑" charset="0"/>
                <a:ea typeface="微软雅黑" charset="0"/>
                <a:sym typeface="+mn-ea"/>
              </a:rPr>
              <a:t>检测：利用</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sz="1600">
                <a:latin typeface="微软雅黑" charset="0"/>
                <a:ea typeface="微软雅黑" charset="0"/>
                <a:sym typeface="+mn-ea"/>
              </a:rPr>
              <a:t> </a:t>
            </a:r>
            <a:r>
              <a:rPr lang="en-US" altLang="zh-CN" sz="1600" b="1">
                <a:solidFill>
                  <a:srgbClr val="C00000"/>
                </a:solidFill>
                <a:latin typeface="微软雅黑" charset="0"/>
                <a:ea typeface="微软雅黑" charset="0"/>
                <a:cs typeface="微软雅黑" charset="0"/>
                <a:sym typeface="+mn-ea"/>
              </a:rPr>
              <a:t>MT-skuYOLO </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检测模型支持</a:t>
            </a:r>
            <a:r>
              <a:rPr sz="1600" dirty="0">
                <a:solidFill>
                  <a:schemeClr val="accent5">
                    <a:lumMod val="50000"/>
                  </a:schemeClr>
                </a:solidFill>
                <a:latin typeface="微软雅黑" charset="-122"/>
                <a:ea typeface="微软雅黑" charset="-122"/>
                <a:cs typeface="等线 Light" panose="02010600030101010101" charset="-122"/>
                <a:sym typeface="+mn-ea"/>
              </a:rPr>
              <a:t>小红书笔记卡片裁切</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业务。</a:t>
            </a:r>
            <a:endParaRPr lang="zh-CN" altLang="en-US" sz="1600" dirty="0">
              <a:solidFill>
                <a:schemeClr val="accent5">
                  <a:lumMod val="50000"/>
                </a:schemeClr>
              </a:solidFill>
              <a:latin typeface="微软雅黑" charset="-122"/>
              <a:ea typeface="微软雅黑" charset="-122"/>
              <a:cs typeface="等线 Light" panose="02010600030101010101" charset="-122"/>
            </a:endParaRPr>
          </a:p>
        </p:txBody>
      </p:sp>
      <p:graphicFrame>
        <p:nvGraphicFramePr>
          <p:cNvPr id="13" name="表格 12"/>
          <p:cNvGraphicFramePr/>
          <p:nvPr>
            <p:custDataLst>
              <p:tags r:id="rId10"/>
            </p:custDataLst>
          </p:nvPr>
        </p:nvGraphicFramePr>
        <p:xfrm>
          <a:off x="499745" y="5335905"/>
          <a:ext cx="11012805" cy="867410"/>
        </p:xfrm>
        <a:graphic>
          <a:graphicData uri="http://schemas.openxmlformats.org/drawingml/2006/table">
            <a:tbl>
              <a:tblPr/>
              <a:tblGrid>
                <a:gridCol w="3670935"/>
                <a:gridCol w="3670935"/>
                <a:gridCol w="3670935"/>
              </a:tblGrid>
              <a:tr h="317500">
                <a:tc>
                  <a:txBody>
                    <a:bodyPr/>
                    <a:p>
                      <a:pPr indent="0" algn="ctr" fontAlgn="auto" latinLnBrk="1">
                        <a:spcAft>
                          <a:spcPts val="0"/>
                        </a:spcAft>
                      </a:pPr>
                      <a:r>
                        <a:rPr lang="zh-CN" altLang="en-US" sz="1200" b="0">
                          <a:latin typeface="微软雅黑" charset="0"/>
                          <a:ea typeface="微软雅黑" charset="0"/>
                        </a:rPr>
                        <a:t>类别</a:t>
                      </a:r>
                      <a:endParaRPr lang="zh-CN" altLang="en-US" sz="12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200" b="0">
                          <a:latin typeface="微软雅黑" charset="0"/>
                          <a:ea typeface="微软雅黑" charset="0"/>
                        </a:rPr>
                        <a:t>Precision</a:t>
                      </a:r>
                      <a:endParaRPr lang="en-US" altLang="zh-CN" sz="12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200" b="0">
                          <a:latin typeface="微软雅黑" charset="0"/>
                          <a:ea typeface="微软雅黑" charset="0"/>
                        </a:rPr>
                        <a:t>Recall</a:t>
                      </a:r>
                      <a:endParaRPr lang="en-US" altLang="zh-CN" sz="12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549910">
                <a:tc>
                  <a:txBody>
                    <a:bodyPr/>
                    <a:p>
                      <a:pPr indent="0" algn="ctr" fontAlgn="auto" latinLnBrk="1">
                        <a:spcAft>
                          <a:spcPts val="0"/>
                        </a:spcAft>
                      </a:pPr>
                      <a:r>
                        <a:rPr lang="zh-CN" altLang="en-US" sz="1200" b="0">
                          <a:latin typeface="微软雅黑" charset="0"/>
                          <a:ea typeface="微软雅黑" charset="0"/>
                        </a:rPr>
                        <a:t>小红书卡片</a:t>
                      </a:r>
                      <a:endParaRPr lang="zh-CN" altLang="en-US" sz="12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200" b="0">
                          <a:solidFill>
                            <a:srgbClr val="00BA73"/>
                          </a:solidFill>
                          <a:latin typeface="微软雅黑" charset="0"/>
                          <a:ea typeface="微软雅黑" charset="0"/>
                        </a:rPr>
                        <a:t>0.875</a:t>
                      </a:r>
                      <a:endParaRPr lang="en-US" altLang="zh-CN" sz="12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200" b="0">
                          <a:solidFill>
                            <a:srgbClr val="00BA73"/>
                          </a:solidFill>
                          <a:latin typeface="微软雅黑" charset="0"/>
                          <a:ea typeface="微软雅黑" charset="0"/>
                        </a:rPr>
                        <a:t>0.778</a:t>
                      </a:r>
                      <a:endParaRPr lang="en-US" altLang="zh-CN" sz="12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11204575" cy="337185"/>
          </a:xfrm>
          <a:prstGeom prst="rect">
            <a:avLst/>
          </a:prstGeom>
        </p:spPr>
        <p:txBody>
          <a:bodyPr wrap="square">
            <a:spAutoFit/>
          </a:bodyPr>
          <a:p>
            <a:pPr marL="285750" indent="-285750">
              <a:spcAft>
                <a:spcPts val="80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玉树GUIAgent-场景化专家</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icon detection</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能力建设。</a:t>
            </a:r>
            <a:endParaRPr lang="zh-CN" altLang="en-US" sz="1600" dirty="0">
              <a:solidFill>
                <a:schemeClr val="accent5">
                  <a:lumMod val="50000"/>
                </a:schemeClr>
              </a:solidFill>
              <a:latin typeface="微软雅黑" charset="-122"/>
              <a:ea typeface="微软雅黑" charset="-122"/>
              <a:cs typeface="等线 Light" panose="02010600030101010101" charset="-122"/>
              <a:sym typeface="+mn-ea"/>
            </a:endParaRPr>
          </a:p>
        </p:txBody>
      </p:sp>
      <p:sp>
        <p:nvSpPr>
          <p:cNvPr id="3" name="文本框 2"/>
          <p:cNvSpPr txBox="1"/>
          <p:nvPr>
            <p:custDataLst>
              <p:tags r:id="rId6"/>
            </p:custDataLst>
          </p:nvPr>
        </p:nvSpPr>
        <p:spPr>
          <a:xfrm>
            <a:off x="306705" y="3189605"/>
            <a:ext cx="11204575" cy="337185"/>
          </a:xfrm>
          <a:prstGeom prst="rect">
            <a:avLst/>
          </a:prstGeom>
        </p:spPr>
        <p:txBody>
          <a:bodyPr wrap="square">
            <a:spAutoFit/>
          </a:bodyPr>
          <a:p>
            <a:pPr marL="285750" indent="-285750">
              <a:spcAft>
                <a:spcPts val="80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玉树GUIAgent-场景化专家</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icon caption</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能力建设。</a:t>
            </a:r>
            <a:endParaRPr lang="zh-CN" altLang="en-US" sz="1600" dirty="0">
              <a:solidFill>
                <a:schemeClr val="accent5">
                  <a:lumMod val="50000"/>
                </a:schemeClr>
              </a:solidFill>
              <a:latin typeface="微软雅黑" charset="-122"/>
              <a:ea typeface="微软雅黑" charset="-122"/>
              <a:cs typeface="等线 Light" panose="02010600030101010101" charset="-122"/>
            </a:endParaRPr>
          </a:p>
        </p:txBody>
      </p:sp>
      <p:graphicFrame>
        <p:nvGraphicFramePr>
          <p:cNvPr id="4" name="表格 3"/>
          <p:cNvGraphicFramePr/>
          <p:nvPr>
            <p:custDataLst>
              <p:tags r:id="rId7"/>
            </p:custDataLst>
          </p:nvPr>
        </p:nvGraphicFramePr>
        <p:xfrm>
          <a:off x="499745" y="1305560"/>
          <a:ext cx="11011535" cy="2000250"/>
        </p:xfrm>
        <a:graphic>
          <a:graphicData uri="http://schemas.openxmlformats.org/drawingml/2006/table">
            <a:tbl>
              <a:tblPr/>
              <a:tblGrid>
                <a:gridCol w="3643630"/>
                <a:gridCol w="3643630"/>
                <a:gridCol w="3724275"/>
              </a:tblGrid>
              <a:tr h="200025">
                <a:tc>
                  <a:txBody>
                    <a:bodyPr/>
                    <a:p>
                      <a:pPr indent="0" algn="ctr" fontAlgn="auto" latinLnBrk="1">
                        <a:spcAft>
                          <a:spcPts val="0"/>
                        </a:spcAft>
                      </a:pPr>
                      <a:r>
                        <a:rPr lang="zh-CN" altLang="en-US" sz="1100" b="0">
                          <a:latin typeface="微软雅黑" charset="0"/>
                          <a:ea typeface="微软雅黑" charset="0"/>
                        </a:rPr>
                        <a:t>类别</a:t>
                      </a:r>
                      <a:endParaRPr lang="zh-CN" altLang="en-US"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latin typeface="微软雅黑" charset="0"/>
                          <a:ea typeface="微软雅黑" charset="0"/>
                        </a:rPr>
                        <a:t>Precision</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b="0">
                          <a:latin typeface="微软雅黑" charset="0"/>
                          <a:ea typeface="微软雅黑" charset="0"/>
                        </a:rPr>
                        <a:t>Recall</a:t>
                      </a:r>
                      <a:endParaRPr lang="en-US" altLang="zh-CN" sz="1100" b="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200025">
                <a:tc>
                  <a:txBody>
                    <a:bodyPr/>
                    <a:p>
                      <a:pPr indent="0" algn="ctr" fontAlgn="auto" latinLnBrk="1">
                        <a:spcAft>
                          <a:spcPts val="0"/>
                        </a:spcAft>
                      </a:pPr>
                      <a:r>
                        <a:rPr lang="en-US" altLang="zh-CN" sz="1100" b="0">
                          <a:solidFill>
                            <a:srgbClr val="000000"/>
                          </a:solidFill>
                          <a:latin typeface="微软雅黑" charset="0"/>
                          <a:ea typeface="微软雅黑" charset="0"/>
                        </a:rPr>
                        <a:t>icon </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0.995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0.847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r>
              <a:tr h="200025">
                <a:tc>
                  <a:txBody>
                    <a:bodyPr/>
                    <a:p>
                      <a:pPr indent="0" algn="ctr" fontAlgn="auto" latinLnBrk="1">
                        <a:spcAft>
                          <a:spcPts val="0"/>
                        </a:spcAft>
                      </a:pPr>
                      <a:r>
                        <a:rPr lang="en-US" altLang="zh-CN" sz="1100" b="0">
                          <a:solidFill>
                            <a:srgbClr val="000000"/>
                          </a:solidFill>
                          <a:latin typeface="微软雅黑" charset="0"/>
                          <a:ea typeface="微软雅黑" charset="0"/>
                        </a:rPr>
                        <a:t>button </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0.982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0.958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00025">
                <a:tc>
                  <a:txBody>
                    <a:bodyPr/>
                    <a:p>
                      <a:pPr indent="0" algn="ctr" fontAlgn="auto" latinLnBrk="1">
                        <a:spcAft>
                          <a:spcPts val="0"/>
                        </a:spcAft>
                      </a:pPr>
                      <a:r>
                        <a:rPr lang="en-US" altLang="zh-CN" sz="1100" b="0">
                          <a:solidFill>
                            <a:srgbClr val="000000"/>
                          </a:solidFill>
                          <a:latin typeface="微软雅黑" charset="0"/>
                          <a:ea typeface="微软雅黑" charset="0"/>
                        </a:rPr>
                        <a:t>functionBox </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0.945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0.848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00025">
                <a:tc>
                  <a:txBody>
                    <a:bodyPr/>
                    <a:p>
                      <a:pPr indent="0" algn="ctr" fontAlgn="auto" latinLnBrk="1">
                        <a:spcAft>
                          <a:spcPts val="0"/>
                        </a:spcAft>
                      </a:pPr>
                      <a:r>
                        <a:rPr lang="en-US" altLang="zh-CN" sz="1100" b="0">
                          <a:solidFill>
                            <a:srgbClr val="000000"/>
                          </a:solidFill>
                          <a:latin typeface="微软雅黑" charset="0"/>
                          <a:ea typeface="微软雅黑" charset="0"/>
                        </a:rPr>
                        <a:t>slider </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0.968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0.805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00025">
                <a:tc>
                  <a:txBody>
                    <a:bodyPr/>
                    <a:p>
                      <a:pPr indent="0" algn="ctr" fontAlgn="auto" latinLnBrk="1">
                        <a:spcAft>
                          <a:spcPts val="0"/>
                        </a:spcAft>
                      </a:pPr>
                      <a:r>
                        <a:rPr lang="en-US" altLang="zh-CN" sz="1100" b="0">
                          <a:solidFill>
                            <a:srgbClr val="000000"/>
                          </a:solidFill>
                          <a:latin typeface="微软雅黑" charset="0"/>
                          <a:ea typeface="微软雅黑" charset="0"/>
                        </a:rPr>
                        <a:t>otherIcon </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0.978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0.619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00025">
                <a:tc>
                  <a:txBody>
                    <a:bodyPr/>
                    <a:p>
                      <a:pPr indent="0" algn="ctr" fontAlgn="auto" latinLnBrk="1">
                        <a:spcAft>
                          <a:spcPts val="0"/>
                        </a:spcAft>
                      </a:pPr>
                      <a:r>
                        <a:rPr lang="en-US" altLang="zh-CN" sz="1100" b="0">
                          <a:solidFill>
                            <a:srgbClr val="000000"/>
                          </a:solidFill>
                          <a:latin typeface="微软雅黑" charset="0"/>
                          <a:ea typeface="微软雅黑" charset="0"/>
                        </a:rPr>
                        <a:t>image </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0.946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0.967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00025">
                <a:tc>
                  <a:txBody>
                    <a:bodyPr/>
                    <a:p>
                      <a:pPr indent="0" algn="ctr" fontAlgn="auto" latinLnBrk="1">
                        <a:spcAft>
                          <a:spcPts val="0"/>
                        </a:spcAft>
                      </a:pPr>
                      <a:r>
                        <a:rPr lang="en-US" altLang="zh-CN" sz="1100" b="0">
                          <a:solidFill>
                            <a:srgbClr val="000000"/>
                          </a:solidFill>
                          <a:latin typeface="微软雅黑" charset="0"/>
                          <a:ea typeface="微软雅黑" charset="0"/>
                        </a:rPr>
                        <a:t>label </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0.954</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0.964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a:noFill/>
                    </a:lnB>
                    <a:lnTlToBr>
                      <a:noFill/>
                    </a:lnTlToBr>
                    <a:lnBlToTr>
                      <a:noFill/>
                    </a:lnBlToTr>
                    <a:noFill/>
                  </a:tcPr>
                </a:tc>
              </a:tr>
              <a:tr h="200025">
                <a:tc>
                  <a:txBody>
                    <a:bodyPr/>
                    <a:p>
                      <a:pPr indent="0" algn="ctr" fontAlgn="auto" latinLnBrk="1">
                        <a:spcAft>
                          <a:spcPts val="0"/>
                        </a:spcAft>
                      </a:pPr>
                      <a:r>
                        <a:rPr lang="en-US" altLang="zh-CN" sz="1100" b="0">
                          <a:solidFill>
                            <a:srgbClr val="000000"/>
                          </a:solidFill>
                          <a:latin typeface="微软雅黑" charset="0"/>
                          <a:ea typeface="微软雅黑" charset="0"/>
                        </a:rPr>
                        <a:t>all </a:t>
                      </a:r>
                      <a:endParaRPr lang="en-US" altLang="zh-CN" sz="1100" b="0">
                        <a:solidFill>
                          <a:srgbClr val="000000"/>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0.920</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c>
                  <a:txBody>
                    <a:bodyPr/>
                    <a:p>
                      <a:pPr indent="0" algn="ctr" fontAlgn="auto" latinLnBrk="1">
                        <a:spcAft>
                          <a:spcPts val="0"/>
                        </a:spcAft>
                      </a:pPr>
                      <a:r>
                        <a:rPr lang="en-US" altLang="zh-CN" sz="1100" b="0">
                          <a:solidFill>
                            <a:srgbClr val="00BA73"/>
                          </a:solidFill>
                          <a:latin typeface="微软雅黑" charset="0"/>
                          <a:ea typeface="微软雅黑" charset="0"/>
                        </a:rPr>
                        <a:t>0.876 </a:t>
                      </a:r>
                      <a:endParaRPr lang="en-US" altLang="zh-CN" sz="1100" b="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noFill/>
                  </a:tcPr>
                </a:tc>
              </a:tr>
            </a:tbl>
          </a:graphicData>
        </a:graphic>
      </p:graphicFrame>
      <p:graphicFrame>
        <p:nvGraphicFramePr>
          <p:cNvPr id="19" name="表格 18"/>
          <p:cNvGraphicFramePr/>
          <p:nvPr>
            <p:custDataLst>
              <p:tags r:id="rId8"/>
            </p:custDataLst>
          </p:nvPr>
        </p:nvGraphicFramePr>
        <p:xfrm>
          <a:off x="499745" y="3551555"/>
          <a:ext cx="11012805" cy="1818005"/>
        </p:xfrm>
        <a:graphic>
          <a:graphicData uri="http://schemas.openxmlformats.org/drawingml/2006/table">
            <a:tbl>
              <a:tblPr/>
              <a:tblGrid>
                <a:gridCol w="5540375"/>
                <a:gridCol w="5472430"/>
              </a:tblGrid>
              <a:tr h="273685">
                <a:tc>
                  <a:txBody>
                    <a:bodyPr/>
                    <a:p>
                      <a:pPr indent="0" algn="ctr" fontAlgn="auto" latinLnBrk="1">
                        <a:spcAft>
                          <a:spcPts val="0"/>
                        </a:spcAft>
                      </a:pPr>
                      <a:r>
                        <a:rPr lang="en-US" altLang="zh-CN" sz="1100">
                          <a:latin typeface="微软雅黑" charset="0"/>
                          <a:ea typeface="微软雅黑" charset="0"/>
                          <a:cs typeface="微软雅黑" charset="0"/>
                        </a:rPr>
                        <a:t>整图输入训练Loss与CIDEr 分数</a:t>
                      </a:r>
                      <a:endParaRPr lang="en-US" altLang="zh-CN" sz="1100">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indent="0" algn="ctr" fontAlgn="auto" latinLnBrk="1">
                        <a:spcAft>
                          <a:spcPts val="0"/>
                        </a:spcAft>
                      </a:pPr>
                      <a:r>
                        <a:rPr lang="en-US" altLang="zh-CN" sz="1100">
                          <a:latin typeface="微软雅黑" charset="0"/>
                          <a:ea typeface="微软雅黑" charset="0"/>
                          <a:cs typeface="微软雅黑" charset="0"/>
                        </a:rPr>
                        <a:t>裁切子图输入训练Loss与CIDEr 分数</a:t>
                      </a:r>
                      <a:endParaRPr lang="en-US" altLang="zh-CN" sz="1100">
                        <a:latin typeface="微软雅黑" charset="0"/>
                        <a:ea typeface="微软雅黑" charset="0"/>
                        <a:cs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1544320">
                <a:tc>
                  <a:txBody>
                    <a:bodyPr/>
                    <a:p>
                      <a:pPr indent="0" algn="ctr" fontAlgn="auto" latinLnBrk="1">
                        <a:spcAft>
                          <a:spcPts val="0"/>
                        </a:spcAft>
                      </a:pPr>
                      <a:endParaRPr lang="en-US" altLang="zh-CN" sz="110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p>
                      <a:pPr indent="0" algn="ctr" fontAlgn="auto" latinLnBrk="1">
                        <a:spcAft>
                          <a:spcPts val="0"/>
                        </a:spcAft>
                      </a:pPr>
                      <a:endParaRPr lang="en-US" altLang="zh-CN" sz="1100">
                        <a:solidFill>
                          <a:srgbClr val="00BA73"/>
                        </a:solidFill>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accent6">
                        <a:lumMod val="20000"/>
                        <a:lumOff val="80000"/>
                      </a:schemeClr>
                    </a:solidFill>
                  </a:tcPr>
                </a:tc>
              </a:tr>
            </a:tbl>
          </a:graphicData>
        </a:graphic>
      </p:graphicFrame>
      <p:pic>
        <p:nvPicPr>
          <p:cNvPr id="22" name="图片 21" descr="8f0f7658-39e2-40f2-ba64-a86661ab21d9"/>
          <p:cNvPicPr/>
          <p:nvPr>
            <p:custDataLst>
              <p:tags r:id="rId9"/>
            </p:custDataLst>
          </p:nvPr>
        </p:nvPicPr>
        <p:blipFill>
          <a:blip r:embed="rId10"/>
          <a:srcRect l="7087" t="8089" r="8813" b="3622"/>
          <a:stretch>
            <a:fillRect/>
          </a:stretch>
        </p:blipFill>
        <p:spPr>
          <a:xfrm>
            <a:off x="1871980" y="3871595"/>
            <a:ext cx="2975610" cy="1449705"/>
          </a:xfrm>
          <a:prstGeom prst="rect">
            <a:avLst/>
          </a:prstGeom>
        </p:spPr>
      </p:pic>
      <p:pic>
        <p:nvPicPr>
          <p:cNvPr id="7" name="图片 6" descr="ea5a035e-553e-4ac7-86a6-1855d93a65d9"/>
          <p:cNvPicPr>
            <a:picLocks noChangeAspect="1"/>
          </p:cNvPicPr>
          <p:nvPr>
            <p:custDataLst>
              <p:tags r:id="rId11"/>
            </p:custDataLst>
          </p:nvPr>
        </p:nvPicPr>
        <p:blipFill>
          <a:blip r:embed="rId12"/>
          <a:srcRect l="7124" t="7686" r="9128" b="3380"/>
          <a:stretch>
            <a:fillRect/>
          </a:stretch>
        </p:blipFill>
        <p:spPr>
          <a:xfrm>
            <a:off x="7307580" y="3859530"/>
            <a:ext cx="2975610" cy="1449705"/>
          </a:xfrm>
          <a:prstGeom prst="rect">
            <a:avLst/>
          </a:prstGeom>
        </p:spPr>
      </p:pic>
      <p:graphicFrame>
        <p:nvGraphicFramePr>
          <p:cNvPr id="9" name="表格 8"/>
          <p:cNvGraphicFramePr/>
          <p:nvPr>
            <p:custDataLst>
              <p:tags r:id="rId13"/>
            </p:custDataLst>
          </p:nvPr>
        </p:nvGraphicFramePr>
        <p:xfrm>
          <a:off x="499745" y="5857240"/>
          <a:ext cx="11012805" cy="766445"/>
        </p:xfrm>
        <a:graphic>
          <a:graphicData uri="http://schemas.openxmlformats.org/drawingml/2006/table">
            <a:tbl>
              <a:tblPr/>
              <a:tblGrid>
                <a:gridCol w="3323590"/>
                <a:gridCol w="2677795"/>
                <a:gridCol w="2555240"/>
                <a:gridCol w="2456180"/>
              </a:tblGrid>
              <a:tr h="257810">
                <a:tc>
                  <a:txBody>
                    <a:bodyPr/>
                    <a:p>
                      <a:endParaRPr sz="12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200">
                          <a:latin typeface="微软雅黑" charset="0"/>
                          <a:ea typeface="微软雅黑" charset="0"/>
                        </a:rPr>
                        <a:t>Macro CER↓</a:t>
                      </a:r>
                      <a:endParaRPr lang="en-US" altLang="zh-CN" sz="12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200">
                          <a:latin typeface="微软雅黑" charset="0"/>
                          <a:ea typeface="微软雅黑" charset="0"/>
                        </a:rPr>
                        <a:t>Micro CER↓</a:t>
                      </a:r>
                      <a:endParaRPr lang="en-US" altLang="zh-CN" sz="12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c>
                  <a:txBody>
                    <a:bodyPr/>
                    <a:p>
                      <a:pPr marL="101600" indent="0" algn="ctr" latinLnBrk="1">
                        <a:spcAft>
                          <a:spcPts val="800"/>
                        </a:spcAft>
                      </a:pPr>
                      <a:r>
                        <a:rPr lang="en-US" altLang="zh-CN" sz="1200">
                          <a:latin typeface="微软雅黑" charset="0"/>
                          <a:ea typeface="微软雅黑" charset="0"/>
                        </a:rPr>
                        <a:t>Acc↑</a:t>
                      </a:r>
                      <a:endParaRPr lang="en-US" altLang="zh-CN" sz="1200">
                        <a:latin typeface="微软雅黑" charset="0"/>
                        <a:ea typeface="微软雅黑" charset="0"/>
                      </a:endParaRPr>
                    </a:p>
                  </a:txBody>
                  <a:tcPr marL="101917" marR="101917" marT="13017" marB="13017" anchor="ctr">
                    <a:lnL>
                      <a:noFill/>
                    </a:lnL>
                    <a:lnR>
                      <a:noFill/>
                    </a:lnR>
                    <a:lnT w="12700">
                      <a:solidFill>
                        <a:schemeClr val="tx1"/>
                      </a:solidFill>
                      <a:prstDash val="solid"/>
                    </a:lnT>
                    <a:lnB w="12700">
                      <a:solidFill>
                        <a:schemeClr val="tx1"/>
                      </a:solidFill>
                      <a:prstDash val="solid"/>
                    </a:lnB>
                    <a:lnTlToBr>
                      <a:noFill/>
                    </a:lnTlToBr>
                    <a:lnBlToTr>
                      <a:noFill/>
                    </a:lnBlToTr>
                    <a:solidFill>
                      <a:schemeClr val="bg2">
                        <a:lumMod val="90000"/>
                      </a:schemeClr>
                    </a:solidFill>
                  </a:tcPr>
                </a:tc>
              </a:tr>
              <a:tr h="254635">
                <a:tc>
                  <a:txBody>
                    <a:bodyPr/>
                    <a:p>
                      <a:pPr marL="101600" indent="0" algn="ctr" latinLnBrk="1">
                        <a:spcAft>
                          <a:spcPts val="800"/>
                        </a:spcAft>
                      </a:pPr>
                      <a:r>
                        <a:rPr lang="zh-CN" altLang="en-US" sz="1200">
                          <a:latin typeface="微软雅黑" charset="0"/>
                          <a:ea typeface="微软雅黑" charset="0"/>
                        </a:rPr>
                        <a:t>未使用合成数据前</a:t>
                      </a:r>
                      <a:endParaRPr lang="zh-CN" altLang="en-US" sz="12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200">
                          <a:latin typeface="微软雅黑" charset="0"/>
                          <a:ea typeface="微软雅黑" charset="0"/>
                        </a:rPr>
                        <a:t>0.231</a:t>
                      </a:r>
                      <a:endParaRPr lang="en-US" altLang="zh-CN" sz="12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200">
                          <a:latin typeface="微软雅黑" charset="0"/>
                          <a:ea typeface="微软雅黑" charset="0"/>
                        </a:rPr>
                        <a:t>0.187</a:t>
                      </a:r>
                      <a:endParaRPr lang="en-US" altLang="zh-CN" sz="12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c>
                  <a:txBody>
                    <a:bodyPr/>
                    <a:p>
                      <a:pPr marL="101600" indent="0" algn="ctr" latinLnBrk="1">
                        <a:spcAft>
                          <a:spcPts val="800"/>
                        </a:spcAft>
                      </a:pPr>
                      <a:r>
                        <a:rPr lang="en-US" altLang="zh-CN" sz="1200">
                          <a:latin typeface="微软雅黑" charset="0"/>
                          <a:ea typeface="微软雅黑" charset="0"/>
                        </a:rPr>
                        <a:t>0.575</a:t>
                      </a:r>
                      <a:endParaRPr lang="en-US" altLang="zh-CN" sz="1200">
                        <a:latin typeface="微软雅黑" charset="0"/>
                        <a:ea typeface="微软雅黑" charset="0"/>
                      </a:endParaRPr>
                    </a:p>
                  </a:txBody>
                  <a:tcPr marL="101917" marR="101917" marT="13017" marB="13017" anchor="ctr">
                    <a:lnL>
                      <a:noFill/>
                    </a:lnL>
                    <a:lnR>
                      <a:noFill/>
                    </a:lnR>
                    <a:lnT w="12700">
                      <a:solidFill>
                        <a:schemeClr val="tx1"/>
                      </a:solidFill>
                      <a:prstDash val="solid"/>
                    </a:lnT>
                    <a:lnB>
                      <a:noFill/>
                    </a:lnB>
                    <a:lnTlToBr>
                      <a:noFill/>
                    </a:lnTlToBr>
                    <a:lnBlToTr>
                      <a:noFill/>
                    </a:lnBlToTr>
                    <a:noFill/>
                  </a:tcPr>
                </a:tc>
              </a:tr>
              <a:tr h="254000">
                <a:tc>
                  <a:txBody>
                    <a:bodyPr/>
                    <a:p>
                      <a:pPr marL="101600" indent="0" algn="ctr" latinLnBrk="1">
                        <a:spcAft>
                          <a:spcPts val="800"/>
                        </a:spcAft>
                      </a:pPr>
                      <a:r>
                        <a:rPr lang="zh-CN" altLang="en-US" sz="1200">
                          <a:latin typeface="微软雅黑" charset="0"/>
                          <a:ea typeface="微软雅黑" charset="0"/>
                        </a:rPr>
                        <a:t>使用合成数据后</a:t>
                      </a:r>
                      <a:endParaRPr lang="zh-CN" altLang="en-US" sz="1200">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200">
                          <a:solidFill>
                            <a:srgbClr val="00BA73"/>
                          </a:solidFill>
                          <a:latin typeface="微软雅黑" charset="0"/>
                          <a:ea typeface="微软雅黑" charset="0"/>
                        </a:rPr>
                        <a:t>0.170</a:t>
                      </a:r>
                      <a:endParaRPr lang="en-US" altLang="zh-CN" sz="120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200">
                          <a:solidFill>
                            <a:srgbClr val="00BA73"/>
                          </a:solidFill>
                          <a:latin typeface="微软雅黑" charset="0"/>
                          <a:ea typeface="微软雅黑" charset="0"/>
                        </a:rPr>
                        <a:t>0.124</a:t>
                      </a:r>
                      <a:endParaRPr lang="en-US" altLang="zh-CN" sz="120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c>
                  <a:txBody>
                    <a:bodyPr/>
                    <a:p>
                      <a:pPr marL="101600" indent="0" algn="ctr" latinLnBrk="1">
                        <a:spcAft>
                          <a:spcPts val="800"/>
                        </a:spcAft>
                      </a:pPr>
                      <a:r>
                        <a:rPr lang="en-US" altLang="zh-CN" sz="1200">
                          <a:solidFill>
                            <a:srgbClr val="00BA73"/>
                          </a:solidFill>
                          <a:latin typeface="微软雅黑" charset="0"/>
                          <a:ea typeface="微软雅黑" charset="0"/>
                        </a:rPr>
                        <a:t>0.718</a:t>
                      </a:r>
                      <a:endParaRPr lang="en-US" altLang="zh-CN" sz="1200">
                        <a:solidFill>
                          <a:srgbClr val="00BA73"/>
                        </a:solidFill>
                        <a:latin typeface="微软雅黑" charset="0"/>
                        <a:ea typeface="微软雅黑" charset="0"/>
                      </a:endParaRPr>
                    </a:p>
                  </a:txBody>
                  <a:tcPr marL="101917" marR="101917" marT="13017" marB="13017" anchor="ctr">
                    <a:lnL>
                      <a:noFill/>
                    </a:lnL>
                    <a:lnR>
                      <a:noFill/>
                    </a:lnR>
                    <a:lnT>
                      <a:noFill/>
                    </a:lnT>
                    <a:lnB w="12700">
                      <a:solidFill>
                        <a:schemeClr val="tx1"/>
                      </a:solidFill>
                      <a:prstDash val="solid"/>
                    </a:lnB>
                    <a:lnTlToBr>
                      <a:noFill/>
                    </a:lnTlToBr>
                    <a:lnBlToTr>
                      <a:noFill/>
                    </a:lnBlToTr>
                    <a:solidFill>
                      <a:schemeClr val="accent6">
                        <a:lumMod val="20000"/>
                        <a:lumOff val="80000"/>
                      </a:schemeClr>
                    </a:solidFill>
                  </a:tcPr>
                </a:tc>
              </a:tr>
            </a:tbl>
          </a:graphicData>
        </a:graphic>
      </p:graphicFrame>
      <p:sp>
        <p:nvSpPr>
          <p:cNvPr id="10" name="文本框 9"/>
          <p:cNvSpPr txBox="1"/>
          <p:nvPr>
            <p:custDataLst>
              <p:tags r:id="rId14"/>
            </p:custDataLst>
          </p:nvPr>
        </p:nvSpPr>
        <p:spPr>
          <a:xfrm>
            <a:off x="306705" y="5444490"/>
            <a:ext cx="11204575" cy="337185"/>
          </a:xfrm>
          <a:prstGeom prst="rect">
            <a:avLst/>
          </a:prstGeom>
        </p:spPr>
        <p:txBody>
          <a:bodyPr wrap="square">
            <a:spAutoFit/>
          </a:bodyPr>
          <a:p>
            <a:pPr marL="285750" indent="-285750">
              <a:spcAft>
                <a:spcPts val="80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日文招牌识别优化：合成</a:t>
            </a:r>
            <a:r>
              <a:rPr lang="en-US" altLang="zh-CN" sz="1600" b="1">
                <a:solidFill>
                  <a:srgbClr val="C00000"/>
                </a:solidFill>
                <a:latin typeface="微软雅黑" charset="0"/>
                <a:ea typeface="微软雅黑" charset="0"/>
                <a:cs typeface="微软雅黑" charset="0"/>
                <a:sym typeface="+mn-ea"/>
              </a:rPr>
              <a:t>280w</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日文招牌数据与自研</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r>
              <a:rPr lang="en-US" altLang="zh-CN" sz="1600" b="1">
                <a:solidFill>
                  <a:srgbClr val="C00000"/>
                </a:solidFill>
                <a:latin typeface="微软雅黑" charset="0"/>
                <a:ea typeface="微软雅黑" charset="0"/>
                <a:cs typeface="微软雅黑" charset="0"/>
                <a:sym typeface="+mn-ea"/>
              </a:rPr>
              <a:t>Charm </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模型迭代</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优化。</a:t>
            </a:r>
            <a:endParaRPr lang="zh-CN" altLang="en-US" sz="1600" dirty="0">
              <a:solidFill>
                <a:schemeClr val="accent5">
                  <a:lumMod val="50000"/>
                </a:schemeClr>
              </a:solidFill>
              <a:latin typeface="微软雅黑" charset="-122"/>
              <a:ea typeface="微软雅黑" charset="-122"/>
              <a:cs typeface="等线 Light" panose="02010600030101010101"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5788660" cy="583565"/>
          </a:xfrm>
          <a:prstGeom prst="rect">
            <a:avLst/>
          </a:prstGeom>
        </p:spPr>
        <p:txBody>
          <a:bodyPr wrap="square">
            <a:spAutoFit/>
          </a:bodyPr>
          <a:p>
            <a:pPr marL="285750" indent="-285750" algn="just" fontAlgn="auto">
              <a:lnSpc>
                <a:spcPct val="100000"/>
              </a:lnSpc>
              <a:spcAft>
                <a:spcPts val="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Marten : Visual Question Answering with Mask Generation for Multi-modal</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r>
              <a:rPr lang="en-US" altLang="zh-CN" sz="1600" b="1">
                <a:solidFill>
                  <a:srgbClr val="C00000"/>
                </a:solidFill>
                <a:latin typeface="微软雅黑" charset="0"/>
                <a:ea typeface="微软雅黑" charset="0"/>
                <a:cs typeface="微软雅黑" charset="0"/>
                <a:sym typeface="+mn-ea"/>
              </a:rPr>
              <a:t>CVPR2025</a:t>
            </a:r>
            <a:endParaRPr lang="en-US" altLang="zh-CN" sz="1600" b="1">
              <a:solidFill>
                <a:srgbClr val="C00000"/>
              </a:solidFill>
              <a:latin typeface="微软雅黑" charset="0"/>
              <a:ea typeface="微软雅黑" charset="0"/>
              <a:cs typeface="微软雅黑" charset="0"/>
              <a:sym typeface="+mn-ea"/>
            </a:endParaRPr>
          </a:p>
        </p:txBody>
      </p:sp>
      <p:sp>
        <p:nvSpPr>
          <p:cNvPr id="5" name="文本框 4"/>
          <p:cNvSpPr txBox="1"/>
          <p:nvPr>
            <p:custDataLst>
              <p:tags r:id="rId6"/>
            </p:custDataLst>
          </p:nvPr>
        </p:nvSpPr>
        <p:spPr>
          <a:xfrm>
            <a:off x="6253480" y="908050"/>
            <a:ext cx="5788660" cy="583565"/>
          </a:xfrm>
          <a:prstGeom prst="rect">
            <a:avLst/>
          </a:prstGeom>
        </p:spPr>
        <p:txBody>
          <a:bodyPr wrap="square">
            <a:spAutoFit/>
          </a:bodyPr>
          <a:p>
            <a:pPr marL="285750" indent="-285750" algn="just" fontAlgn="auto">
              <a:lnSpc>
                <a:spcPct val="100000"/>
              </a:lnSpc>
              <a:spcAft>
                <a:spcPts val="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A Token-level Text Image Foundation Model for Document Understanding</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r>
              <a:rPr lang="en-US" altLang="zh-CN" sz="1600" b="1">
                <a:solidFill>
                  <a:srgbClr val="C00000"/>
                </a:solidFill>
                <a:latin typeface="微软雅黑" charset="0"/>
                <a:ea typeface="微软雅黑" charset="0"/>
                <a:cs typeface="微软雅黑" charset="0"/>
                <a:sym typeface="+mn-ea"/>
              </a:rPr>
              <a:t>ICCV2025</a:t>
            </a:r>
            <a:endParaRPr lang="zh-CN" altLang="en-US" sz="1600" dirty="0">
              <a:solidFill>
                <a:schemeClr val="accent5">
                  <a:lumMod val="50000"/>
                </a:schemeClr>
              </a:solidFill>
              <a:latin typeface="微软雅黑" charset="-122"/>
              <a:ea typeface="微软雅黑" charset="-122"/>
              <a:cs typeface="等线 Light" panose="02010600030101010101" charset="-122"/>
              <a:sym typeface="+mn-ea"/>
            </a:endParaRPr>
          </a:p>
        </p:txBody>
      </p:sp>
      <p:pic>
        <p:nvPicPr>
          <p:cNvPr id="11" name="图片 10"/>
          <p:cNvPicPr>
            <a:picLocks noChangeAspect="1"/>
          </p:cNvPicPr>
          <p:nvPr>
            <p:custDataLst>
              <p:tags r:id="rId7"/>
            </p:custDataLst>
          </p:nvPr>
        </p:nvPicPr>
        <p:blipFill>
          <a:blip r:embed="rId8"/>
          <a:stretch>
            <a:fillRect/>
          </a:stretch>
        </p:blipFill>
        <p:spPr>
          <a:xfrm>
            <a:off x="380365" y="1475740"/>
            <a:ext cx="5789295" cy="2772410"/>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380365" y="4366260"/>
            <a:ext cx="5788660" cy="2152650"/>
          </a:xfrm>
          <a:prstGeom prst="rect">
            <a:avLst/>
          </a:prstGeom>
        </p:spPr>
      </p:pic>
      <p:cxnSp>
        <p:nvCxnSpPr>
          <p:cNvPr id="13" name="直接连接符 12"/>
          <p:cNvCxnSpPr/>
          <p:nvPr/>
        </p:nvCxnSpPr>
        <p:spPr>
          <a:xfrm>
            <a:off x="6220460" y="977900"/>
            <a:ext cx="0" cy="5593715"/>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custDataLst>
              <p:tags r:id="rId11"/>
            </p:custDataLst>
          </p:nvPr>
        </p:nvPicPr>
        <p:blipFill>
          <a:blip r:embed="rId12"/>
          <a:stretch>
            <a:fillRect/>
          </a:stretch>
        </p:blipFill>
        <p:spPr>
          <a:xfrm>
            <a:off x="6344285" y="1584325"/>
            <a:ext cx="5674360" cy="2244090"/>
          </a:xfrm>
          <a:prstGeom prst="rect">
            <a:avLst/>
          </a:prstGeom>
        </p:spPr>
      </p:pic>
      <p:pic>
        <p:nvPicPr>
          <p:cNvPr id="15" name="图片 14"/>
          <p:cNvPicPr>
            <a:picLocks noChangeAspect="1"/>
          </p:cNvPicPr>
          <p:nvPr>
            <p:custDataLst>
              <p:tags r:id="rId13"/>
            </p:custDataLst>
          </p:nvPr>
        </p:nvPicPr>
        <p:blipFill>
          <a:blip r:embed="rId14"/>
          <a:stretch>
            <a:fillRect/>
          </a:stretch>
        </p:blipFill>
        <p:spPr>
          <a:xfrm>
            <a:off x="6344920" y="3909060"/>
            <a:ext cx="5592445" cy="242379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5944870" cy="583565"/>
          </a:xfrm>
          <a:prstGeom prst="rect">
            <a:avLst/>
          </a:prstGeom>
        </p:spPr>
        <p:txBody>
          <a:bodyPr wrap="square">
            <a:spAutoFit/>
          </a:bodyPr>
          <a:p>
            <a:pPr marL="285750" indent="-285750" algn="just" fontAlgn="auto">
              <a:lnSpc>
                <a:spcPct val="100000"/>
              </a:lnSpc>
              <a:spcAft>
                <a:spcPts val="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Multimodal Large Language Models for Text-rich Image Understanding: A</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Comprehensive Review</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r>
              <a:rPr lang="en-US" altLang="zh-CN" sz="1600" b="1">
                <a:solidFill>
                  <a:srgbClr val="C00000"/>
                </a:solidFill>
                <a:latin typeface="微软雅黑" charset="0"/>
                <a:ea typeface="微软雅黑" charset="0"/>
                <a:cs typeface="微软雅黑" charset="0"/>
                <a:sym typeface="+mn-ea"/>
              </a:rPr>
              <a:t>ACL2025</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endParaRPr lang="en-US" altLang="zh-CN" sz="1600" b="1">
              <a:solidFill>
                <a:srgbClr val="C00000"/>
              </a:solidFill>
              <a:latin typeface="微软雅黑" charset="0"/>
              <a:ea typeface="微软雅黑" charset="0"/>
              <a:cs typeface="微软雅黑" charset="0"/>
              <a:sym typeface="+mn-ea"/>
            </a:endParaRPr>
          </a:p>
        </p:txBody>
      </p:sp>
      <p:sp>
        <p:nvSpPr>
          <p:cNvPr id="5" name="文本框 4"/>
          <p:cNvSpPr txBox="1"/>
          <p:nvPr>
            <p:custDataLst>
              <p:tags r:id="rId6"/>
            </p:custDataLst>
          </p:nvPr>
        </p:nvSpPr>
        <p:spPr>
          <a:xfrm>
            <a:off x="6253480" y="908050"/>
            <a:ext cx="5788660" cy="583565"/>
          </a:xfrm>
          <a:prstGeom prst="rect">
            <a:avLst/>
          </a:prstGeom>
        </p:spPr>
        <p:txBody>
          <a:bodyPr wrap="square">
            <a:spAutoFit/>
          </a:bodyPr>
          <a:p>
            <a:pPr marL="285750" indent="-285750" algn="just" fontAlgn="auto">
              <a:lnSpc>
                <a:spcPct val="100000"/>
              </a:lnSpc>
              <a:spcAft>
                <a:spcPts val="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面向复杂布局的端到端文档图像机器翻译竞赛亚军</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endParaRPr lang="en-US" altLang="zh-CN" sz="1600" dirty="0">
              <a:solidFill>
                <a:schemeClr val="accent5">
                  <a:lumMod val="50000"/>
                </a:schemeClr>
              </a:solidFill>
              <a:latin typeface="微软雅黑" charset="-122"/>
              <a:ea typeface="微软雅黑" charset="-122"/>
              <a:cs typeface="等线 Light" panose="02010600030101010101" charset="-122"/>
              <a:sym typeface="+mn-ea"/>
            </a:endParaRPr>
          </a:p>
          <a:p>
            <a:pPr indent="0" algn="just" fontAlgn="auto">
              <a:lnSpc>
                <a:spcPct val="100000"/>
              </a:lnSpc>
              <a:spcAft>
                <a:spcPts val="0"/>
              </a:spcAft>
              <a:buFont typeface="Wingdings" panose="05000000000000000000" charset="0"/>
              <a:buNone/>
            </a:pPr>
            <a:r>
              <a:rPr lang="en-US" altLang="zh-CN" sz="1600" b="1">
                <a:solidFill>
                  <a:srgbClr val="C00000"/>
                </a:solidFill>
                <a:latin typeface="微软雅黑" charset="0"/>
                <a:ea typeface="微软雅黑" charset="0"/>
                <a:cs typeface="微软雅黑" charset="0"/>
                <a:sym typeface="+mn-ea"/>
              </a:rPr>
              <a:t>                                                                   ICD</a:t>
            </a:r>
            <a:r>
              <a:rPr lang="en-US" altLang="zh-CN" sz="1600" b="1">
                <a:solidFill>
                  <a:srgbClr val="C00000"/>
                </a:solidFill>
                <a:latin typeface="微软雅黑" charset="0"/>
                <a:ea typeface="微软雅黑" charset="0"/>
                <a:cs typeface="微软雅黑" charset="0"/>
                <a:sym typeface="+mn-ea"/>
              </a:rPr>
              <a:t>AR2025</a:t>
            </a:r>
            <a:endParaRPr lang="zh-CN" altLang="en-US" sz="1600" dirty="0">
              <a:solidFill>
                <a:schemeClr val="accent5">
                  <a:lumMod val="50000"/>
                </a:schemeClr>
              </a:solidFill>
              <a:latin typeface="微软雅黑" charset="-122"/>
              <a:ea typeface="微软雅黑" charset="-122"/>
              <a:cs typeface="等线 Light" panose="02010600030101010101" charset="-122"/>
              <a:sym typeface="+mn-ea"/>
            </a:endParaRPr>
          </a:p>
        </p:txBody>
      </p:sp>
      <p:cxnSp>
        <p:nvCxnSpPr>
          <p:cNvPr id="13" name="直接连接符 12"/>
          <p:cNvCxnSpPr/>
          <p:nvPr/>
        </p:nvCxnSpPr>
        <p:spPr>
          <a:xfrm>
            <a:off x="6220460" y="977900"/>
            <a:ext cx="0" cy="5593715"/>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custDataLst>
              <p:tags r:id="rId7"/>
            </p:custDataLst>
          </p:nvPr>
        </p:nvPicPr>
        <p:blipFill>
          <a:blip r:embed="rId8"/>
          <a:stretch>
            <a:fillRect/>
          </a:stretch>
        </p:blipFill>
        <p:spPr>
          <a:xfrm>
            <a:off x="520065" y="2781300"/>
            <a:ext cx="5537835" cy="3797935"/>
          </a:xfrm>
          <a:prstGeom prst="rect">
            <a:avLst/>
          </a:prstGeom>
        </p:spPr>
      </p:pic>
      <p:pic>
        <p:nvPicPr>
          <p:cNvPr id="7" name="图片 6"/>
          <p:cNvPicPr>
            <a:picLocks noChangeAspect="1"/>
          </p:cNvPicPr>
          <p:nvPr>
            <p:custDataLst>
              <p:tags r:id="rId9"/>
            </p:custDataLst>
          </p:nvPr>
        </p:nvPicPr>
        <p:blipFill>
          <a:blip r:embed="rId10">
            <a:clrChange>
              <a:clrFrom>
                <a:srgbClr val="FFFFFF">
                  <a:alpha val="100000"/>
                </a:srgbClr>
              </a:clrFrom>
              <a:clrTo>
                <a:srgbClr val="FFFFFF">
                  <a:alpha val="100000"/>
                  <a:alpha val="0"/>
                </a:srgbClr>
              </a:clrTo>
            </a:clrChange>
          </a:blip>
          <a:stretch>
            <a:fillRect/>
          </a:stretch>
        </p:blipFill>
        <p:spPr>
          <a:xfrm>
            <a:off x="423545" y="1421130"/>
            <a:ext cx="5724525" cy="1493520"/>
          </a:xfrm>
          <a:prstGeom prst="rect">
            <a:avLst/>
          </a:prstGeom>
        </p:spPr>
      </p:pic>
      <p:pic>
        <p:nvPicPr>
          <p:cNvPr id="9" name="图片 8"/>
          <p:cNvPicPr>
            <a:picLocks noChangeAspect="1"/>
          </p:cNvPicPr>
          <p:nvPr>
            <p:custDataLst>
              <p:tags r:id="rId11"/>
            </p:custDataLst>
          </p:nvPr>
        </p:nvPicPr>
        <p:blipFill>
          <a:blip r:embed="rId12">
            <a:clrChange>
              <a:clrFrom>
                <a:srgbClr val="FFFFFF">
                  <a:alpha val="100000"/>
                </a:srgbClr>
              </a:clrFrom>
              <a:clrTo>
                <a:srgbClr val="FFFFFF">
                  <a:alpha val="100000"/>
                  <a:alpha val="0"/>
                </a:srgbClr>
              </a:clrTo>
            </a:clrChange>
          </a:blip>
          <a:stretch>
            <a:fillRect/>
          </a:stretch>
        </p:blipFill>
        <p:spPr>
          <a:xfrm>
            <a:off x="6287770" y="1492250"/>
            <a:ext cx="4184650" cy="5057140"/>
          </a:xfrm>
          <a:prstGeom prst="rect">
            <a:avLst/>
          </a:prstGeom>
        </p:spPr>
      </p:pic>
      <p:pic>
        <p:nvPicPr>
          <p:cNvPr id="10" name="图片 9"/>
          <p:cNvPicPr>
            <a:picLocks noChangeAspect="1"/>
          </p:cNvPicPr>
          <p:nvPr>
            <p:custDataLst>
              <p:tags r:id="rId13"/>
            </p:custDataLst>
          </p:nvPr>
        </p:nvPicPr>
        <p:blipFill>
          <a:blip r:embed="rId14"/>
          <a:srcRect r="48691"/>
          <a:stretch>
            <a:fillRect/>
          </a:stretch>
        </p:blipFill>
        <p:spPr>
          <a:xfrm>
            <a:off x="10558780" y="1623060"/>
            <a:ext cx="1551305" cy="1903095"/>
          </a:xfrm>
          <a:prstGeom prst="rect">
            <a:avLst/>
          </a:prstGeom>
        </p:spPr>
      </p:pic>
      <p:pic>
        <p:nvPicPr>
          <p:cNvPr id="16" name="图片 15"/>
          <p:cNvPicPr>
            <a:picLocks noChangeAspect="1"/>
          </p:cNvPicPr>
          <p:nvPr>
            <p:custDataLst>
              <p:tags r:id="rId15"/>
            </p:custDataLst>
          </p:nvPr>
        </p:nvPicPr>
        <p:blipFill>
          <a:blip r:embed="rId14"/>
          <a:srcRect l="52110" t="-1206" r="-1564" b="1206"/>
          <a:stretch>
            <a:fillRect/>
          </a:stretch>
        </p:blipFill>
        <p:spPr>
          <a:xfrm>
            <a:off x="10471785" y="3541395"/>
            <a:ext cx="1719580" cy="218821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5944870" cy="583565"/>
          </a:xfrm>
          <a:prstGeom prst="rect">
            <a:avLst/>
          </a:prstGeom>
        </p:spPr>
        <p:txBody>
          <a:bodyPr wrap="square">
            <a:spAutoFit/>
          </a:bodyPr>
          <a:p>
            <a:pPr marL="285750" indent="-285750" algn="just" fontAlgn="auto">
              <a:lnSpc>
                <a:spcPct val="100000"/>
              </a:lnSpc>
              <a:spcAft>
                <a:spcPts val="0"/>
              </a:spcAft>
              <a:buFont typeface="Wingdings" panose="05000000000000000000" charset="0"/>
              <a:buChar char=""/>
            </a:pPr>
            <a:r>
              <a:rPr sz="1600" dirty="0">
                <a:solidFill>
                  <a:schemeClr val="accent5">
                    <a:lumMod val="50000"/>
                  </a:schemeClr>
                </a:solidFill>
                <a:latin typeface="微软雅黑" charset="-122"/>
                <a:ea typeface="微软雅黑" charset="-122"/>
                <a:cs typeface="等线 Light" panose="02010600030101010101" charset="-122"/>
                <a:sym typeface="+mn-ea"/>
              </a:rPr>
              <a:t>InstructTable: Improving Table Structure Recognition Through Instructions</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r>
              <a:rPr lang="en-US" altLang="zh-CN" sz="1600" b="1">
                <a:solidFill>
                  <a:srgbClr val="C00000"/>
                </a:solidFill>
                <a:latin typeface="微软雅黑" charset="0"/>
                <a:ea typeface="微软雅黑" charset="0"/>
                <a:cs typeface="微软雅黑" charset="0"/>
                <a:sym typeface="+mn-ea"/>
              </a:rPr>
              <a:t>AAAI2026</a:t>
            </a:r>
            <a:r>
              <a:rPr lang="zh-CN" altLang="en-US" sz="1600" b="1">
                <a:solidFill>
                  <a:srgbClr val="C00000"/>
                </a:solidFill>
                <a:latin typeface="微软雅黑" charset="0"/>
                <a:ea typeface="微软雅黑" charset="0"/>
                <a:cs typeface="微软雅黑" charset="0"/>
                <a:sym typeface="+mn-ea"/>
              </a:rPr>
              <a:t>在投</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endParaRPr lang="en-US" altLang="zh-CN" sz="1600" b="1">
              <a:solidFill>
                <a:srgbClr val="C00000"/>
              </a:solidFill>
              <a:latin typeface="微软雅黑" charset="0"/>
              <a:ea typeface="微软雅黑" charset="0"/>
              <a:cs typeface="微软雅黑" charset="0"/>
              <a:sym typeface="+mn-ea"/>
            </a:endParaRPr>
          </a:p>
        </p:txBody>
      </p:sp>
      <p:sp>
        <p:nvSpPr>
          <p:cNvPr id="5" name="文本框 4"/>
          <p:cNvSpPr txBox="1"/>
          <p:nvPr>
            <p:custDataLst>
              <p:tags r:id="rId6"/>
            </p:custDataLst>
          </p:nvPr>
        </p:nvSpPr>
        <p:spPr>
          <a:xfrm>
            <a:off x="6253480" y="908050"/>
            <a:ext cx="5788660" cy="829945"/>
          </a:xfrm>
          <a:prstGeom prst="rect">
            <a:avLst/>
          </a:prstGeom>
        </p:spPr>
        <p:txBody>
          <a:bodyPr wrap="square">
            <a:spAutoFit/>
          </a:bodyPr>
          <a:p>
            <a:pPr marL="285750" indent="-285750" algn="just" fontAlgn="auto">
              <a:lnSpc>
                <a:spcPct val="100000"/>
              </a:lnSpc>
              <a:spcAft>
                <a:spcPts val="0"/>
              </a:spcAft>
              <a:buFont typeface="Wingdings" panose="05000000000000000000" charset="0"/>
              <a:buChar char=""/>
            </a:pP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MathHunter: A Novel Framework for Generalized Mathematical Expression</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r>
              <a:rPr lang="zh-CN" altLang="en-US" sz="1600" dirty="0">
                <a:solidFill>
                  <a:schemeClr val="accent5">
                    <a:lumMod val="50000"/>
                  </a:schemeClr>
                </a:solidFill>
                <a:latin typeface="微软雅黑" charset="-122"/>
                <a:ea typeface="微软雅黑" charset="-122"/>
                <a:cs typeface="等线 Light" panose="02010600030101010101" charset="-122"/>
                <a:sym typeface="+mn-ea"/>
              </a:rPr>
              <a:t>Recognition with Pretrained Decoder</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r>
              <a:rPr lang="en-US" altLang="zh-CN" sz="1600" b="1">
                <a:solidFill>
                  <a:srgbClr val="C00000"/>
                </a:solidFill>
                <a:latin typeface="微软雅黑" charset="0"/>
                <a:ea typeface="微软雅黑" charset="0"/>
                <a:cs typeface="微软雅黑" charset="0"/>
                <a:sym typeface="+mn-ea"/>
              </a:rPr>
              <a:t> AAAI2026</a:t>
            </a:r>
            <a:r>
              <a:rPr lang="zh-CN" altLang="en-US" sz="1600" b="1">
                <a:solidFill>
                  <a:srgbClr val="C00000"/>
                </a:solidFill>
                <a:latin typeface="微软雅黑" charset="0"/>
                <a:ea typeface="微软雅黑" charset="0"/>
                <a:cs typeface="微软雅黑" charset="0"/>
                <a:sym typeface="+mn-ea"/>
              </a:rPr>
              <a:t>在</a:t>
            </a:r>
            <a:r>
              <a:rPr lang="zh-CN" altLang="en-US" sz="1600" b="1">
                <a:solidFill>
                  <a:srgbClr val="C00000"/>
                </a:solidFill>
                <a:latin typeface="微软雅黑" charset="0"/>
                <a:ea typeface="微软雅黑" charset="0"/>
                <a:cs typeface="微软雅黑" charset="0"/>
                <a:sym typeface="+mn-ea"/>
              </a:rPr>
              <a:t>投</a:t>
            </a:r>
            <a:endParaRPr lang="zh-CN" altLang="en-US" sz="1600" b="1">
              <a:solidFill>
                <a:srgbClr val="C00000"/>
              </a:solidFill>
              <a:latin typeface="微软雅黑" charset="0"/>
              <a:ea typeface="微软雅黑" charset="0"/>
              <a:cs typeface="微软雅黑" charset="0"/>
              <a:sym typeface="+mn-ea"/>
            </a:endParaRPr>
          </a:p>
        </p:txBody>
      </p:sp>
      <p:cxnSp>
        <p:nvCxnSpPr>
          <p:cNvPr id="13" name="直接连接符 12"/>
          <p:cNvCxnSpPr/>
          <p:nvPr/>
        </p:nvCxnSpPr>
        <p:spPr>
          <a:xfrm>
            <a:off x="6220460" y="977900"/>
            <a:ext cx="0" cy="5593715"/>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custDataLst>
              <p:tags r:id="rId7"/>
            </p:custDataLst>
          </p:nvPr>
        </p:nvPicPr>
        <p:blipFill>
          <a:blip r:embed="rId8"/>
          <a:stretch>
            <a:fillRect/>
          </a:stretch>
        </p:blipFill>
        <p:spPr>
          <a:xfrm>
            <a:off x="6497320" y="1805940"/>
            <a:ext cx="5485765" cy="2421255"/>
          </a:xfrm>
          <a:prstGeom prst="rect">
            <a:avLst/>
          </a:prstGeom>
        </p:spPr>
      </p:pic>
      <p:pic>
        <p:nvPicPr>
          <p:cNvPr id="11" name="图片 10"/>
          <p:cNvPicPr>
            <a:picLocks noChangeAspect="1"/>
          </p:cNvPicPr>
          <p:nvPr>
            <p:custDataLst>
              <p:tags r:id="rId9"/>
            </p:custDataLst>
          </p:nvPr>
        </p:nvPicPr>
        <p:blipFill>
          <a:blip r:embed="rId10">
            <a:clrChange>
              <a:clrFrom>
                <a:srgbClr val="FFFFFF">
                  <a:alpha val="100000"/>
                </a:srgbClr>
              </a:clrFrom>
              <a:clrTo>
                <a:srgbClr val="FFFFFF">
                  <a:alpha val="100000"/>
                  <a:alpha val="0"/>
                </a:srgbClr>
              </a:clrTo>
            </a:clrChange>
          </a:blip>
          <a:stretch>
            <a:fillRect/>
          </a:stretch>
        </p:blipFill>
        <p:spPr>
          <a:xfrm>
            <a:off x="6497320" y="4316095"/>
            <a:ext cx="5547360" cy="2264410"/>
          </a:xfrm>
          <a:prstGeom prst="rect">
            <a:avLst/>
          </a:prstGeom>
        </p:spPr>
      </p:pic>
      <p:pic>
        <p:nvPicPr>
          <p:cNvPr id="12" name="图片 11"/>
          <p:cNvPicPr>
            <a:picLocks noChangeAspect="1"/>
          </p:cNvPicPr>
          <p:nvPr>
            <p:custDataLst>
              <p:tags r:id="rId11"/>
            </p:custDataLst>
          </p:nvPr>
        </p:nvPicPr>
        <p:blipFill>
          <a:blip r:embed="rId12"/>
          <a:stretch>
            <a:fillRect/>
          </a:stretch>
        </p:blipFill>
        <p:spPr>
          <a:xfrm>
            <a:off x="307975" y="1647190"/>
            <a:ext cx="5788660" cy="2579370"/>
          </a:xfrm>
          <a:prstGeom prst="rect">
            <a:avLst/>
          </a:prstGeom>
        </p:spPr>
      </p:pic>
      <p:pic>
        <p:nvPicPr>
          <p:cNvPr id="14" name="图片 13"/>
          <p:cNvPicPr>
            <a:picLocks noChangeAspect="1"/>
          </p:cNvPicPr>
          <p:nvPr>
            <p:custDataLst>
              <p:tags r:id="rId13"/>
            </p:custDataLst>
          </p:nvPr>
        </p:nvPicPr>
        <p:blipFill>
          <a:blip r:embed="rId14"/>
          <a:stretch>
            <a:fillRect/>
          </a:stretch>
        </p:blipFill>
        <p:spPr>
          <a:xfrm>
            <a:off x="342900" y="4315460"/>
            <a:ext cx="5754370" cy="216725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燕尾形箭头 1"/>
          <p:cNvSpPr/>
          <p:nvPr>
            <p:custDataLst>
              <p:tags r:id="rId1"/>
            </p:custDataLst>
          </p:nvPr>
        </p:nvSpPr>
        <p:spPr>
          <a:xfrm>
            <a:off x="60642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标题 1"/>
          <p:cNvSpPr/>
          <p:nvPr>
            <p:custDataLst>
              <p:tags r:id="rId2"/>
            </p:custDataLst>
          </p:nvPr>
        </p:nvSpPr>
        <p:spPr>
          <a:xfrm>
            <a:off x="49983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a:latin typeface="微软雅黑" charset="0"/>
                <a:ea typeface="微软雅黑" charset="0"/>
                <a:cs typeface="微软雅黑" charset="0"/>
              </a:rPr>
              <a:t>附录</a:t>
            </a:r>
            <a:endParaRPr>
              <a:latin typeface="微软雅黑" charset="0"/>
              <a:ea typeface="微软雅黑" charset="0"/>
              <a:cs typeface="微软雅黑" charset="0"/>
            </a:endParaRPr>
          </a:p>
        </p:txBody>
      </p:sp>
      <p:pic>
        <p:nvPicPr>
          <p:cNvPr id="8" name="图片 7" descr="fde11c67-28e1-4e42-902b-497ba3bb0806"/>
          <p:cNvPicPr>
            <a:picLocks noChangeAspect="1"/>
          </p:cNvPicPr>
          <p:nvPr>
            <p:custDataLst>
              <p:tags r:id="rId3"/>
            </p:custDataLst>
          </p:nvPr>
        </p:nvPicPr>
        <p:blipFill>
          <a:blip r:embed="rId4">
            <a:clrChange>
              <a:clrFrom>
                <a:srgbClr val="F6E7E8">
                  <a:alpha val="100000"/>
                </a:srgbClr>
              </a:clrFrom>
              <a:clrTo>
                <a:srgbClr val="F6E7E8">
                  <a:alpha val="100000"/>
                  <a:alpha val="0"/>
                </a:srgbClr>
              </a:clrTo>
            </a:clrChange>
          </a:blip>
          <a:srcRect l="3149" t="24784" r="73038" b="13504"/>
          <a:stretch>
            <a:fillRect/>
          </a:stretch>
        </p:blipFill>
        <p:spPr>
          <a:xfrm>
            <a:off x="62230" y="191770"/>
            <a:ext cx="525145" cy="766445"/>
          </a:xfrm>
          <a:prstGeom prst="rect">
            <a:avLst/>
          </a:prstGeom>
        </p:spPr>
      </p:pic>
      <p:sp>
        <p:nvSpPr>
          <p:cNvPr id="18" name="文本框 17"/>
          <p:cNvSpPr txBox="1"/>
          <p:nvPr>
            <p:custDataLst>
              <p:tags r:id="rId5"/>
            </p:custDataLst>
          </p:nvPr>
        </p:nvSpPr>
        <p:spPr>
          <a:xfrm>
            <a:off x="307975" y="908050"/>
            <a:ext cx="5944870" cy="583565"/>
          </a:xfrm>
          <a:prstGeom prst="rect">
            <a:avLst/>
          </a:prstGeom>
        </p:spPr>
        <p:txBody>
          <a:bodyPr wrap="square">
            <a:spAutoFit/>
          </a:bodyPr>
          <a:p>
            <a:pPr marL="285750" indent="-285750" algn="just" fontAlgn="auto">
              <a:lnSpc>
                <a:spcPct val="100000"/>
              </a:lnSpc>
              <a:spcAft>
                <a:spcPts val="0"/>
              </a:spcAft>
              <a:buFont typeface="Wingdings" panose="05000000000000000000" charset="0"/>
              <a:buChar char=""/>
            </a:pPr>
            <a:r>
              <a:rPr lang="en-US" sz="1600" dirty="0">
                <a:solidFill>
                  <a:schemeClr val="accent5">
                    <a:lumMod val="50000"/>
                  </a:schemeClr>
                </a:solidFill>
                <a:latin typeface="微软雅黑" charset="-122"/>
                <a:ea typeface="微软雅黑" charset="-122"/>
                <a:cs typeface="等线 Light" panose="02010600030101010101" charset="-122"/>
                <a:sym typeface="+mn-ea"/>
              </a:rPr>
              <a:t>I</a:t>
            </a:r>
            <a:r>
              <a:rPr sz="1600" dirty="0">
                <a:solidFill>
                  <a:schemeClr val="accent5">
                    <a:lumMod val="50000"/>
                  </a:schemeClr>
                </a:solidFill>
                <a:latin typeface="微软雅黑" charset="-122"/>
                <a:ea typeface="微软雅黑" charset="-122"/>
                <a:cs typeface="等线 Light" panose="02010600030101010101" charset="-122"/>
                <a:sym typeface="+mn-ea"/>
              </a:rPr>
              <a:t>nstructOCR2: a lightweight and efficient multi-modal language model for</a:t>
            </a:r>
            <a:r>
              <a:rPr lang="en-US" sz="1600" dirty="0">
                <a:solidFill>
                  <a:schemeClr val="accent5">
                    <a:lumMod val="50000"/>
                  </a:schemeClr>
                </a:solidFill>
                <a:latin typeface="微软雅黑" charset="-122"/>
                <a:ea typeface="微软雅黑" charset="-122"/>
                <a:cs typeface="等线 Light" panose="02010600030101010101" charset="-122"/>
                <a:sym typeface="+mn-ea"/>
              </a:rPr>
              <a:t> </a:t>
            </a:r>
            <a:r>
              <a:rPr sz="1600" dirty="0">
                <a:solidFill>
                  <a:schemeClr val="accent5">
                    <a:lumMod val="50000"/>
                  </a:schemeClr>
                </a:solidFill>
                <a:latin typeface="微软雅黑" charset="-122"/>
                <a:ea typeface="微软雅黑" charset="-122"/>
                <a:cs typeface="等线 Light" panose="02010600030101010101" charset="-122"/>
                <a:sym typeface="+mn-ea"/>
              </a:rPr>
              <a:t>document understanding</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endParaRPr lang="en-US" altLang="zh-CN" sz="1600" b="1">
              <a:solidFill>
                <a:srgbClr val="C00000"/>
              </a:solidFill>
              <a:latin typeface="微软雅黑" charset="0"/>
              <a:ea typeface="微软雅黑" charset="0"/>
              <a:cs typeface="微软雅黑" charset="0"/>
              <a:sym typeface="+mn-ea"/>
            </a:endParaRPr>
          </a:p>
        </p:txBody>
      </p:sp>
      <p:sp>
        <p:nvSpPr>
          <p:cNvPr id="5" name="文本框 4"/>
          <p:cNvSpPr txBox="1"/>
          <p:nvPr>
            <p:custDataLst>
              <p:tags r:id="rId6"/>
            </p:custDataLst>
          </p:nvPr>
        </p:nvSpPr>
        <p:spPr>
          <a:xfrm>
            <a:off x="6253480" y="908050"/>
            <a:ext cx="5788660" cy="582930"/>
          </a:xfrm>
          <a:prstGeom prst="rect">
            <a:avLst/>
          </a:prstGeom>
        </p:spPr>
        <p:txBody>
          <a:bodyPr wrap="square">
            <a:noAutofit/>
          </a:bodyPr>
          <a:p>
            <a:pPr marL="285750" indent="-285750" algn="just" fontAlgn="auto">
              <a:lnSpc>
                <a:spcPct val="100000"/>
              </a:lnSpc>
              <a:spcAft>
                <a:spcPts val="0"/>
              </a:spcAft>
              <a:buFont typeface="Wingdings" panose="05000000000000000000" charset="0"/>
              <a:buChar char=""/>
            </a:pPr>
            <a:r>
              <a:rPr sz="1600" dirty="0">
                <a:solidFill>
                  <a:schemeClr val="accent5">
                    <a:lumMod val="50000"/>
                  </a:schemeClr>
                </a:solidFill>
                <a:latin typeface="微软雅黑" charset="-122"/>
                <a:ea typeface="微软雅黑" charset="-122"/>
                <a:cs typeface="等线 Light" panose="02010600030101010101" charset="-122"/>
                <a:sym typeface="+mn-ea"/>
              </a:rPr>
              <a:t>PositionOCR: Augmenting Positional Awareness in Multi-Modal Models via Hybrid Specialist Integration. </a:t>
            </a:r>
            <a:r>
              <a:rPr lang="en-US" altLang="zh-CN" sz="1600" b="1">
                <a:solidFill>
                  <a:srgbClr val="C00000"/>
                </a:solidFill>
                <a:latin typeface="微软雅黑" charset="0"/>
                <a:ea typeface="微软雅黑" charset="0"/>
                <a:cs typeface="微软雅黑" charset="0"/>
                <a:sym typeface="+mn-ea"/>
              </a:rPr>
              <a:t>2026</a:t>
            </a:r>
            <a:r>
              <a:rPr lang="zh-CN" altLang="en-US" sz="1600" b="1">
                <a:solidFill>
                  <a:srgbClr val="C00000"/>
                </a:solidFill>
                <a:latin typeface="微软雅黑" charset="0"/>
                <a:ea typeface="微软雅黑" charset="0"/>
                <a:cs typeface="微软雅黑" charset="0"/>
                <a:sym typeface="+mn-ea"/>
              </a:rPr>
              <a:t>在投</a:t>
            </a:r>
            <a:r>
              <a:rPr lang="en-US" altLang="zh-CN" sz="1600" dirty="0">
                <a:solidFill>
                  <a:schemeClr val="accent5">
                    <a:lumMod val="50000"/>
                  </a:schemeClr>
                </a:solidFill>
                <a:latin typeface="微软雅黑" charset="-122"/>
                <a:ea typeface="微软雅黑" charset="-122"/>
                <a:cs typeface="等线 Light" panose="02010600030101010101" charset="-122"/>
                <a:sym typeface="+mn-ea"/>
              </a:rPr>
              <a:t>      </a:t>
            </a:r>
            <a:endParaRPr lang="zh-CN" altLang="en-US" sz="1600" dirty="0">
              <a:solidFill>
                <a:schemeClr val="accent5">
                  <a:lumMod val="50000"/>
                </a:schemeClr>
              </a:solidFill>
              <a:latin typeface="微软雅黑" charset="-122"/>
              <a:ea typeface="微软雅黑" charset="-122"/>
              <a:cs typeface="等线 Light" panose="02010600030101010101" charset="-122"/>
              <a:sym typeface="+mn-ea"/>
            </a:endParaRPr>
          </a:p>
        </p:txBody>
      </p:sp>
      <p:cxnSp>
        <p:nvCxnSpPr>
          <p:cNvPr id="13" name="直接连接符 12"/>
          <p:cNvCxnSpPr/>
          <p:nvPr/>
        </p:nvCxnSpPr>
        <p:spPr>
          <a:xfrm>
            <a:off x="6220460" y="977900"/>
            <a:ext cx="0" cy="5593715"/>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custDataLst>
              <p:tags r:id="rId7"/>
            </p:custDataLst>
          </p:nvPr>
        </p:nvPicPr>
        <p:blipFill>
          <a:blip r:embed="rId8"/>
          <a:stretch>
            <a:fillRect/>
          </a:stretch>
        </p:blipFill>
        <p:spPr>
          <a:xfrm>
            <a:off x="499745" y="1491615"/>
            <a:ext cx="5607050" cy="2643505"/>
          </a:xfrm>
          <a:prstGeom prst="rect">
            <a:avLst/>
          </a:prstGeom>
        </p:spPr>
      </p:pic>
      <p:pic>
        <p:nvPicPr>
          <p:cNvPr id="17" name="图片 16"/>
          <p:cNvPicPr>
            <a:picLocks noChangeAspect="1"/>
          </p:cNvPicPr>
          <p:nvPr>
            <p:custDataLst>
              <p:tags r:id="rId9"/>
            </p:custDataLst>
          </p:nvPr>
        </p:nvPicPr>
        <p:blipFill>
          <a:blip r:embed="rId10"/>
          <a:stretch>
            <a:fillRect/>
          </a:stretch>
        </p:blipFill>
        <p:spPr>
          <a:xfrm>
            <a:off x="499745" y="4217035"/>
            <a:ext cx="5607050" cy="2354580"/>
          </a:xfrm>
          <a:prstGeom prst="rect">
            <a:avLst/>
          </a:prstGeom>
        </p:spPr>
      </p:pic>
      <p:pic>
        <p:nvPicPr>
          <p:cNvPr id="20" name="图片 19"/>
          <p:cNvPicPr>
            <a:picLocks noChangeAspect="1"/>
          </p:cNvPicPr>
          <p:nvPr>
            <p:custDataLst>
              <p:tags r:id="rId11"/>
            </p:custDataLst>
          </p:nvPr>
        </p:nvPicPr>
        <p:blipFill>
          <a:blip r:embed="rId12"/>
          <a:stretch>
            <a:fillRect/>
          </a:stretch>
        </p:blipFill>
        <p:spPr>
          <a:xfrm>
            <a:off x="6413500" y="1419860"/>
            <a:ext cx="5599430" cy="2797175"/>
          </a:xfrm>
          <a:prstGeom prst="rect">
            <a:avLst/>
          </a:prstGeom>
        </p:spPr>
      </p:pic>
      <p:pic>
        <p:nvPicPr>
          <p:cNvPr id="21" name="图片 20"/>
          <p:cNvPicPr>
            <a:picLocks noChangeAspect="1"/>
          </p:cNvPicPr>
          <p:nvPr>
            <p:custDataLst>
              <p:tags r:id="rId13"/>
            </p:custDataLst>
          </p:nvPr>
        </p:nvPicPr>
        <p:blipFill>
          <a:blip r:embed="rId14"/>
          <a:stretch>
            <a:fillRect/>
          </a:stretch>
        </p:blipFill>
        <p:spPr>
          <a:xfrm>
            <a:off x="6413500" y="4216400"/>
            <a:ext cx="5492750" cy="233680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5"/>
          </p:nvPr>
        </p:nvSpPr>
        <p:spPr>
          <a:xfrm>
            <a:off x="3870325" y="5948045"/>
            <a:ext cx="2124075" cy="335915"/>
          </a:xfrm>
        </p:spPr>
        <p:txBody>
          <a:bodyPr>
            <a:noAutofit/>
          </a:bodyPr>
          <a:lstStyle/>
          <a:p>
            <a:r>
              <a:rPr lang="zh-CN" altLang="en-US" sz="2000">
                <a:latin typeface="微软雅黑" charset="0"/>
                <a:ea typeface="微软雅黑" charset="0"/>
              </a:rPr>
              <a:t>主讲人</a:t>
            </a:r>
            <a:r>
              <a:rPr lang="en-US" altLang="zh-CN" sz="2000">
                <a:latin typeface="微软雅黑" charset="0"/>
                <a:ea typeface="微软雅黑" charset="0"/>
              </a:rPr>
              <a:t>：</a:t>
            </a:r>
            <a:r>
              <a:rPr lang="zh-CN" altLang="en-US" sz="2000">
                <a:latin typeface="微软雅黑" charset="0"/>
                <a:ea typeface="微软雅黑" charset="0"/>
              </a:rPr>
              <a:t>郭振涛</a:t>
            </a:r>
            <a:endParaRPr lang="zh-CN" altLang="en-US" sz="2000">
              <a:latin typeface="微软雅黑" charset="0"/>
              <a:ea typeface="微软雅黑" charset="0"/>
            </a:endParaRPr>
          </a:p>
        </p:txBody>
      </p:sp>
      <p:sp>
        <p:nvSpPr>
          <p:cNvPr id="5" name="圆角矩形 4"/>
          <p:cNvSpPr/>
          <p:nvPr/>
        </p:nvSpPr>
        <p:spPr>
          <a:xfrm>
            <a:off x="457835" y="4038600"/>
            <a:ext cx="1816100" cy="1257300"/>
          </a:xfrm>
          <a:prstGeom prst="round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占位符 3"/>
          <p:cNvSpPr>
            <a:spLocks noGrp="1"/>
          </p:cNvSpPr>
          <p:nvPr>
            <p:custDataLst>
              <p:tags r:id="rId1"/>
            </p:custDataLst>
          </p:nvPr>
        </p:nvSpPr>
        <p:spPr>
          <a:xfrm>
            <a:off x="8328025" y="5948045"/>
            <a:ext cx="2124075" cy="335915"/>
          </a:xfrm>
          <a:prstGeom prst="rect">
            <a:avLst/>
          </a:prstGeom>
        </p:spPr>
        <p:txBody>
          <a:bodyPr vert="horz" wrap="none" lIns="91440" tIns="45720" rIns="91440" bIns="45720" rtlCol="0" anchor="ctr">
            <a:noAutofit/>
          </a:bodyPr>
          <a:lstStyle>
            <a:lvl1pPr marL="0" indent="0" algn="l" defTabSz="914400" rtl="0" eaLnBrk="1" latinLnBrk="0" hangingPunct="1">
              <a:lnSpc>
                <a:spcPct val="90000"/>
              </a:lnSpc>
              <a:spcBef>
                <a:spcPts val="1000"/>
              </a:spcBef>
              <a:buFont typeface="Arial" panose="020B0704020202020204" pitchFamily="34" charset="0"/>
              <a:buNone/>
              <a:defRPr sz="1335" b="0" i="0" kern="1200">
                <a:solidFill>
                  <a:schemeClr val="tx1"/>
                </a:solidFill>
                <a:latin typeface="+mn-lt"/>
                <a:ea typeface="+mn-ea"/>
                <a:cs typeface="+mn-cs"/>
                <a:sym typeface="+mn-lt"/>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zh-CN" altLang="en-US" sz="2000">
                <a:latin typeface="微软雅黑" charset="0"/>
                <a:ea typeface="微软雅黑" charset="0"/>
              </a:rPr>
              <a:t>时间</a:t>
            </a:r>
            <a:r>
              <a:rPr lang="en-US" altLang="zh-CN" sz="2000">
                <a:latin typeface="微软雅黑" charset="0"/>
                <a:ea typeface="微软雅黑" charset="0"/>
              </a:rPr>
              <a:t>：2025.8</a:t>
            </a:r>
            <a:endParaRPr lang="en-US" altLang="zh-CN" sz="2000">
              <a:latin typeface="微软雅黑" charset="0"/>
              <a:ea typeface="微软雅黑" charset="0"/>
            </a:endParaRPr>
          </a:p>
        </p:txBody>
      </p:sp>
      <p:grpSp>
        <p:nvGrpSpPr>
          <p:cNvPr id="15" name="组合 14"/>
          <p:cNvGrpSpPr/>
          <p:nvPr/>
        </p:nvGrpSpPr>
        <p:grpSpPr>
          <a:xfrm>
            <a:off x="4839335" y="759460"/>
            <a:ext cx="8455660" cy="4577080"/>
            <a:chOff x="941" y="-805"/>
            <a:chExt cx="7298" cy="4111"/>
          </a:xfrm>
        </p:grpSpPr>
        <p:grpSp>
          <p:nvGrpSpPr>
            <p:cNvPr id="14" name="组合 13"/>
            <p:cNvGrpSpPr/>
            <p:nvPr/>
          </p:nvGrpSpPr>
          <p:grpSpPr>
            <a:xfrm>
              <a:off x="941" y="-660"/>
              <a:ext cx="7298" cy="3967"/>
              <a:chOff x="941" y="-660"/>
              <a:chExt cx="7298" cy="3967"/>
            </a:xfrm>
          </p:grpSpPr>
          <p:pic>
            <p:nvPicPr>
              <p:cNvPr id="8" name="图片 7" descr="1668477209709-56daa9bb-e36a-4950-81a2-ff967ce4a8d7"/>
              <p:cNvPicPr>
                <a:picLocks noChangeAspect="1"/>
              </p:cNvPicPr>
              <p:nvPr/>
            </p:nvPicPr>
            <p:blipFill>
              <a:blip r:embed="rId2"/>
              <a:stretch>
                <a:fillRect/>
              </a:stretch>
            </p:blipFill>
            <p:spPr>
              <a:xfrm>
                <a:off x="1081" y="-660"/>
                <a:ext cx="6873" cy="3866"/>
              </a:xfrm>
              <a:prstGeom prst="rect">
                <a:avLst/>
              </a:prstGeom>
            </p:spPr>
          </p:pic>
          <p:sp>
            <p:nvSpPr>
              <p:cNvPr id="11" name="矩形 10"/>
              <p:cNvSpPr/>
              <p:nvPr>
                <p:custDataLst>
                  <p:tags r:id="rId3"/>
                </p:custDataLst>
              </p:nvPr>
            </p:nvSpPr>
            <p:spPr>
              <a:xfrm>
                <a:off x="941" y="2777"/>
                <a:ext cx="7299" cy="530"/>
              </a:xfrm>
              <a:prstGeom prst="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custDataLst>
                  <p:tags r:id="rId4"/>
                </p:custDataLst>
              </p:nvPr>
            </p:nvSpPr>
            <p:spPr>
              <a:xfrm>
                <a:off x="4681" y="988"/>
                <a:ext cx="3558" cy="1980"/>
              </a:xfrm>
              <a:prstGeom prst="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custDataLst>
                  <p:tags r:id="rId5"/>
                </p:custDataLst>
              </p:nvPr>
            </p:nvSpPr>
            <p:spPr>
              <a:xfrm>
                <a:off x="941" y="1226"/>
                <a:ext cx="618" cy="1980"/>
              </a:xfrm>
              <a:prstGeom prst="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0" name="矩形 9"/>
            <p:cNvSpPr/>
            <p:nvPr/>
          </p:nvSpPr>
          <p:spPr>
            <a:xfrm>
              <a:off x="941" y="-805"/>
              <a:ext cx="7299" cy="2218"/>
            </a:xfrm>
            <a:prstGeom prst="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6" name="矩形 15"/>
          <p:cNvSpPr/>
          <p:nvPr/>
        </p:nvSpPr>
        <p:spPr>
          <a:xfrm>
            <a:off x="5447665" y="3138805"/>
            <a:ext cx="3822065" cy="1689735"/>
          </a:xfrm>
          <a:prstGeom prst="rect">
            <a:avLst/>
          </a:prstGeom>
          <a:noFill/>
          <a:ln w="60325" cmpd="thickThi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1" name="组合 20"/>
          <p:cNvGrpSpPr/>
          <p:nvPr/>
        </p:nvGrpSpPr>
        <p:grpSpPr>
          <a:xfrm>
            <a:off x="-4299585" y="-1100455"/>
            <a:ext cx="9547225" cy="5978525"/>
            <a:chOff x="-5280" y="-459"/>
            <a:chExt cx="12036" cy="7921"/>
          </a:xfrm>
        </p:grpSpPr>
        <p:pic>
          <p:nvPicPr>
            <p:cNvPr id="9" name="图片 8" descr="1668477209709-56daa9bb-e36a-4950-81a2-ff967ce4a8d7"/>
            <p:cNvPicPr>
              <a:picLocks noChangeAspect="1"/>
            </p:cNvPicPr>
            <p:nvPr>
              <p:custDataLst>
                <p:tags r:id="rId6"/>
              </p:custDataLst>
            </p:nvPr>
          </p:nvPicPr>
          <p:blipFill>
            <a:blip r:embed="rId2"/>
            <a:stretch>
              <a:fillRect/>
            </a:stretch>
          </p:blipFill>
          <p:spPr>
            <a:xfrm>
              <a:off x="-4979" y="168"/>
              <a:ext cx="11613" cy="6532"/>
            </a:xfrm>
            <a:prstGeom prst="rect">
              <a:avLst/>
            </a:prstGeom>
          </p:spPr>
        </p:pic>
        <p:sp>
          <p:nvSpPr>
            <p:cNvPr id="17" name="矩形 16"/>
            <p:cNvSpPr/>
            <p:nvPr>
              <p:custDataLst>
                <p:tags r:id="rId7"/>
              </p:custDataLst>
            </p:nvPr>
          </p:nvSpPr>
          <p:spPr>
            <a:xfrm>
              <a:off x="-5280" y="0"/>
              <a:ext cx="6756" cy="7131"/>
            </a:xfrm>
            <a:prstGeom prst="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custDataLst>
                <p:tags r:id="rId8"/>
              </p:custDataLst>
            </p:nvPr>
          </p:nvSpPr>
          <p:spPr>
            <a:xfrm>
              <a:off x="721" y="5867"/>
              <a:ext cx="6034" cy="1595"/>
            </a:xfrm>
            <a:prstGeom prst="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custDataLst>
                <p:tags r:id="rId9"/>
              </p:custDataLst>
            </p:nvPr>
          </p:nvSpPr>
          <p:spPr>
            <a:xfrm>
              <a:off x="0" y="-459"/>
              <a:ext cx="6756" cy="2661"/>
            </a:xfrm>
            <a:prstGeom prst="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10"/>
              </p:custDataLst>
            </p:nvPr>
          </p:nvSpPr>
          <p:spPr>
            <a:xfrm>
              <a:off x="3737" y="2090"/>
              <a:ext cx="3019" cy="3889"/>
            </a:xfrm>
            <a:prstGeom prst="rect">
              <a:avLst/>
            </a:prstGeom>
            <a:solidFill>
              <a:srgbClr val="FFD1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2" name="文本占位符 1"/>
          <p:cNvSpPr>
            <a:spLocks noGrp="1"/>
          </p:cNvSpPr>
          <p:nvPr>
            <p:ph type="body" sz="quarter" idx="13"/>
          </p:nvPr>
        </p:nvSpPr>
        <p:spPr>
          <a:xfrm>
            <a:off x="2865967" y="1128607"/>
            <a:ext cx="9080500" cy="2300393"/>
          </a:xfrm>
        </p:spPr>
        <p:txBody>
          <a:bodyPr>
            <a:normAutofit/>
          </a:bodyPr>
          <a:lstStyle/>
          <a:p>
            <a:pPr marR="0" algn="ctr" defTabSz="825500" rtl="0" eaLnBrk="1">
              <a:lnSpc>
                <a:spcPct val="150000"/>
              </a:lnSpc>
              <a:spcBef>
                <a:spcPts val="0"/>
              </a:spcBef>
              <a:spcAft>
                <a:spcPts val="0"/>
              </a:spcAft>
              <a:buClrTx/>
              <a:buSzTx/>
              <a:buFontTx/>
              <a:buNone/>
            </a:pPr>
            <a:r>
              <a:rPr lang="zh-CN" altLang="en-US" sz="6000">
                <a:ln>
                  <a:noFill/>
                </a:ln>
                <a:solidFill>
                  <a:srgbClr val="000000"/>
                </a:solidFill>
                <a:effectLst/>
                <a:uFillTx/>
                <a:latin typeface="meituan type Bold" panose="02000800000000000000" charset="-122"/>
                <a:ea typeface="meituan type Bold" panose="02000800000000000000" charset="-122"/>
                <a:cs typeface="meituan type Bold" panose="02000800000000000000" charset="-122"/>
                <a:sym typeface="Helvetica Neue" panose="02000503000000020004"/>
              </a:rPr>
              <a:t>期待各位老师批评指正</a:t>
            </a:r>
            <a:endParaRPr lang="zh-CN" altLang="en-US" sz="6000">
              <a:ln>
                <a:noFill/>
              </a:ln>
              <a:solidFill>
                <a:srgbClr val="000000"/>
              </a:solidFill>
              <a:effectLst/>
              <a:uFillTx/>
              <a:latin typeface="meituan type Bold" panose="02000800000000000000" charset="-122"/>
              <a:ea typeface="meituan type Bold" panose="02000800000000000000" charset="-122"/>
              <a:cs typeface="meituan type Bold" panose="02000800000000000000" charset="-122"/>
              <a:sym typeface="Helvetica Neue" panose="02000503000000020004"/>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5689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标题 1"/>
          <p:cNvSpPr/>
          <p:nvPr>
            <p:custDataLst>
              <p:tags r:id="rId3"/>
            </p:custDataLst>
          </p:nvPr>
        </p:nvSpPr>
        <p:spPr>
          <a:xfrm>
            <a:off x="45030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1.2 </a:t>
            </a:r>
            <a:r>
              <a:rPr>
                <a:latin typeface="微软雅黑" charset="0"/>
                <a:ea typeface="微软雅黑" charset="0"/>
                <a:cs typeface="微软雅黑" charset="0"/>
              </a:rPr>
              <a:t>自我介绍</a:t>
            </a:r>
            <a:endParaRPr>
              <a:latin typeface="微软雅黑" charset="0"/>
              <a:ea typeface="微软雅黑" charset="0"/>
              <a:cs typeface="微软雅黑" charset="0"/>
            </a:endParaRPr>
          </a:p>
        </p:txBody>
      </p:sp>
      <p:sp>
        <p:nvSpPr>
          <p:cNvPr id="4" name="文本框 23"/>
          <p:cNvSpPr txBox="1"/>
          <p:nvPr>
            <p:custDataLst>
              <p:tags r:id="rId4"/>
            </p:custDataLst>
          </p:nvPr>
        </p:nvSpPr>
        <p:spPr>
          <a:xfrm>
            <a:off x="2753360" y="459740"/>
            <a:ext cx="2150110" cy="368300"/>
          </a:xfrm>
          <a:prstGeom prst="rect">
            <a:avLst/>
          </a:prstGeom>
          <a:noFill/>
        </p:spPr>
        <p:txBody>
          <a:bodyPr wrap="square" rtlCol="0">
            <a:spAutoFit/>
          </a:bodyPr>
          <a:lstStyle>
            <a:defPPr>
              <a:defRPr lang="zh-CN"/>
            </a:defPPr>
            <a:lvl1pPr algn="dist">
              <a:defRPr sz="1200">
                <a:latin typeface="HarmonyOS Sans SC Medium" panose="00000600000000000000" charset="-122"/>
                <a:ea typeface="HarmonyOS Sans SC Medium" panose="00000600000000000000" charset="-122"/>
                <a:cs typeface="HarmonyOS Sans SC Medium" panose="000006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项目成果介绍</a:t>
            </a:r>
            <a:endPar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endParaRPr>
          </a:p>
        </p:txBody>
      </p:sp>
      <p:sp>
        <p:nvSpPr>
          <p:cNvPr id="11" name="文本框 10"/>
          <p:cNvSpPr txBox="1"/>
          <p:nvPr/>
        </p:nvSpPr>
        <p:spPr>
          <a:xfrm>
            <a:off x="325755" y="6136640"/>
            <a:ext cx="5769610" cy="629920"/>
          </a:xfrm>
          <a:prstGeom prst="rect">
            <a:avLst/>
          </a:prstGeom>
        </p:spPr>
        <p:txBody>
          <a:bodyPr wrap="square">
            <a:spAutoFit/>
          </a:bodyPr>
          <a:lstStyle/>
          <a:p>
            <a:pPr indent="0" algn="l" fontAlgn="auto">
              <a:lnSpc>
                <a:spcPct val="150000"/>
              </a:lnSpc>
            </a:pPr>
            <a:r>
              <a:rPr lang="zh-CN" altLang="en-US" sz="1400" b="1">
                <a:solidFill>
                  <a:srgbClr val="C00000"/>
                </a:solidFill>
                <a:latin typeface="微软雅黑"/>
                <a:ea typeface="微软雅黑"/>
                <a:sym typeface="+mn-ea"/>
              </a:rPr>
              <a:t>参与：</a:t>
            </a:r>
            <a:r>
              <a:rPr lang="zh-CN" altLang="en-US" sz="1400">
                <a:solidFill>
                  <a:srgbClr val="2F5597"/>
                </a:solidFill>
                <a:latin typeface="微软雅黑"/>
                <a:ea typeface="微软雅黑"/>
              </a:rPr>
              <a:t>《</a:t>
            </a:r>
            <a:r>
              <a:rPr lang="zh-CN" altLang="en-US" sz="1400">
                <a:solidFill>
                  <a:srgbClr val="2F55A5"/>
                </a:solidFill>
                <a:latin typeface="微软雅黑"/>
                <a:ea typeface="微软雅黑"/>
                <a:sym typeface="+mn-ea"/>
              </a:rPr>
              <a:t>无人机巡航检测水电站河道垃圾项目</a:t>
            </a:r>
            <a:r>
              <a:rPr lang="zh-CN" altLang="en-US" sz="1400">
                <a:solidFill>
                  <a:srgbClr val="2F5597"/>
                </a:solidFill>
                <a:latin typeface="微软雅黑"/>
                <a:ea typeface="微软雅黑"/>
              </a:rPr>
              <a:t>》</a:t>
            </a:r>
            <a:endParaRPr lang="zh-CN" altLang="en-US" sz="1400">
              <a:solidFill>
                <a:srgbClr val="2F5597"/>
              </a:solidFill>
              <a:latin typeface="微软雅黑"/>
              <a:ea typeface="微软雅黑"/>
            </a:endParaRPr>
          </a:p>
          <a:p>
            <a:pPr algn="l"/>
            <a:r>
              <a:rPr lang="zh-CN" altLang="en-US" sz="1400" b="1">
                <a:solidFill>
                  <a:srgbClr val="C00000"/>
                </a:solidFill>
                <a:latin typeface="微软雅黑"/>
                <a:ea typeface="微软雅黑"/>
              </a:rPr>
              <a:t>成果：</a:t>
            </a:r>
            <a:r>
              <a:rPr lang="zh-CN" altLang="en-US" sz="1400">
                <a:solidFill>
                  <a:schemeClr val="tx1"/>
                </a:solidFill>
                <a:latin typeface="微软雅黑"/>
                <a:ea typeface="微软雅黑"/>
              </a:rPr>
              <a:t>在多个水电站应用，提升了垃圾监测效率，降低人工巡查成本</a:t>
            </a:r>
            <a:endParaRPr lang="zh-CN" altLang="en-US" sz="1400">
              <a:solidFill>
                <a:schemeClr val="tx1"/>
              </a:solidFill>
              <a:latin typeface="微软雅黑"/>
              <a:ea typeface="微软雅黑"/>
            </a:endParaRPr>
          </a:p>
        </p:txBody>
      </p:sp>
      <p:sp>
        <p:nvSpPr>
          <p:cNvPr id="15" name="文本框 14"/>
          <p:cNvSpPr txBox="1"/>
          <p:nvPr>
            <p:custDataLst>
              <p:tags r:id="rId5"/>
            </p:custDataLst>
          </p:nvPr>
        </p:nvSpPr>
        <p:spPr>
          <a:xfrm>
            <a:off x="6197600" y="3343910"/>
            <a:ext cx="5889625" cy="444500"/>
          </a:xfrm>
          <a:prstGeom prst="rect">
            <a:avLst/>
          </a:prstGeom>
        </p:spPr>
        <p:txBody>
          <a:bodyPr wrap="square">
            <a:noAutofit/>
          </a:bodyPr>
          <a:lstStyle/>
          <a:p>
            <a:pPr algn="l"/>
            <a:r>
              <a:rPr lang="zh-CN" altLang="en-US" sz="1400" b="1">
                <a:solidFill>
                  <a:srgbClr val="C00000"/>
                </a:solidFill>
                <a:latin typeface="微软雅黑"/>
                <a:ea typeface="微软雅黑"/>
                <a:sym typeface="+mn-ea"/>
              </a:rPr>
              <a:t>负责：</a:t>
            </a:r>
            <a:r>
              <a:rPr lang="zh-CN" altLang="en-US" sz="1400">
                <a:solidFill>
                  <a:srgbClr val="2F5597"/>
                </a:solidFill>
                <a:latin typeface="微软雅黑"/>
                <a:ea typeface="微软雅黑"/>
              </a:rPr>
              <a:t>《</a:t>
            </a:r>
            <a:r>
              <a:rPr lang="zh-CN" altLang="en-US" sz="1400">
                <a:solidFill>
                  <a:srgbClr val="2F55A5"/>
                </a:solidFill>
                <a:latin typeface="微软雅黑"/>
                <a:ea typeface="微软雅黑"/>
                <a:sym typeface="+mn-ea"/>
              </a:rPr>
              <a:t>时空一致多飞行平台无中心自主协同控制研究</a:t>
            </a:r>
            <a:r>
              <a:rPr lang="zh-CN" altLang="en-US" sz="1400">
                <a:solidFill>
                  <a:srgbClr val="2F5597"/>
                </a:solidFill>
                <a:latin typeface="微软雅黑"/>
                <a:ea typeface="微软雅黑"/>
              </a:rPr>
              <a:t>》陆军</a:t>
            </a:r>
            <a:r>
              <a:rPr lang="en-US" altLang="zh-CN" sz="1400">
                <a:solidFill>
                  <a:srgbClr val="2F5597"/>
                </a:solidFill>
                <a:latin typeface="微软雅黑"/>
                <a:ea typeface="微软雅黑"/>
              </a:rPr>
              <a:t>M</a:t>
            </a:r>
            <a:r>
              <a:rPr lang="zh-CN" altLang="en-US" sz="1400">
                <a:solidFill>
                  <a:srgbClr val="2F5597"/>
                </a:solidFill>
                <a:latin typeface="微软雅黑"/>
                <a:ea typeface="微软雅黑"/>
              </a:rPr>
              <a:t>级项目</a:t>
            </a:r>
            <a:endParaRPr lang="zh-CN" altLang="en-US" sz="1400">
              <a:solidFill>
                <a:srgbClr val="2F5597"/>
              </a:solidFill>
              <a:latin typeface="微软雅黑"/>
              <a:ea typeface="微软雅黑"/>
            </a:endParaRPr>
          </a:p>
          <a:p>
            <a:pPr algn="l"/>
            <a:r>
              <a:rPr lang="zh-CN" altLang="en-US" sz="1400" b="1">
                <a:solidFill>
                  <a:srgbClr val="C00000"/>
                </a:solidFill>
                <a:latin typeface="微软雅黑"/>
                <a:ea typeface="微软雅黑"/>
                <a:sym typeface="+mn-ea"/>
              </a:rPr>
              <a:t>成果：</a:t>
            </a:r>
            <a:r>
              <a:rPr lang="zh-CN" altLang="en-US" sz="1400">
                <a:solidFill>
                  <a:schemeClr val="tx1"/>
                </a:solidFill>
                <a:latin typeface="微软雅黑"/>
                <a:ea typeface="微软雅黑"/>
                <a:sym typeface="+mn-ea"/>
              </a:rPr>
              <a:t>提出时空一致性协同控制算法并发表两篇</a:t>
            </a:r>
            <a:r>
              <a:rPr lang="en-US" altLang="zh-CN" sz="1400">
                <a:solidFill>
                  <a:schemeClr val="tx1"/>
                </a:solidFill>
                <a:latin typeface="微软雅黑"/>
                <a:ea typeface="微软雅黑"/>
                <a:sym typeface="+mn-ea"/>
              </a:rPr>
              <a:t>EI</a:t>
            </a:r>
            <a:r>
              <a:rPr lang="zh-CN" altLang="en-US" sz="1400">
                <a:solidFill>
                  <a:schemeClr val="tx1"/>
                </a:solidFill>
                <a:latin typeface="微软雅黑"/>
                <a:ea typeface="微软雅黑"/>
                <a:sym typeface="+mn-ea"/>
              </a:rPr>
              <a:t>论文与申请一项专利</a:t>
            </a:r>
            <a:endParaRPr lang="zh-CN" altLang="en-US" sz="1400">
              <a:solidFill>
                <a:schemeClr val="tx1"/>
              </a:solidFill>
              <a:latin typeface="微软雅黑"/>
              <a:ea typeface="微软雅黑"/>
              <a:sym typeface="+mn-ea"/>
            </a:endParaRPr>
          </a:p>
        </p:txBody>
      </p:sp>
      <p:sp>
        <p:nvSpPr>
          <p:cNvPr id="7" name="文本框 6"/>
          <p:cNvSpPr txBox="1"/>
          <p:nvPr>
            <p:custDataLst>
              <p:tags r:id="rId6"/>
            </p:custDataLst>
          </p:nvPr>
        </p:nvSpPr>
        <p:spPr>
          <a:xfrm>
            <a:off x="6197600" y="6218555"/>
            <a:ext cx="6174740" cy="521970"/>
          </a:xfrm>
          <a:prstGeom prst="rect">
            <a:avLst/>
          </a:prstGeom>
        </p:spPr>
        <p:txBody>
          <a:bodyPr wrap="square">
            <a:spAutoFit/>
          </a:bodyPr>
          <a:lstStyle/>
          <a:p>
            <a:pPr algn="l"/>
            <a:r>
              <a:rPr lang="zh-CN" altLang="en-US" sz="1400" b="1">
                <a:solidFill>
                  <a:srgbClr val="C00000"/>
                </a:solidFill>
                <a:latin typeface="微软雅黑"/>
                <a:ea typeface="微软雅黑"/>
                <a:sym typeface="+mn-ea"/>
              </a:rPr>
              <a:t>参与：</a:t>
            </a:r>
            <a:r>
              <a:rPr lang="zh-CN" altLang="en-US" sz="1400">
                <a:solidFill>
                  <a:srgbClr val="2F5597"/>
                </a:solidFill>
                <a:latin typeface="微软雅黑"/>
                <a:ea typeface="微软雅黑"/>
              </a:rPr>
              <a:t>《</a:t>
            </a:r>
            <a:r>
              <a:rPr lang="zh-CN" altLang="en-US" sz="1400">
                <a:solidFill>
                  <a:srgbClr val="2F55A5"/>
                </a:solidFill>
                <a:latin typeface="微软雅黑"/>
                <a:ea typeface="微软雅黑"/>
                <a:sym typeface="+mn-ea"/>
              </a:rPr>
              <a:t>基于机器视觉的打磨机器人区域检测与定位</a:t>
            </a:r>
            <a:r>
              <a:rPr lang="zh-CN" altLang="en-US" sz="1400">
                <a:solidFill>
                  <a:srgbClr val="2F5597"/>
                </a:solidFill>
                <a:latin typeface="微软雅黑"/>
                <a:ea typeface="微软雅黑"/>
              </a:rPr>
              <a:t>》</a:t>
            </a:r>
            <a:endParaRPr lang="zh-CN" altLang="en-US" sz="1400">
              <a:solidFill>
                <a:srgbClr val="2F5597"/>
              </a:solidFill>
              <a:latin typeface="微软雅黑"/>
              <a:ea typeface="微软雅黑"/>
            </a:endParaRPr>
          </a:p>
          <a:p>
            <a:pPr algn="l"/>
            <a:r>
              <a:rPr lang="zh-CN" altLang="en-US" sz="1400" b="1">
                <a:solidFill>
                  <a:srgbClr val="C00000"/>
                </a:solidFill>
                <a:latin typeface="微软雅黑"/>
                <a:ea typeface="微软雅黑"/>
              </a:rPr>
              <a:t>成果：</a:t>
            </a:r>
            <a:r>
              <a:rPr lang="zh-CN" altLang="en-US" sz="1400">
                <a:solidFill>
                  <a:schemeClr val="tx1"/>
                </a:solidFill>
                <a:latin typeface="微软雅黑"/>
                <a:ea typeface="微软雅黑"/>
              </a:rPr>
              <a:t>在实际生产线中应用，减少</a:t>
            </a:r>
            <a:r>
              <a:rPr lang="zh-CN" altLang="en-US" sz="1400">
                <a:solidFill>
                  <a:schemeClr val="tx1"/>
                </a:solidFill>
                <a:latin typeface="微软雅黑"/>
                <a:ea typeface="微软雅黑"/>
              </a:rPr>
              <a:t>了人工干预，发表</a:t>
            </a:r>
            <a:r>
              <a:rPr lang="en-US" altLang="zh-CN" sz="1400">
                <a:solidFill>
                  <a:schemeClr val="tx1"/>
                </a:solidFill>
                <a:latin typeface="微软雅黑"/>
                <a:ea typeface="微软雅黑"/>
              </a:rPr>
              <a:t>CCF-C</a:t>
            </a:r>
            <a:r>
              <a:rPr lang="zh-CN" altLang="en-US" sz="1400">
                <a:solidFill>
                  <a:schemeClr val="tx1"/>
                </a:solidFill>
                <a:latin typeface="微软雅黑"/>
                <a:ea typeface="微软雅黑"/>
              </a:rPr>
              <a:t>论文一篇</a:t>
            </a:r>
            <a:endParaRPr lang="zh-CN" altLang="en-US" sz="1400">
              <a:solidFill>
                <a:schemeClr val="tx1"/>
              </a:solidFill>
              <a:latin typeface="微软雅黑"/>
              <a:ea typeface="微软雅黑"/>
            </a:endParaRPr>
          </a:p>
        </p:txBody>
      </p:sp>
      <p:sp>
        <p:nvSpPr>
          <p:cNvPr id="9" name="文本框 8"/>
          <p:cNvSpPr txBox="1"/>
          <p:nvPr>
            <p:custDataLst>
              <p:tags r:id="rId7"/>
            </p:custDataLst>
          </p:nvPr>
        </p:nvSpPr>
        <p:spPr>
          <a:xfrm>
            <a:off x="325755" y="3342640"/>
            <a:ext cx="5009515" cy="447675"/>
          </a:xfrm>
          <a:prstGeom prst="rect">
            <a:avLst/>
          </a:prstGeom>
        </p:spPr>
        <p:txBody>
          <a:bodyPr wrap="square">
            <a:noAutofit/>
          </a:bodyPr>
          <a:lstStyle/>
          <a:p>
            <a:pPr algn="l"/>
            <a:r>
              <a:rPr lang="zh-CN" altLang="en-US" sz="1400" b="1">
                <a:solidFill>
                  <a:srgbClr val="C00000"/>
                </a:solidFill>
                <a:latin typeface="微软雅黑"/>
                <a:ea typeface="微软雅黑"/>
                <a:sym typeface="+mn-ea"/>
              </a:rPr>
              <a:t>负责：</a:t>
            </a:r>
            <a:r>
              <a:rPr lang="zh-CN" altLang="en-US" sz="1400">
                <a:solidFill>
                  <a:srgbClr val="2F5597"/>
                </a:solidFill>
                <a:latin typeface="微软雅黑"/>
                <a:ea typeface="微软雅黑"/>
              </a:rPr>
              <a:t>《</a:t>
            </a:r>
            <a:r>
              <a:rPr lang="en-US" altLang="zh-CN" sz="1400">
                <a:solidFill>
                  <a:srgbClr val="2F55A5"/>
                </a:solidFill>
                <a:latin typeface="微软雅黑"/>
                <a:ea typeface="微软雅黑"/>
                <a:sym typeface="+mn-ea"/>
              </a:rPr>
              <a:t>SuperRobot</a:t>
            </a:r>
            <a:r>
              <a:rPr lang="zh-CN" altLang="en-US" sz="1400">
                <a:solidFill>
                  <a:srgbClr val="2F55A5"/>
                </a:solidFill>
                <a:latin typeface="微软雅黑"/>
                <a:ea typeface="微软雅黑"/>
                <a:sym typeface="+mn-ea"/>
              </a:rPr>
              <a:t>智能消杀巡检机器人</a:t>
            </a:r>
            <a:r>
              <a:rPr lang="zh-CN" altLang="en-US" sz="1400">
                <a:solidFill>
                  <a:srgbClr val="2F5597"/>
                </a:solidFill>
                <a:latin typeface="微软雅黑"/>
                <a:ea typeface="微软雅黑"/>
              </a:rPr>
              <a:t>》</a:t>
            </a:r>
            <a:endParaRPr lang="zh-CN" altLang="en-US" sz="1400" b="1">
              <a:solidFill>
                <a:srgbClr val="2F5597"/>
              </a:solidFill>
              <a:latin typeface="微软雅黑"/>
              <a:ea typeface="微软雅黑"/>
            </a:endParaRPr>
          </a:p>
          <a:p>
            <a:pPr algn="l"/>
            <a:r>
              <a:rPr lang="zh-CN" altLang="en-US" sz="1400" b="1">
                <a:solidFill>
                  <a:srgbClr val="C00000"/>
                </a:solidFill>
                <a:latin typeface="微软雅黑"/>
                <a:ea typeface="微软雅黑"/>
              </a:rPr>
              <a:t>成果：</a:t>
            </a:r>
            <a:r>
              <a:rPr lang="zh-CN" altLang="en-US" sz="1400">
                <a:solidFill>
                  <a:schemeClr val="tx1"/>
                </a:solidFill>
                <a:latin typeface="微软雅黑"/>
                <a:ea typeface="微软雅黑"/>
              </a:rPr>
              <a:t>获得五项科技竞赛及创新创业比赛奖项</a:t>
            </a:r>
            <a:endParaRPr lang="zh-CN" altLang="en-US" sz="1400" b="1">
              <a:solidFill>
                <a:schemeClr val="tx1"/>
              </a:solidFill>
              <a:latin typeface="微软雅黑"/>
              <a:ea typeface="微软雅黑"/>
            </a:endParaRPr>
          </a:p>
          <a:p>
            <a:pPr algn="l"/>
            <a:endParaRPr lang="zh-CN" altLang="en-US" sz="1400" b="1">
              <a:solidFill>
                <a:schemeClr val="tx1"/>
              </a:solidFill>
              <a:latin typeface="微软雅黑"/>
              <a:ea typeface="微软雅黑"/>
            </a:endParaRPr>
          </a:p>
        </p:txBody>
      </p:sp>
      <p:pic>
        <p:nvPicPr>
          <p:cNvPr id="10" name="图片 9" descr="d5c6adc3-4ab1-4a4e-8fcb-0842ce24d683"/>
          <p:cNvPicPr>
            <a:picLocks noChangeAspect="1"/>
          </p:cNvPicPr>
          <p:nvPr/>
        </p:nvPicPr>
        <p:blipFill>
          <a:blip r:embed="rId8"/>
          <a:stretch>
            <a:fillRect/>
          </a:stretch>
        </p:blipFill>
        <p:spPr>
          <a:xfrm>
            <a:off x="0" y="1300480"/>
            <a:ext cx="2954655" cy="2063115"/>
          </a:xfrm>
          <a:prstGeom prst="rect">
            <a:avLst/>
          </a:prstGeom>
        </p:spPr>
      </p:pic>
      <p:pic>
        <p:nvPicPr>
          <p:cNvPr id="16" name="图片 15" descr="3756ba91-03ee-478d-b7f3-5002ad7ff7e2"/>
          <p:cNvPicPr>
            <a:picLocks noChangeAspect="1"/>
          </p:cNvPicPr>
          <p:nvPr/>
        </p:nvPicPr>
        <p:blipFill>
          <a:blip r:embed="rId9"/>
          <a:stretch>
            <a:fillRect/>
          </a:stretch>
        </p:blipFill>
        <p:spPr>
          <a:xfrm>
            <a:off x="6271895" y="3807460"/>
            <a:ext cx="4361180" cy="2436495"/>
          </a:xfrm>
          <a:prstGeom prst="rect">
            <a:avLst/>
          </a:prstGeom>
        </p:spPr>
      </p:pic>
      <p:pic>
        <p:nvPicPr>
          <p:cNvPr id="17" name="图片 16" descr="06f0b713-4e02-480c-92e5-6fa9ca9a5573"/>
          <p:cNvPicPr>
            <a:picLocks noChangeAspect="1"/>
          </p:cNvPicPr>
          <p:nvPr/>
        </p:nvPicPr>
        <p:blipFill>
          <a:blip r:embed="rId10"/>
          <a:srcRect l="14375" t="7815" r="16350"/>
          <a:stretch>
            <a:fillRect/>
          </a:stretch>
        </p:blipFill>
        <p:spPr>
          <a:xfrm>
            <a:off x="9210040" y="1339215"/>
            <a:ext cx="2451100" cy="1972945"/>
          </a:xfrm>
          <a:prstGeom prst="rect">
            <a:avLst/>
          </a:prstGeom>
        </p:spPr>
      </p:pic>
      <p:pic>
        <p:nvPicPr>
          <p:cNvPr id="18" name="图片 17" descr="55c400b9-28c5-4b23-b3fd-82acbb5a2ac4"/>
          <p:cNvPicPr>
            <a:picLocks noChangeAspect="1"/>
          </p:cNvPicPr>
          <p:nvPr/>
        </p:nvPicPr>
        <p:blipFill>
          <a:blip r:embed="rId11"/>
          <a:srcRect l="12112" r="16599" b="8451"/>
          <a:stretch>
            <a:fillRect/>
          </a:stretch>
        </p:blipFill>
        <p:spPr>
          <a:xfrm>
            <a:off x="6418580" y="1332865"/>
            <a:ext cx="2552700" cy="1978660"/>
          </a:xfrm>
          <a:prstGeom prst="rect">
            <a:avLst/>
          </a:prstGeom>
        </p:spPr>
      </p:pic>
      <p:pic>
        <p:nvPicPr>
          <p:cNvPr id="19" name="图片 18" descr="b4162d12-2b73-447f-8350-f454bdeca481"/>
          <p:cNvPicPr>
            <a:picLocks noChangeAspect="1"/>
          </p:cNvPicPr>
          <p:nvPr/>
        </p:nvPicPr>
        <p:blipFill>
          <a:blip r:embed="rId12"/>
          <a:stretch>
            <a:fillRect/>
          </a:stretch>
        </p:blipFill>
        <p:spPr>
          <a:xfrm>
            <a:off x="424815" y="3825240"/>
            <a:ext cx="1523365" cy="1200785"/>
          </a:xfrm>
          <a:prstGeom prst="rect">
            <a:avLst/>
          </a:prstGeom>
        </p:spPr>
      </p:pic>
      <p:pic>
        <p:nvPicPr>
          <p:cNvPr id="20" name="图片 19" descr="08033a58-1fd4-4445-b1cd-58eb8087fcce"/>
          <p:cNvPicPr>
            <a:picLocks noChangeAspect="1"/>
          </p:cNvPicPr>
          <p:nvPr/>
        </p:nvPicPr>
        <p:blipFill>
          <a:blip r:embed="rId13"/>
          <a:stretch>
            <a:fillRect/>
          </a:stretch>
        </p:blipFill>
        <p:spPr>
          <a:xfrm>
            <a:off x="2071370" y="3826510"/>
            <a:ext cx="1523365" cy="1201420"/>
          </a:xfrm>
          <a:prstGeom prst="rect">
            <a:avLst/>
          </a:prstGeom>
        </p:spPr>
      </p:pic>
      <p:pic>
        <p:nvPicPr>
          <p:cNvPr id="21" name="图片 20" descr="8afbe4e1-8e08-4432-b95a-d074d91ca308"/>
          <p:cNvPicPr>
            <a:picLocks noChangeAspect="1"/>
          </p:cNvPicPr>
          <p:nvPr/>
        </p:nvPicPr>
        <p:blipFill>
          <a:blip r:embed="rId14"/>
          <a:stretch>
            <a:fillRect/>
          </a:stretch>
        </p:blipFill>
        <p:spPr>
          <a:xfrm>
            <a:off x="424815" y="5026025"/>
            <a:ext cx="1523365" cy="1201420"/>
          </a:xfrm>
          <a:prstGeom prst="rect">
            <a:avLst/>
          </a:prstGeom>
        </p:spPr>
      </p:pic>
      <p:pic>
        <p:nvPicPr>
          <p:cNvPr id="22" name="图片 21" descr="9e69c090-2461-4dd3-934c-8a984a630422"/>
          <p:cNvPicPr>
            <a:picLocks noChangeAspect="1"/>
          </p:cNvPicPr>
          <p:nvPr/>
        </p:nvPicPr>
        <p:blipFill>
          <a:blip r:embed="rId15"/>
          <a:stretch>
            <a:fillRect/>
          </a:stretch>
        </p:blipFill>
        <p:spPr>
          <a:xfrm>
            <a:off x="2071370" y="5026025"/>
            <a:ext cx="1524000" cy="1202055"/>
          </a:xfrm>
          <a:prstGeom prst="rect">
            <a:avLst/>
          </a:prstGeom>
        </p:spPr>
      </p:pic>
      <p:pic>
        <p:nvPicPr>
          <p:cNvPr id="23" name="图片 22" descr="5740e629-b39f-44e0-8c09-af42521396c5"/>
          <p:cNvPicPr>
            <a:picLocks noChangeAspect="1"/>
          </p:cNvPicPr>
          <p:nvPr/>
        </p:nvPicPr>
        <p:blipFill>
          <a:blip r:embed="rId16"/>
          <a:stretch>
            <a:fillRect/>
          </a:stretch>
        </p:blipFill>
        <p:spPr>
          <a:xfrm>
            <a:off x="3162935" y="1331595"/>
            <a:ext cx="2823210" cy="1979930"/>
          </a:xfrm>
          <a:prstGeom prst="rect">
            <a:avLst/>
          </a:prstGeom>
        </p:spPr>
      </p:pic>
      <p:pic>
        <p:nvPicPr>
          <p:cNvPr id="24" name="图片 23" descr="fd8c26ad-98e2-48b0-9e87-6a7270a70af9"/>
          <p:cNvPicPr>
            <a:picLocks noChangeAspect="1"/>
          </p:cNvPicPr>
          <p:nvPr/>
        </p:nvPicPr>
        <p:blipFill>
          <a:blip r:embed="rId17"/>
          <a:stretch>
            <a:fillRect/>
          </a:stretch>
        </p:blipFill>
        <p:spPr>
          <a:xfrm>
            <a:off x="4375150" y="3866515"/>
            <a:ext cx="669925" cy="1075690"/>
          </a:xfrm>
          <a:prstGeom prst="rect">
            <a:avLst/>
          </a:prstGeom>
        </p:spPr>
      </p:pic>
      <p:pic>
        <p:nvPicPr>
          <p:cNvPr id="25" name="图片 24" descr="be1f5aa8-5193-4e5b-a32d-b5bce62d2c32"/>
          <p:cNvPicPr>
            <a:picLocks noChangeAspect="1"/>
          </p:cNvPicPr>
          <p:nvPr/>
        </p:nvPicPr>
        <p:blipFill>
          <a:blip r:embed="rId18"/>
          <a:stretch>
            <a:fillRect/>
          </a:stretch>
        </p:blipFill>
        <p:spPr>
          <a:xfrm>
            <a:off x="3679825" y="3876040"/>
            <a:ext cx="655955" cy="1054100"/>
          </a:xfrm>
          <a:prstGeom prst="rect">
            <a:avLst/>
          </a:prstGeom>
        </p:spPr>
      </p:pic>
      <p:pic>
        <p:nvPicPr>
          <p:cNvPr id="26" name="图片 25" descr="5186db53-f3e6-4924-8c2f-1fea4c649f56"/>
          <p:cNvPicPr>
            <a:picLocks noChangeAspect="1"/>
          </p:cNvPicPr>
          <p:nvPr/>
        </p:nvPicPr>
        <p:blipFill>
          <a:blip r:embed="rId19"/>
          <a:stretch>
            <a:fillRect/>
          </a:stretch>
        </p:blipFill>
        <p:spPr>
          <a:xfrm>
            <a:off x="5086350" y="3883025"/>
            <a:ext cx="655955" cy="1054100"/>
          </a:xfrm>
          <a:prstGeom prst="rect">
            <a:avLst/>
          </a:prstGeom>
        </p:spPr>
      </p:pic>
      <p:pic>
        <p:nvPicPr>
          <p:cNvPr id="27" name="图片 26" descr="18602ff3-b778-419f-b943-e1d3ebfe6bd8"/>
          <p:cNvPicPr>
            <a:picLocks noChangeAspect="1"/>
          </p:cNvPicPr>
          <p:nvPr/>
        </p:nvPicPr>
        <p:blipFill>
          <a:blip r:embed="rId20"/>
          <a:stretch>
            <a:fillRect/>
          </a:stretch>
        </p:blipFill>
        <p:spPr>
          <a:xfrm>
            <a:off x="4368165" y="5159375"/>
            <a:ext cx="687070" cy="1031240"/>
          </a:xfrm>
          <a:prstGeom prst="rect">
            <a:avLst/>
          </a:prstGeom>
        </p:spPr>
      </p:pic>
      <p:pic>
        <p:nvPicPr>
          <p:cNvPr id="28" name="图片 27" descr="de1f8d7b-1be1-43c8-94ab-6da63e15e7ca"/>
          <p:cNvPicPr>
            <a:picLocks noChangeAspect="1"/>
          </p:cNvPicPr>
          <p:nvPr/>
        </p:nvPicPr>
        <p:blipFill>
          <a:blip r:embed="rId21"/>
          <a:stretch>
            <a:fillRect/>
          </a:stretch>
        </p:blipFill>
        <p:spPr>
          <a:xfrm>
            <a:off x="3693160" y="5137785"/>
            <a:ext cx="629285" cy="1054100"/>
          </a:xfrm>
          <a:prstGeom prst="rect">
            <a:avLst/>
          </a:prstGeom>
        </p:spPr>
      </p:pic>
      <p:pic>
        <p:nvPicPr>
          <p:cNvPr id="29" name="图片 28" descr="13980477-6740-44e9-84fb-196b6fc1de86"/>
          <p:cNvPicPr>
            <a:picLocks noChangeAspect="1"/>
          </p:cNvPicPr>
          <p:nvPr/>
        </p:nvPicPr>
        <p:blipFill>
          <a:blip r:embed="rId22"/>
          <a:stretch>
            <a:fillRect/>
          </a:stretch>
        </p:blipFill>
        <p:spPr>
          <a:xfrm>
            <a:off x="5113655" y="5125085"/>
            <a:ext cx="629285" cy="1053465"/>
          </a:xfrm>
          <a:prstGeom prst="rect">
            <a:avLst/>
          </a:prstGeom>
        </p:spPr>
      </p:pic>
      <p:pic>
        <p:nvPicPr>
          <p:cNvPr id="30" name="图片 29" descr="40b885ff-22a8-4f4c-b9fc-84a0ae3e9252"/>
          <p:cNvPicPr>
            <a:picLocks noChangeAspect="1"/>
          </p:cNvPicPr>
          <p:nvPr/>
        </p:nvPicPr>
        <p:blipFill>
          <a:blip r:embed="rId23"/>
          <a:srcRect l="47585"/>
          <a:stretch>
            <a:fillRect/>
          </a:stretch>
        </p:blipFill>
        <p:spPr>
          <a:xfrm>
            <a:off x="10633075" y="3878580"/>
            <a:ext cx="1238885" cy="1412875"/>
          </a:xfrm>
          <a:prstGeom prst="rect">
            <a:avLst/>
          </a:prstGeom>
        </p:spPr>
      </p:pic>
      <p:pic>
        <p:nvPicPr>
          <p:cNvPr id="31" name="图片 30" descr="c335f9ce-60a0-44c3-8a89-efa319c6b003"/>
          <p:cNvPicPr>
            <a:picLocks noChangeAspect="1"/>
          </p:cNvPicPr>
          <p:nvPr/>
        </p:nvPicPr>
        <p:blipFill>
          <a:blip r:embed="rId24"/>
          <a:stretch>
            <a:fillRect/>
          </a:stretch>
        </p:blipFill>
        <p:spPr>
          <a:xfrm>
            <a:off x="10633075" y="5291455"/>
            <a:ext cx="1238885" cy="918845"/>
          </a:xfrm>
          <a:prstGeom prst="rect">
            <a:avLst/>
          </a:prstGeom>
        </p:spPr>
      </p:pic>
      <p:pic>
        <p:nvPicPr>
          <p:cNvPr id="32" name="图片 31" descr="fde11c67-28e1-4e42-902b-497ba3bb0806"/>
          <p:cNvPicPr>
            <a:picLocks noChangeAspect="1"/>
          </p:cNvPicPr>
          <p:nvPr>
            <p:custDataLst>
              <p:tags r:id="rId25"/>
            </p:custDataLst>
          </p:nvPr>
        </p:nvPicPr>
        <p:blipFill>
          <a:blip r:embed="rId26">
            <a:clrChange>
              <a:clrFrom>
                <a:srgbClr val="F8F8F7">
                  <a:alpha val="100000"/>
                </a:srgbClr>
              </a:clrFrom>
              <a:clrTo>
                <a:srgbClr val="F8F8F7">
                  <a:alpha val="100000"/>
                  <a:alpha val="0"/>
                </a:srgbClr>
              </a:clrTo>
            </a:clrChange>
          </a:blip>
          <a:srcRect l="4273" t="23761" r="75197" b="14527"/>
          <a:stretch>
            <a:fillRect/>
          </a:stretch>
        </p:blipFill>
        <p:spPr>
          <a:xfrm>
            <a:off x="34290" y="148590"/>
            <a:ext cx="452755" cy="766445"/>
          </a:xfrm>
          <a:prstGeom prst="rect">
            <a:avLst/>
          </a:prstGeom>
          <a:solidFill>
            <a:srgbClr val="FFFFFF"/>
          </a:solidFill>
        </p:spPr>
      </p:pic>
      <p:sp>
        <p:nvSpPr>
          <p:cNvPr id="33" name="文本框 32"/>
          <p:cNvSpPr txBox="1"/>
          <p:nvPr>
            <p:custDataLst>
              <p:tags r:id="rId27"/>
            </p:custDataLst>
          </p:nvPr>
        </p:nvSpPr>
        <p:spPr bwMode="auto">
          <a:xfrm>
            <a:off x="237490" y="876300"/>
            <a:ext cx="11859260" cy="480695"/>
          </a:xfrm>
          <a:prstGeom prst="rect">
            <a:avLst/>
          </a:prstGeom>
          <a:noFill/>
        </p:spPr>
        <p:txBody>
          <a:bodyPr wrap="square">
            <a:noAutofit/>
          </a:bodyPr>
          <a:lstStyle/>
          <a:p>
            <a:pPr marL="285750" marR="0" indent="-285750" defTabSz="914400" fontAlgn="auto">
              <a:lnSpc>
                <a:spcPct val="150000"/>
              </a:lnSpc>
              <a:spcBef>
                <a:spcPts val="0"/>
              </a:spcBef>
              <a:spcAft>
                <a:spcPts val="0"/>
              </a:spcAft>
              <a:buClrTx/>
              <a:buSzTx/>
              <a:buFont typeface="Wingdings" panose="05000000000000000000" charset="0"/>
              <a:buChar char=""/>
              <a:defRPr/>
            </a:pPr>
            <a:r>
              <a:rPr lang="zh-CN" altLang="en-US" sz="1600">
                <a:latin typeface="微软雅黑" charset="-122"/>
                <a:ea typeface="微软雅黑" charset="-122"/>
                <a:sym typeface="+mn-ea"/>
              </a:rPr>
              <a:t>曾获得</a:t>
            </a:r>
            <a:r>
              <a:rPr lang="zh-CN" altLang="en-US" sz="1600" b="1">
                <a:solidFill>
                  <a:srgbClr val="C00000"/>
                </a:solidFill>
                <a:latin typeface="微软雅黑" charset="-122"/>
                <a:ea typeface="微软雅黑" charset="-122"/>
                <a:sym typeface="+mn-ea"/>
              </a:rPr>
              <a:t>两项</a:t>
            </a:r>
            <a:r>
              <a:rPr lang="zh-CN" altLang="en-US" sz="1600">
                <a:latin typeface="微软雅黑" charset="-122"/>
                <a:ea typeface="微软雅黑" charset="-122"/>
                <a:sym typeface="+mn-ea"/>
              </a:rPr>
              <a:t>软件著作权授权、</a:t>
            </a:r>
            <a:r>
              <a:rPr lang="zh-CN" altLang="en-US" sz="1600" b="1">
                <a:solidFill>
                  <a:srgbClr val="C00000"/>
                </a:solidFill>
                <a:latin typeface="微软雅黑" charset="-122"/>
                <a:ea typeface="微软雅黑" charset="-122"/>
                <a:sym typeface="+mn-ea"/>
              </a:rPr>
              <a:t>一项</a:t>
            </a:r>
            <a:r>
              <a:rPr lang="zh-CN" altLang="en-US" sz="1600">
                <a:latin typeface="微软雅黑" charset="-122"/>
                <a:ea typeface="微软雅黑" charset="-122"/>
                <a:sym typeface="+mn-ea"/>
              </a:rPr>
              <a:t>实用新型专利授权、</a:t>
            </a:r>
            <a:r>
              <a:rPr lang="zh-CN" altLang="en-US" sz="1600" b="1">
                <a:solidFill>
                  <a:srgbClr val="C00000"/>
                </a:solidFill>
                <a:latin typeface="微软雅黑" charset="-122"/>
                <a:ea typeface="微软雅黑" charset="-122"/>
                <a:sym typeface="+mn-ea"/>
              </a:rPr>
              <a:t>一项</a:t>
            </a:r>
            <a:r>
              <a:rPr lang="zh-CN" altLang="en-US" sz="1600">
                <a:latin typeface="微软雅黑" charset="-122"/>
                <a:ea typeface="微软雅黑" charset="-122"/>
                <a:sym typeface="+mn-ea"/>
              </a:rPr>
              <a:t>发明专利受理。</a:t>
            </a:r>
            <a:endParaRPr kumimoji="0" lang="zh-CN" altLang="en-US" sz="1600" kern="1200" cap="none" spc="0" normalizeH="0" baseline="0">
              <a:solidFill>
                <a:schemeClr val="tx1"/>
              </a:solidFill>
              <a:latin typeface="微软雅黑" charset="-122"/>
              <a:ea typeface="微软雅黑" charset="-122"/>
              <a:sym typeface="+mn-e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529590" y="1985010"/>
            <a:ext cx="11450955" cy="4632960"/>
          </a:xfrm>
          <a:prstGeom prst="roundRect">
            <a:avLst>
              <a:gd name="adj" fmla="val 0"/>
            </a:avLst>
          </a:prstGeom>
          <a:solidFill>
            <a:srgbClr val="FFF8D9"/>
          </a:solidFill>
          <a:ln w="22225" cap="flat" cmpd="sng">
            <a:no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56895" y="821690"/>
            <a:ext cx="513778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标题 1"/>
          <p:cNvSpPr/>
          <p:nvPr>
            <p:custDataLst>
              <p:tags r:id="rId3"/>
            </p:custDataLst>
          </p:nvPr>
        </p:nvSpPr>
        <p:spPr>
          <a:xfrm>
            <a:off x="450300" y="384000"/>
            <a:ext cx="10219173" cy="569751"/>
          </a:xfrm>
          <a:prstGeom prst="rect">
            <a:avLst/>
          </a:prstGeom>
        </p:spPr>
        <p:txBody>
          <a:bodyPr vert="horz" anchor="ctr">
            <a:normAutofit fontScale="9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1.3 </a:t>
            </a:r>
            <a:r>
              <a:rPr>
                <a:latin typeface="微软雅黑" charset="0"/>
                <a:ea typeface="微软雅黑" charset="0"/>
                <a:cs typeface="微软雅黑" charset="0"/>
              </a:rPr>
              <a:t>自我介绍</a:t>
            </a:r>
            <a:endParaRPr>
              <a:latin typeface="微软雅黑" charset="0"/>
              <a:ea typeface="微软雅黑" charset="0"/>
              <a:cs typeface="微软雅黑" charset="0"/>
            </a:endParaRPr>
          </a:p>
        </p:txBody>
      </p:sp>
      <p:sp>
        <p:nvSpPr>
          <p:cNvPr id="4" name="文本框 23"/>
          <p:cNvSpPr txBox="1"/>
          <p:nvPr>
            <p:custDataLst>
              <p:tags r:id="rId4"/>
            </p:custDataLst>
          </p:nvPr>
        </p:nvSpPr>
        <p:spPr>
          <a:xfrm>
            <a:off x="2753360" y="459740"/>
            <a:ext cx="2150110" cy="368300"/>
          </a:xfrm>
          <a:prstGeom prst="rect">
            <a:avLst/>
          </a:prstGeom>
          <a:noFill/>
        </p:spPr>
        <p:txBody>
          <a:bodyPr wrap="square" rtlCol="0">
            <a:spAutoFit/>
          </a:bodyPr>
          <a:lstStyle>
            <a:defPPr>
              <a:defRPr lang="zh-CN"/>
            </a:defPPr>
            <a:lvl1pPr algn="dist">
              <a:defRPr sz="1200">
                <a:latin typeface="HarmonyOS Sans SC Medium" panose="00000600000000000000" charset="-122"/>
                <a:ea typeface="HarmonyOS Sans SC Medium" panose="00000600000000000000" charset="-122"/>
                <a:cs typeface="HarmonyOS Sans SC Medium" panose="000006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dirty="0">
                <a:solidFill>
                  <a:schemeClr val="tx1"/>
                </a:solidFill>
                <a:latin typeface="微软雅黑" charset="-122"/>
                <a:ea typeface="微软雅黑" charset="-122"/>
                <a:cs typeface="等线 Light" panose="02010600030101010101" charset="-122"/>
                <a:sym typeface="等线 Light" panose="02010600030101010101" charset="-122"/>
              </a:rPr>
              <a:t>——</a:t>
            </a:r>
            <a:r>
              <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rPr>
              <a:t>科研论文介绍</a:t>
            </a:r>
            <a:endParaRPr lang="zh-CN" altLang="en-US" sz="1800" dirty="0">
              <a:solidFill>
                <a:schemeClr val="tx1"/>
              </a:solidFill>
              <a:latin typeface="微软雅黑" charset="-122"/>
              <a:ea typeface="微软雅黑" charset="-122"/>
              <a:cs typeface="等线 Light" panose="02010600030101010101" charset="-122"/>
              <a:sym typeface="等线 Light" panose="02010600030101010101" charset="-122"/>
            </a:endParaRPr>
          </a:p>
        </p:txBody>
      </p:sp>
      <p:sp>
        <p:nvSpPr>
          <p:cNvPr id="2" name="文本框 1"/>
          <p:cNvSpPr txBox="1"/>
          <p:nvPr>
            <p:custDataLst>
              <p:tags r:id="rId5"/>
            </p:custDataLst>
          </p:nvPr>
        </p:nvSpPr>
        <p:spPr bwMode="auto">
          <a:xfrm>
            <a:off x="370205" y="828040"/>
            <a:ext cx="11430635" cy="1224280"/>
          </a:xfrm>
          <a:prstGeom prst="rect">
            <a:avLst/>
          </a:prstGeom>
          <a:noFill/>
        </p:spPr>
        <p:txBody>
          <a:bodyPr wrap="square">
            <a:noAutofit/>
          </a:bodyPr>
          <a:lstStyle/>
          <a:p>
            <a:pPr marL="285750" marR="0" indent="-285750" defTabSz="914400" fontAlgn="auto">
              <a:lnSpc>
                <a:spcPct val="150000"/>
              </a:lnSpc>
              <a:spcBef>
                <a:spcPts val="0"/>
              </a:spcBef>
              <a:spcAft>
                <a:spcPts val="0"/>
              </a:spcAft>
              <a:buClrTx/>
              <a:buSzTx/>
              <a:buFont typeface="Wingdings" panose="05000000000000000000" charset="0"/>
              <a:buChar char=""/>
              <a:defRPr/>
            </a:pPr>
            <a:r>
              <a:rPr lang="zh-CN" altLang="en-US" sz="1600" b="1" dirty="0">
                <a:latin typeface="微软雅黑" charset="-122"/>
                <a:ea typeface="微软雅黑" charset="-122"/>
                <a:sym typeface="+mn-ea"/>
              </a:rPr>
              <a:t>硕士期间：</a:t>
            </a:r>
            <a:r>
              <a:rPr lang="zh-CN" altLang="en-US" sz="1600" b="1" dirty="0">
                <a:solidFill>
                  <a:schemeClr val="tx1"/>
                </a:solidFill>
                <a:latin typeface="微软雅黑" charset="-122"/>
                <a:ea typeface="微软雅黑" charset="-122"/>
                <a:sym typeface="+mn-ea"/>
              </a:rPr>
              <a:t>以学</a:t>
            </a:r>
            <a:r>
              <a:rPr lang="zh-CN" altLang="en-US" sz="1600" b="1" dirty="0">
                <a:latin typeface="微软雅黑" charset="-122"/>
                <a:ea typeface="微软雅黑" charset="-122"/>
                <a:sym typeface="+mn-ea"/>
              </a:rPr>
              <a:t>生一</a:t>
            </a:r>
            <a:r>
              <a:rPr lang="zh-CN" altLang="en-US" sz="1600" b="1" dirty="0">
                <a:solidFill>
                  <a:schemeClr val="tx1"/>
                </a:solidFill>
                <a:latin typeface="微软雅黑" charset="-122"/>
                <a:ea typeface="微软雅黑" charset="-122"/>
                <a:sym typeface="+mn-ea"/>
              </a:rPr>
              <a:t>作发表</a:t>
            </a:r>
            <a:r>
              <a:rPr lang="en-US" altLang="zh-CN" sz="1600" b="1" dirty="0">
                <a:solidFill>
                  <a:srgbClr val="C00000"/>
                </a:solidFill>
                <a:latin typeface="微软雅黑" charset="-122"/>
                <a:ea typeface="微软雅黑" charset="-122"/>
                <a:sym typeface="+mn-ea"/>
              </a:rPr>
              <a:t>SCI</a:t>
            </a:r>
            <a:r>
              <a:rPr lang="zh-CN" altLang="en-US" sz="1600" b="1" dirty="0">
                <a:solidFill>
                  <a:srgbClr val="C00000"/>
                </a:solidFill>
                <a:latin typeface="微软雅黑" charset="-122"/>
                <a:ea typeface="微软雅黑" charset="-122"/>
                <a:sym typeface="+mn-ea"/>
              </a:rPr>
              <a:t>一区</a:t>
            </a:r>
            <a:r>
              <a:rPr lang="zh-CN" altLang="en-US" sz="1600" b="1" dirty="0">
                <a:solidFill>
                  <a:schemeClr val="tx1"/>
                </a:solidFill>
                <a:latin typeface="微软雅黑" charset="-122"/>
                <a:ea typeface="微软雅黑" charset="-122"/>
                <a:sym typeface="+mn-ea"/>
              </a:rPr>
              <a:t>论文</a:t>
            </a:r>
            <a:r>
              <a:rPr lang="en-US" altLang="zh-CN" sz="1600" b="1" dirty="0">
                <a:solidFill>
                  <a:srgbClr val="C00000"/>
                </a:solidFill>
                <a:latin typeface="微软雅黑" charset="-122"/>
                <a:ea typeface="微软雅黑" charset="-122"/>
                <a:sym typeface="+mn-ea"/>
              </a:rPr>
              <a:t>1</a:t>
            </a:r>
            <a:r>
              <a:rPr lang="zh-CN" altLang="en-US" sz="1600" b="1" dirty="0">
                <a:solidFill>
                  <a:schemeClr val="tx1"/>
                </a:solidFill>
                <a:latin typeface="微软雅黑" charset="-122"/>
                <a:ea typeface="微软雅黑" charset="-122"/>
                <a:sym typeface="+mn-ea"/>
              </a:rPr>
              <a:t>篇、</a:t>
            </a:r>
            <a:r>
              <a:rPr lang="en-US" altLang="zh-CN" sz="1600" b="1" dirty="0">
                <a:solidFill>
                  <a:schemeClr val="tx1"/>
                </a:solidFill>
                <a:latin typeface="微软雅黑" charset="-122"/>
                <a:ea typeface="微软雅黑" charset="-122"/>
                <a:sym typeface="+mn-ea"/>
              </a:rPr>
              <a:t>EI</a:t>
            </a:r>
            <a:r>
              <a:rPr lang="zh-CN" altLang="en-US" sz="1600" b="1" dirty="0">
                <a:solidFill>
                  <a:schemeClr val="tx1"/>
                </a:solidFill>
                <a:latin typeface="微软雅黑" charset="-122"/>
                <a:ea typeface="微软雅黑" charset="-122"/>
                <a:sym typeface="+mn-ea"/>
              </a:rPr>
              <a:t>论文</a:t>
            </a:r>
            <a:r>
              <a:rPr lang="en-US" altLang="zh-CN" sz="1600" b="1" dirty="0">
                <a:solidFill>
                  <a:srgbClr val="C00000"/>
                </a:solidFill>
                <a:latin typeface="微软雅黑" charset="-122"/>
                <a:ea typeface="微软雅黑" charset="-122"/>
                <a:sym typeface="+mn-ea"/>
              </a:rPr>
              <a:t>3</a:t>
            </a:r>
            <a:r>
              <a:rPr lang="zh-CN" altLang="en-US" sz="1600" b="1" dirty="0">
                <a:solidFill>
                  <a:schemeClr val="tx1"/>
                </a:solidFill>
                <a:latin typeface="微软雅黑" charset="-122"/>
                <a:ea typeface="微软雅黑" charset="-122"/>
                <a:sym typeface="+mn-ea"/>
              </a:rPr>
              <a:t>篇、共同一作发表</a:t>
            </a:r>
            <a:r>
              <a:rPr lang="en-US" altLang="zh-CN" sz="1600" b="1" dirty="0">
                <a:solidFill>
                  <a:srgbClr val="C00000"/>
                </a:solidFill>
                <a:latin typeface="微软雅黑" charset="-122"/>
                <a:ea typeface="微软雅黑" charset="-122"/>
                <a:sym typeface="+mn-ea"/>
              </a:rPr>
              <a:t>AAAI2025</a:t>
            </a:r>
            <a:r>
              <a:rPr lang="zh-CN" altLang="en-US" sz="1600" b="1" dirty="0">
                <a:solidFill>
                  <a:srgbClr val="C00000"/>
                </a:solidFill>
                <a:latin typeface="微软雅黑" charset="-122"/>
                <a:ea typeface="微软雅黑" charset="-122"/>
                <a:sym typeface="+mn-ea"/>
              </a:rPr>
              <a:t>（</a:t>
            </a:r>
            <a:r>
              <a:rPr lang="en-US" altLang="zh-CN" sz="1600" b="1" dirty="0">
                <a:solidFill>
                  <a:srgbClr val="C00000"/>
                </a:solidFill>
                <a:latin typeface="微软雅黑" charset="-122"/>
                <a:ea typeface="微软雅黑" charset="-122"/>
                <a:sym typeface="+mn-ea"/>
              </a:rPr>
              <a:t>CCF-A</a:t>
            </a:r>
            <a:r>
              <a:rPr lang="zh-CN" altLang="en-US" sz="1600" b="1" dirty="0">
                <a:solidFill>
                  <a:srgbClr val="C00000"/>
                </a:solidFill>
                <a:latin typeface="微软雅黑" charset="-122"/>
                <a:ea typeface="微软雅黑" charset="-122"/>
                <a:sym typeface="+mn-ea"/>
              </a:rPr>
              <a:t>）</a:t>
            </a:r>
            <a:r>
              <a:rPr lang="zh-CN" altLang="en-US" sz="1600" b="1" dirty="0">
                <a:solidFill>
                  <a:schemeClr val="tx1"/>
                </a:solidFill>
                <a:latin typeface="微软雅黑" charset="-122"/>
                <a:ea typeface="微软雅黑" charset="-122"/>
                <a:sym typeface="+mn-ea"/>
              </a:rPr>
              <a:t>论文</a:t>
            </a:r>
            <a:r>
              <a:rPr lang="en-US" altLang="zh-CN" sz="1600" b="1" dirty="0">
                <a:solidFill>
                  <a:srgbClr val="C00000"/>
                </a:solidFill>
                <a:latin typeface="微软雅黑" charset="-122"/>
                <a:ea typeface="微软雅黑" charset="-122"/>
                <a:sym typeface="+mn-ea"/>
              </a:rPr>
              <a:t>1</a:t>
            </a:r>
            <a:r>
              <a:rPr lang="zh-CN" altLang="en-US" sz="1600" b="1" dirty="0">
                <a:solidFill>
                  <a:schemeClr val="tx1"/>
                </a:solidFill>
                <a:latin typeface="微软雅黑" charset="-122"/>
                <a:ea typeface="微软雅黑" charset="-122"/>
                <a:sym typeface="+mn-ea"/>
              </a:rPr>
              <a:t>篇。在</a:t>
            </a:r>
            <a:r>
              <a:rPr lang="zh-CN" altLang="en-US" sz="1600" b="1" dirty="0">
                <a:solidFill>
                  <a:srgbClr val="C00000"/>
                </a:solidFill>
                <a:latin typeface="微软雅黑" charset="-122"/>
                <a:ea typeface="微软雅黑" charset="-122"/>
                <a:sym typeface="+mn-ea"/>
              </a:rPr>
              <a:t>CVPR</a:t>
            </a:r>
            <a:r>
              <a:rPr lang="en-US" altLang="zh-CN" sz="1600" b="1" dirty="0">
                <a:solidFill>
                  <a:srgbClr val="C00000"/>
                </a:solidFill>
                <a:latin typeface="微软雅黑" charset="-122"/>
                <a:ea typeface="微软雅黑" charset="-122"/>
                <a:sym typeface="+mn-ea"/>
              </a:rPr>
              <a:t>2025</a:t>
            </a:r>
            <a:r>
              <a:rPr lang="zh-CN" altLang="en-US" sz="1600" b="1" dirty="0">
                <a:solidFill>
                  <a:srgbClr val="C00000"/>
                </a:solidFill>
                <a:latin typeface="微软雅黑" charset="-122"/>
                <a:ea typeface="微软雅黑" charset="-122"/>
                <a:sym typeface="+mn-ea"/>
              </a:rPr>
              <a:t>、ICC</a:t>
            </a:r>
            <a:r>
              <a:rPr lang="en-US" altLang="zh-CN" sz="1600" b="1" dirty="0">
                <a:solidFill>
                  <a:srgbClr val="C00000"/>
                </a:solidFill>
                <a:latin typeface="微软雅黑" charset="-122"/>
                <a:ea typeface="微软雅黑" charset="-122"/>
                <a:sym typeface="+mn-ea"/>
              </a:rPr>
              <a:t>V202</a:t>
            </a:r>
            <a:r>
              <a:rPr lang="zh-CN" altLang="en-US" sz="1600" b="1" dirty="0">
                <a:solidFill>
                  <a:srgbClr val="C00000"/>
                </a:solidFill>
                <a:latin typeface="微软雅黑" charset="-122"/>
                <a:ea typeface="微软雅黑" charset="-122"/>
                <a:sym typeface="+mn-ea"/>
              </a:rPr>
              <a:t>5、ACL2</a:t>
            </a:r>
            <a:r>
              <a:rPr lang="en-US" altLang="zh-CN" sz="1600" b="1" dirty="0">
                <a:solidFill>
                  <a:srgbClr val="C00000"/>
                </a:solidFill>
                <a:latin typeface="微软雅黑" charset="-122"/>
                <a:ea typeface="微软雅黑" charset="-122"/>
                <a:sym typeface="+mn-ea"/>
              </a:rPr>
              <a:t>02</a:t>
            </a:r>
            <a:r>
              <a:rPr lang="zh-CN" altLang="en-US" sz="1600" b="1" dirty="0">
                <a:solidFill>
                  <a:srgbClr val="C00000"/>
                </a:solidFill>
                <a:latin typeface="微软雅黑" charset="-122"/>
                <a:ea typeface="微软雅黑" charset="-122"/>
                <a:sym typeface="+mn-ea"/>
              </a:rPr>
              <a:t>5、ICME2</a:t>
            </a:r>
            <a:r>
              <a:rPr lang="en-US" altLang="zh-CN" sz="1600" b="1" dirty="0">
                <a:solidFill>
                  <a:srgbClr val="C00000"/>
                </a:solidFill>
                <a:latin typeface="微软雅黑" charset="-122"/>
                <a:ea typeface="微软雅黑" charset="-122"/>
                <a:sym typeface="+mn-ea"/>
              </a:rPr>
              <a:t>02</a:t>
            </a:r>
            <a:r>
              <a:rPr lang="zh-CN" altLang="en-US" sz="1600" b="1" dirty="0">
                <a:solidFill>
                  <a:srgbClr val="C00000"/>
                </a:solidFill>
                <a:latin typeface="微软雅黑" charset="-122"/>
                <a:ea typeface="微软雅黑" charset="-122"/>
                <a:sym typeface="+mn-ea"/>
              </a:rPr>
              <a:t>4、IROS2</a:t>
            </a:r>
            <a:r>
              <a:rPr lang="en-US" altLang="zh-CN" sz="1600" b="1" dirty="0">
                <a:solidFill>
                  <a:srgbClr val="C00000"/>
                </a:solidFill>
                <a:latin typeface="微软雅黑" charset="-122"/>
                <a:ea typeface="微软雅黑" charset="-122"/>
                <a:sym typeface="+mn-ea"/>
              </a:rPr>
              <a:t>02</a:t>
            </a:r>
            <a:r>
              <a:rPr lang="zh-CN" altLang="en-US" sz="1600" b="1" dirty="0">
                <a:solidFill>
                  <a:srgbClr val="C00000"/>
                </a:solidFill>
                <a:latin typeface="微软雅黑" charset="-122"/>
                <a:ea typeface="微软雅黑" charset="-122"/>
                <a:sym typeface="+mn-ea"/>
              </a:rPr>
              <a:t>3、IEEE TGRS、</a:t>
            </a:r>
            <a:r>
              <a:rPr lang="zh-CN" altLang="en-US" sz="1600" b="1" dirty="0">
                <a:solidFill>
                  <a:srgbClr val="C00000"/>
                </a:solidFill>
                <a:latin typeface="微软雅黑" charset="-122"/>
                <a:ea typeface="微软雅黑" charset="-122"/>
                <a:sym typeface="+mn-ea"/>
              </a:rPr>
              <a:t>IEEE T</a:t>
            </a:r>
            <a:r>
              <a:rPr lang="en-US" altLang="zh-CN" sz="1600" b="1" dirty="0">
                <a:solidFill>
                  <a:srgbClr val="C00000"/>
                </a:solidFill>
                <a:latin typeface="微软雅黑" charset="-122"/>
                <a:ea typeface="微软雅黑" charset="-122"/>
                <a:sym typeface="+mn-ea"/>
              </a:rPr>
              <a:t>IM</a:t>
            </a:r>
            <a:r>
              <a:rPr lang="zh-CN" altLang="en-US" sz="1600" b="1" dirty="0">
                <a:solidFill>
                  <a:schemeClr val="tx1"/>
                </a:solidFill>
                <a:latin typeface="微软雅黑" charset="-122"/>
                <a:ea typeface="微软雅黑" charset="-122"/>
                <a:sym typeface="+mn-ea"/>
              </a:rPr>
              <a:t>等</a:t>
            </a:r>
            <a:r>
              <a:rPr lang="zh-CN" altLang="en-US" sz="1600" b="1" dirty="0">
                <a:latin typeface="微软雅黑" charset="-122"/>
                <a:ea typeface="微软雅黑" charset="-122"/>
                <a:sym typeface="+mn-ea"/>
              </a:rPr>
              <a:t>国际顶级会议和期刊发表及录用论文共</a:t>
            </a:r>
            <a:r>
              <a:rPr lang="zh-CN" altLang="en-US" sz="1600" b="1" dirty="0">
                <a:solidFill>
                  <a:srgbClr val="C00000"/>
                </a:solidFill>
                <a:latin typeface="微软雅黑" charset="-122"/>
                <a:ea typeface="微软雅黑" charset="-122"/>
                <a:sym typeface="+mn-ea"/>
              </a:rPr>
              <a:t>9</a:t>
            </a:r>
            <a:r>
              <a:rPr lang="zh-CN" altLang="en-US" sz="1600" b="1" dirty="0">
                <a:latin typeface="微软雅黑" charset="-122"/>
                <a:ea typeface="微软雅黑" charset="-122"/>
                <a:sym typeface="+mn-ea"/>
              </a:rPr>
              <a:t>篇</a:t>
            </a:r>
            <a:r>
              <a:rPr lang="zh-CN" altLang="en-US" sz="1600" b="1" dirty="0">
                <a:solidFill>
                  <a:schemeClr val="tx1"/>
                </a:solidFill>
                <a:latin typeface="微软雅黑" charset="-122"/>
                <a:ea typeface="微软雅黑" charset="-122"/>
                <a:sym typeface="+mn-ea"/>
              </a:rPr>
              <a:t>。</a:t>
            </a:r>
            <a:endParaRPr lang="zh-CN" altLang="en-US" sz="1600" b="1" dirty="0">
              <a:solidFill>
                <a:schemeClr val="tx1"/>
              </a:solidFill>
              <a:latin typeface="微软雅黑" charset="-122"/>
              <a:ea typeface="微软雅黑" charset="-122"/>
              <a:sym typeface="+mn-ea"/>
            </a:endParaRPr>
          </a:p>
          <a:p>
            <a:pPr marL="285750" marR="0" indent="-285750" defTabSz="914400" fontAlgn="auto">
              <a:lnSpc>
                <a:spcPct val="150000"/>
              </a:lnSpc>
              <a:spcBef>
                <a:spcPts val="0"/>
              </a:spcBef>
              <a:spcAft>
                <a:spcPts val="0"/>
              </a:spcAft>
              <a:buClrTx/>
              <a:buSzTx/>
              <a:buFont typeface="Wingdings" panose="05000000000000000000" charset="0"/>
              <a:buChar char=""/>
              <a:defRPr/>
            </a:pPr>
            <a:r>
              <a:rPr lang="zh-CN" altLang="en-US" sz="1600" b="1" dirty="0">
                <a:solidFill>
                  <a:schemeClr val="tx1"/>
                </a:solidFill>
                <a:latin typeface="微软雅黑" charset="-122"/>
                <a:ea typeface="微软雅黑" charset="-122"/>
                <a:sym typeface="+mn-ea"/>
              </a:rPr>
              <a:t>目前一篇独立作者</a:t>
            </a:r>
            <a:r>
              <a:rPr lang="en-US" altLang="zh-CN" sz="1600" b="1" dirty="0">
                <a:solidFill>
                  <a:srgbClr val="C00000"/>
                </a:solidFill>
                <a:latin typeface="微软雅黑" charset="-122"/>
                <a:ea typeface="微软雅黑" charset="-122"/>
                <a:sym typeface="+mn-ea"/>
              </a:rPr>
              <a:t>SCI</a:t>
            </a:r>
            <a:r>
              <a:rPr lang="zh-CN" altLang="en-US" sz="1600" b="1" dirty="0">
                <a:solidFill>
                  <a:srgbClr val="C00000"/>
                </a:solidFill>
                <a:latin typeface="微软雅黑" charset="-122"/>
                <a:ea typeface="微软雅黑" charset="-122"/>
                <a:sym typeface="+mn-ea"/>
              </a:rPr>
              <a:t>二区</a:t>
            </a:r>
            <a:r>
              <a:rPr lang="zh-CN" altLang="en-US" sz="1600" b="1" dirty="0">
                <a:solidFill>
                  <a:schemeClr val="tx1"/>
                </a:solidFill>
                <a:latin typeface="微软雅黑" charset="-122"/>
                <a:ea typeface="微软雅黑" charset="-122"/>
                <a:sym typeface="+mn-ea"/>
              </a:rPr>
              <a:t>论文进入二审。</a:t>
            </a:r>
            <a:endParaRPr lang="zh-CN" altLang="en-US" sz="1600" b="1" dirty="0">
              <a:solidFill>
                <a:schemeClr val="tx1"/>
              </a:solidFill>
              <a:latin typeface="微软雅黑" charset="-122"/>
              <a:ea typeface="微软雅黑" charset="-122"/>
              <a:sym typeface="+mn-ea"/>
            </a:endParaRPr>
          </a:p>
        </p:txBody>
      </p:sp>
      <p:pic>
        <p:nvPicPr>
          <p:cNvPr id="17" name="图片 16" descr="fde11c67-28e1-4e42-902b-497ba3bb0806"/>
          <p:cNvPicPr>
            <a:picLocks noChangeAspect="1"/>
          </p:cNvPicPr>
          <p:nvPr>
            <p:custDataLst>
              <p:tags r:id="rId6"/>
            </p:custDataLst>
          </p:nvPr>
        </p:nvPicPr>
        <p:blipFill>
          <a:blip r:embed="rId7">
            <a:clrChange>
              <a:clrFrom>
                <a:srgbClr val="F8F8F7">
                  <a:alpha val="100000"/>
                </a:srgbClr>
              </a:clrFrom>
              <a:clrTo>
                <a:srgbClr val="F8F8F7">
                  <a:alpha val="100000"/>
                  <a:alpha val="0"/>
                </a:srgbClr>
              </a:clrTo>
            </a:clrChange>
          </a:blip>
          <a:srcRect l="4273" t="23761" r="75197" b="14527"/>
          <a:stretch>
            <a:fillRect/>
          </a:stretch>
        </p:blipFill>
        <p:spPr>
          <a:xfrm>
            <a:off x="34290" y="148590"/>
            <a:ext cx="452755" cy="766445"/>
          </a:xfrm>
          <a:prstGeom prst="rect">
            <a:avLst/>
          </a:prstGeom>
          <a:solidFill>
            <a:srgbClr val="FFFFFF"/>
          </a:solidFill>
        </p:spPr>
      </p:pic>
      <p:graphicFrame>
        <p:nvGraphicFramePr>
          <p:cNvPr id="7" name="表格 6"/>
          <p:cNvGraphicFramePr/>
          <p:nvPr>
            <p:custDataLst>
              <p:tags r:id="rId8"/>
            </p:custDataLst>
          </p:nvPr>
        </p:nvGraphicFramePr>
        <p:xfrm>
          <a:off x="549275" y="1985010"/>
          <a:ext cx="11430635" cy="4633595"/>
        </p:xfrm>
        <a:graphic>
          <a:graphicData uri="http://schemas.openxmlformats.org/drawingml/2006/table">
            <a:tbl>
              <a:tblPr firstRow="1" bandRow="1">
                <a:tableStyleId>{5C22544A-7EE6-4342-B048-85BDC9FD1C3A}</a:tableStyleId>
              </a:tblPr>
              <a:tblGrid>
                <a:gridCol w="8526145"/>
                <a:gridCol w="1154430"/>
                <a:gridCol w="836930"/>
                <a:gridCol w="913130"/>
              </a:tblGrid>
              <a:tr h="319405">
                <a:tc>
                  <a:txBody>
                    <a:bodyPr/>
                    <a:p>
                      <a:pPr algn="l">
                        <a:buNone/>
                      </a:pPr>
                      <a:r>
                        <a:rPr lang="zh-CN" altLang="en-US" sz="1400" b="0" dirty="0">
                          <a:solidFill>
                            <a:schemeClr val="accent5">
                              <a:lumMod val="50000"/>
                            </a:schemeClr>
                          </a:solidFill>
                          <a:latin typeface="微软雅黑" charset="-122"/>
                          <a:ea typeface="微软雅黑" charset="-122"/>
                          <a:sym typeface="+mn-ea"/>
                        </a:rPr>
                        <a:t>《Cross-PCR: A Robust Cross-Source Point Cloud Registration Framework》</a:t>
                      </a:r>
                      <a:endParaRPr lang="zh-CN" altLang="en-US" sz="1400" b="0"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None/>
                      </a:pPr>
                      <a:r>
                        <a:rPr lang="zh-CN" altLang="en-US" sz="1400" b="1" dirty="0">
                          <a:solidFill>
                            <a:srgbClr val="C00000"/>
                          </a:solidFill>
                          <a:latin typeface="微软雅黑" charset="-122"/>
                          <a:ea typeface="微软雅黑" charset="-122"/>
                        </a:rPr>
                        <a:t>AAAI2025</a:t>
                      </a:r>
                      <a:endParaRPr lang="zh-CN" altLang="en-US" sz="1400" b="1" dirty="0">
                        <a:solidFill>
                          <a:srgbClr val="C00000"/>
                        </a:solidFill>
                        <a:latin typeface="微软雅黑" charset="-122"/>
                        <a:ea typeface="微软雅黑" charset="-122"/>
                      </a:endParaRPr>
                    </a:p>
                  </a:txBody>
                  <a:tcPr anchor="ctr" anchorCtr="0">
                    <a:lnL>
                      <a:noFill/>
                    </a:lnL>
                    <a:lnR>
                      <a:noFill/>
                    </a:lnR>
                    <a:lnT>
                      <a:noFill/>
                    </a:lnT>
                    <a:lnB>
                      <a:noFill/>
                    </a:lnB>
                    <a:lnTlToBr>
                      <a:noFill/>
                    </a:lnTlToBr>
                    <a:lnBlToTr>
                      <a:noFill/>
                    </a:lnBlToTr>
                    <a:noFill/>
                  </a:tcPr>
                </a:tc>
                <a:tc>
                  <a:txBody>
                    <a:bodyPr/>
                    <a:p>
                      <a:pPr algn="ctr">
                        <a:buNone/>
                      </a:pPr>
                      <a:r>
                        <a:rPr lang="zh-CN" altLang="en-US" sz="1400" b="1" dirty="0">
                          <a:solidFill>
                            <a:srgbClr val="C00000"/>
                          </a:solidFill>
                          <a:latin typeface="微软雅黑" charset="-122"/>
                          <a:ea typeface="微软雅黑" charset="-122"/>
                        </a:rPr>
                        <a:t>CCF-A</a:t>
                      </a:r>
                      <a:endParaRPr lang="zh-CN" altLang="en-US" sz="1400" b="1" dirty="0">
                        <a:solidFill>
                          <a:srgbClr val="C00000"/>
                        </a:solidFill>
                        <a:latin typeface="微软雅黑" charset="-122"/>
                        <a:ea typeface="微软雅黑" charset="-122"/>
                      </a:endParaRPr>
                    </a:p>
                  </a:txBody>
                  <a:tcPr anchor="ctr" anchorCtr="0">
                    <a:lnL>
                      <a:noFill/>
                    </a:lnL>
                    <a:lnR>
                      <a:noFill/>
                    </a:lnR>
                    <a:lnT>
                      <a:noFill/>
                    </a:lnT>
                    <a:lnB>
                      <a:noFill/>
                    </a:lnB>
                    <a:lnTlToBr>
                      <a:noFill/>
                    </a:lnTlToBr>
                    <a:lnBlToTr>
                      <a:noFill/>
                    </a:lnBlToTr>
                    <a:noFill/>
                  </a:tcPr>
                </a:tc>
                <a:tc>
                  <a:txBody>
                    <a:bodyPr/>
                    <a:p>
                      <a:pPr algn="l">
                        <a:buNone/>
                      </a:pPr>
                      <a:r>
                        <a:rPr lang="zh-CN" altLang="en-US" sz="1400" b="1" dirty="0">
                          <a:solidFill>
                            <a:schemeClr val="tx1"/>
                          </a:solidFill>
                          <a:latin typeface="微软雅黑" charset="-122"/>
                          <a:ea typeface="微软雅黑" charset="-122"/>
                          <a:sym typeface="+mn-ea"/>
                        </a:rPr>
                        <a:t>学生一作</a:t>
                      </a:r>
                      <a:endParaRPr lang="zh-CN" altLang="en-US" sz="1400" b="1" dirty="0">
                        <a:solidFill>
                          <a:schemeClr val="tx1"/>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r>
              <a:tr h="541655">
                <a:tc>
                  <a:txBody>
                    <a:bodyPr/>
                    <a:p>
                      <a:pPr algn="l">
                        <a:buNone/>
                      </a:pPr>
                      <a:r>
                        <a:rPr lang="zh-CN" altLang="en-US" sz="1400" b="0" dirty="0">
                          <a:solidFill>
                            <a:schemeClr val="accent5">
                              <a:lumMod val="50000"/>
                            </a:schemeClr>
                          </a:solidFill>
                          <a:latin typeface="微软雅黑" charset="-122"/>
                          <a:ea typeface="微软雅黑" charset="-122"/>
                          <a:sym typeface="+mn-ea"/>
                        </a:rPr>
                        <a:t>《GDT: Multi-agent reinforcement learning framework based on adaptive grouping dynamic</a:t>
                      </a:r>
                      <a:r>
                        <a:rPr lang="en-US" altLang="zh-CN" sz="1400" b="0" dirty="0">
                          <a:solidFill>
                            <a:schemeClr val="accent5">
                              <a:lumMod val="50000"/>
                            </a:schemeClr>
                          </a:solidFill>
                          <a:latin typeface="微软雅黑" charset="-122"/>
                          <a:ea typeface="微软雅黑" charset="-122"/>
                          <a:sym typeface="+mn-ea"/>
                        </a:rPr>
                        <a:t> </a:t>
                      </a:r>
                      <a:r>
                        <a:rPr lang="zh-CN" altLang="en-US" sz="1400" b="0" dirty="0">
                          <a:solidFill>
                            <a:schemeClr val="accent5">
                              <a:lumMod val="50000"/>
                            </a:schemeClr>
                          </a:solidFill>
                          <a:latin typeface="微软雅黑" charset="-122"/>
                          <a:ea typeface="微软雅黑" charset="-122"/>
                          <a:sym typeface="+mn-ea"/>
                        </a:rPr>
                        <a:t>topological space》</a:t>
                      </a:r>
                      <a:endParaRPr lang="zh-CN" altLang="en-US" b="0"/>
                    </a:p>
                  </a:txBody>
                  <a:tcPr anchor="ctr" anchorCtr="0">
                    <a:lnL>
                      <a:noFill/>
                    </a:lnL>
                    <a:lnR>
                      <a:noFill/>
                    </a:lnR>
                    <a:lnT>
                      <a:noFill/>
                    </a:lnT>
                    <a:lnB>
                      <a:noFill/>
                    </a:lnB>
                    <a:lnTlToBr>
                      <a:noFill/>
                    </a:lnTlToBr>
                    <a:lnBlToTr>
                      <a:noFill/>
                    </a:lnBlToTr>
                    <a:noFill/>
                  </a:tcPr>
                </a:tc>
                <a:tc>
                  <a:txBody>
                    <a:bodyPr/>
                    <a:p>
                      <a:pPr algn="ctr">
                        <a:buNone/>
                      </a:pPr>
                      <a:r>
                        <a:rPr lang="zh-CN" altLang="en-US" sz="1400" b="1" dirty="0">
                          <a:solidFill>
                            <a:srgbClr val="C00000"/>
                          </a:solidFill>
                          <a:latin typeface="微软雅黑" charset="-122"/>
                          <a:ea typeface="微软雅黑" charset="-122"/>
                          <a:sym typeface="+mn-ea"/>
                        </a:rPr>
                        <a:t>Information Sciences</a:t>
                      </a:r>
                      <a:endParaRPr lang="zh-CN" altLang="en-US"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None/>
                      </a:pPr>
                      <a:r>
                        <a:rPr lang="zh-CN" altLang="en-US" sz="1400" b="1" dirty="0">
                          <a:solidFill>
                            <a:srgbClr val="C00000"/>
                          </a:solidFill>
                          <a:latin typeface="微软雅黑" charset="-122"/>
                          <a:ea typeface="微软雅黑" charset="-122"/>
                        </a:rPr>
                        <a:t>SCI一区</a:t>
                      </a:r>
                      <a:endParaRPr lang="zh-CN" altLang="en-US" sz="1400" b="1" dirty="0">
                        <a:solidFill>
                          <a:srgbClr val="C00000"/>
                        </a:solidFill>
                        <a:latin typeface="微软雅黑" charset="-122"/>
                        <a:ea typeface="微软雅黑" charset="-122"/>
                      </a:endParaRPr>
                    </a:p>
                  </a:txBody>
                  <a:tcPr anchor="ctr" anchorCtr="0">
                    <a:lnL>
                      <a:noFill/>
                    </a:lnL>
                    <a:lnR>
                      <a:noFill/>
                    </a:lnR>
                    <a:lnT>
                      <a:noFill/>
                    </a:lnT>
                    <a:lnB>
                      <a:noFill/>
                    </a:lnB>
                    <a:lnTlToBr>
                      <a:noFill/>
                    </a:lnTlToBr>
                    <a:lnBlToTr>
                      <a:noFill/>
                    </a:lnBlToTr>
                    <a:noFill/>
                  </a:tcPr>
                </a:tc>
                <a:tc>
                  <a:txBody>
                    <a:bodyPr/>
                    <a:p>
                      <a:pPr algn="l">
                        <a:buNone/>
                      </a:pPr>
                      <a:r>
                        <a:rPr lang="zh-CN" altLang="en-US" sz="1400" b="1" dirty="0">
                          <a:solidFill>
                            <a:schemeClr val="tx1"/>
                          </a:solidFill>
                          <a:latin typeface="微软雅黑" charset="-122"/>
                          <a:ea typeface="微软雅黑" charset="-122"/>
                          <a:sym typeface="+mn-ea"/>
                        </a:rPr>
                        <a:t>学生一作</a:t>
                      </a:r>
                      <a:endParaRPr lang="zh-CN" altLang="en-US" sz="1400" b="1" dirty="0">
                        <a:solidFill>
                          <a:schemeClr val="tx1"/>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r>
              <a:tr h="318770">
                <a:tc>
                  <a:txBody>
                    <a:bodyPr/>
                    <a:p>
                      <a:pPr algn="l">
                        <a:buClrTx/>
                        <a:buSzTx/>
                        <a:buFontTx/>
                        <a:buNone/>
                      </a:pPr>
                      <a:r>
                        <a:rPr lang="zh-CN" altLang="en-US" sz="1400" b="0" dirty="0">
                          <a:solidFill>
                            <a:schemeClr val="accent5">
                              <a:lumMod val="50000"/>
                            </a:schemeClr>
                          </a:solidFill>
                          <a:latin typeface="微软雅黑" charset="-122"/>
                          <a:ea typeface="微软雅黑" charset="-122"/>
                          <a:sym typeface="+mn-ea"/>
                        </a:rPr>
                        <a:t>《Spherenet: Learning a noise-robust and general descriptor for point cloud registration》</a:t>
                      </a:r>
                      <a:endParaRPr lang="zh-CN" altLang="en-US" sz="1400" b="0"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rgbClr val="C00000"/>
                          </a:solidFill>
                          <a:latin typeface="微软雅黑" charset="-122"/>
                          <a:ea typeface="微软雅黑" charset="-122"/>
                          <a:sym typeface="+mn-ea"/>
                        </a:rPr>
                        <a:t>IEEE TGRS</a:t>
                      </a:r>
                      <a:endParaRPr lang="zh-CN" altLang="en-US"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rgbClr val="C00000"/>
                          </a:solidFill>
                          <a:latin typeface="微软雅黑" charset="-122"/>
                          <a:ea typeface="微软雅黑" charset="-122"/>
                          <a:sym typeface="+mn-ea"/>
                        </a:rPr>
                        <a:t>SCI一区</a:t>
                      </a:r>
                      <a:endParaRPr lang="zh-CN" altLang="en-US"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l">
                        <a:buNone/>
                      </a:pPr>
                      <a:r>
                        <a:rPr lang="zh-CN" altLang="en-US" sz="1400" b="1" dirty="0">
                          <a:solidFill>
                            <a:schemeClr val="tx1"/>
                          </a:solidFill>
                          <a:latin typeface="微软雅黑" charset="-122"/>
                          <a:ea typeface="微软雅黑" charset="-122"/>
                          <a:sym typeface="+mn-ea"/>
                        </a:rPr>
                        <a:t>学生二作</a:t>
                      </a:r>
                      <a:endParaRPr lang="zh-CN" altLang="en-US" sz="1400" b="1" dirty="0">
                        <a:solidFill>
                          <a:schemeClr val="tx1"/>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r>
              <a:tr h="541655">
                <a:tc>
                  <a:txBody>
                    <a:bodyPr/>
                    <a:p>
                      <a:pPr algn="l">
                        <a:buClrTx/>
                        <a:buSzTx/>
                        <a:buFontTx/>
                        <a:buNone/>
                      </a:pPr>
                      <a:r>
                        <a:rPr lang="zh-CN" altLang="en-US" sz="1400" b="0" dirty="0">
                          <a:solidFill>
                            <a:schemeClr val="accent5">
                              <a:lumMod val="50000"/>
                            </a:schemeClr>
                          </a:solidFill>
                          <a:latin typeface="微软雅黑" charset="-122"/>
                          <a:ea typeface="微软雅黑" charset="-122"/>
                          <a:sym typeface="+mn-ea"/>
                        </a:rPr>
                        <a:t>《GOR-PCR: Graph-based Outlier Removal via Global-to-Local Consistency for Point Cloud Registration》</a:t>
                      </a:r>
                      <a:endParaRPr lang="zh-CN" altLang="en-US" sz="1400" b="0"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rgbClr val="C00000"/>
                          </a:solidFill>
                          <a:latin typeface="微软雅黑" charset="-122"/>
                          <a:ea typeface="微软雅黑" charset="-122"/>
                          <a:sym typeface="+mn-ea"/>
                        </a:rPr>
                        <a:t>IEEE T</a:t>
                      </a:r>
                      <a:r>
                        <a:rPr lang="en-US" altLang="zh-CN" sz="1400" b="1" dirty="0">
                          <a:solidFill>
                            <a:srgbClr val="C00000"/>
                          </a:solidFill>
                          <a:latin typeface="微软雅黑" charset="-122"/>
                          <a:ea typeface="微软雅黑" charset="-122"/>
                          <a:sym typeface="+mn-ea"/>
                        </a:rPr>
                        <a:t>IM</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rgbClr val="C00000"/>
                          </a:solidFill>
                          <a:latin typeface="微软雅黑" charset="-122"/>
                          <a:ea typeface="微软雅黑" charset="-122"/>
                          <a:sym typeface="+mn-ea"/>
                        </a:rPr>
                        <a:t>SCI二区</a:t>
                      </a:r>
                      <a:endParaRPr lang="zh-CN" altLang="en-US"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l">
                        <a:buNone/>
                      </a:pPr>
                      <a:r>
                        <a:rPr lang="zh-CN" altLang="en-US" sz="1400" b="1" dirty="0">
                          <a:solidFill>
                            <a:schemeClr val="tx1"/>
                          </a:solidFill>
                          <a:latin typeface="微软雅黑" charset="-122"/>
                          <a:ea typeface="微软雅黑" charset="-122"/>
                          <a:sym typeface="+mn-ea"/>
                        </a:rPr>
                        <a:t>学生二作</a:t>
                      </a:r>
                      <a:endParaRPr lang="zh-CN" altLang="en-US" sz="1400" b="1" dirty="0">
                        <a:solidFill>
                          <a:schemeClr val="tx1"/>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r>
              <a:tr h="542925">
                <a:tc>
                  <a:txBody>
                    <a:bodyPr/>
                    <a:p>
                      <a:pPr algn="l">
                        <a:buClrTx/>
                        <a:buSzTx/>
                        <a:buFontTx/>
                        <a:buNone/>
                      </a:pPr>
                      <a:r>
                        <a:rPr lang="zh-CN" altLang="en-US" sz="1400" dirty="0">
                          <a:solidFill>
                            <a:schemeClr val="accent5">
                              <a:lumMod val="50000"/>
                            </a:schemeClr>
                          </a:solidFill>
                          <a:latin typeface="微软雅黑" charset="-122"/>
                          <a:ea typeface="微软雅黑" charset="-122"/>
                          <a:sym typeface="+mn-ea"/>
                        </a:rPr>
                        <a:t>《Vrhcf: Cross-source point cloud registration via voxel representation and hierarchical correspondence filtering》</a:t>
                      </a:r>
                      <a:endParaRPr lang="zh-CN" altLang="en-US" sz="1400" b="0"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en-US" altLang="zh-CN" sz="1400" b="1" dirty="0">
                          <a:solidFill>
                            <a:srgbClr val="C00000"/>
                          </a:solidFill>
                          <a:latin typeface="微软雅黑" charset="-122"/>
                          <a:ea typeface="微软雅黑" charset="-122"/>
                          <a:sym typeface="+mn-ea"/>
                        </a:rPr>
                        <a:t>ICME</a:t>
                      </a:r>
                      <a:r>
                        <a:rPr lang="zh-CN" altLang="en-US" sz="1400" b="1" dirty="0">
                          <a:solidFill>
                            <a:srgbClr val="C00000"/>
                          </a:solidFill>
                          <a:latin typeface="微软雅黑" charset="-122"/>
                          <a:ea typeface="微软雅黑" charset="-122"/>
                          <a:sym typeface="+mn-ea"/>
                        </a:rPr>
                        <a:t>202</a:t>
                      </a:r>
                      <a:r>
                        <a:rPr lang="en-US" altLang="zh-CN" sz="1400" b="1" dirty="0">
                          <a:solidFill>
                            <a:srgbClr val="C00000"/>
                          </a:solidFill>
                          <a:latin typeface="微软雅黑" charset="-122"/>
                          <a:ea typeface="微软雅黑" charset="-122"/>
                          <a:sym typeface="+mn-ea"/>
                        </a:rPr>
                        <a:t>4</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rgbClr val="C00000"/>
                          </a:solidFill>
                          <a:latin typeface="微软雅黑" charset="-122"/>
                          <a:ea typeface="微软雅黑" charset="-122"/>
                          <a:sym typeface="+mn-ea"/>
                        </a:rPr>
                        <a:t>CCF-</a:t>
                      </a:r>
                      <a:r>
                        <a:rPr lang="en-US" altLang="zh-CN" sz="1400" b="1" dirty="0">
                          <a:solidFill>
                            <a:srgbClr val="C00000"/>
                          </a:solidFill>
                          <a:latin typeface="微软雅黑" charset="-122"/>
                          <a:ea typeface="微软雅黑" charset="-122"/>
                          <a:sym typeface="+mn-ea"/>
                        </a:rPr>
                        <a:t>B</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l">
                        <a:buNone/>
                      </a:pPr>
                      <a:r>
                        <a:rPr lang="zh-CN" altLang="en-US" sz="1400" b="1" dirty="0">
                          <a:solidFill>
                            <a:schemeClr val="tx1"/>
                          </a:solidFill>
                          <a:latin typeface="微软雅黑" charset="-122"/>
                          <a:ea typeface="微软雅黑" charset="-122"/>
                          <a:sym typeface="+mn-ea"/>
                        </a:rPr>
                        <a:t>学生二作</a:t>
                      </a:r>
                      <a:endParaRPr lang="zh-CN" altLang="en-US" sz="1400" b="1" dirty="0">
                        <a:solidFill>
                          <a:schemeClr val="tx1"/>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r>
              <a:tr h="530860">
                <a:tc>
                  <a:txBody>
                    <a:bodyPr/>
                    <a:p>
                      <a:pPr algn="l">
                        <a:buClrTx/>
                        <a:buSzTx/>
                        <a:buFontTx/>
                        <a:buNone/>
                      </a:pPr>
                      <a:r>
                        <a:rPr lang="zh-CN" altLang="en-US" sz="1400" dirty="0">
                          <a:solidFill>
                            <a:schemeClr val="accent5">
                              <a:lumMod val="50000"/>
                            </a:schemeClr>
                          </a:solidFill>
                          <a:latin typeface="微软雅黑" charset="-122"/>
                          <a:ea typeface="微软雅黑" charset="-122"/>
                          <a:sym typeface="+mn-ea"/>
                        </a:rPr>
                        <a:t>《SGOR: outlier removal by leveraging semantic and geometric information for robust point cloud registration》</a:t>
                      </a:r>
                      <a:endParaRPr lang="zh-CN" altLang="en-US" sz="1400" b="0"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en-US" altLang="zh-CN" sz="1400" b="1" dirty="0">
                          <a:solidFill>
                            <a:srgbClr val="C00000"/>
                          </a:solidFill>
                          <a:latin typeface="微软雅黑" charset="-122"/>
                          <a:ea typeface="微软雅黑" charset="-122"/>
                        </a:rPr>
                        <a:t>IROS2023</a:t>
                      </a:r>
                      <a:endParaRPr lang="en-US" altLang="zh-CN" sz="1400" b="1" dirty="0">
                        <a:solidFill>
                          <a:srgbClr val="C00000"/>
                        </a:solidFill>
                        <a:latin typeface="微软雅黑" charset="-122"/>
                        <a:ea typeface="微软雅黑" charset="-122"/>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rgbClr val="C00000"/>
                          </a:solidFill>
                          <a:latin typeface="微软雅黑" charset="-122"/>
                          <a:ea typeface="微软雅黑" charset="-122"/>
                          <a:sym typeface="+mn-ea"/>
                        </a:rPr>
                        <a:t>CCF-</a:t>
                      </a:r>
                      <a:r>
                        <a:rPr lang="en-US" altLang="zh-CN" sz="1400" b="1" dirty="0">
                          <a:solidFill>
                            <a:srgbClr val="C00000"/>
                          </a:solidFill>
                          <a:latin typeface="微软雅黑" charset="-122"/>
                          <a:ea typeface="微软雅黑" charset="-122"/>
                          <a:sym typeface="+mn-ea"/>
                        </a:rPr>
                        <a:t>C</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l">
                        <a:buNone/>
                      </a:pPr>
                      <a:r>
                        <a:rPr lang="zh-CN" altLang="en-US" sz="1400" b="1" dirty="0">
                          <a:solidFill>
                            <a:schemeClr val="tx1"/>
                          </a:solidFill>
                          <a:latin typeface="微软雅黑" charset="-122"/>
                          <a:ea typeface="微软雅黑" charset="-122"/>
                          <a:sym typeface="+mn-ea"/>
                        </a:rPr>
                        <a:t>学生二作</a:t>
                      </a:r>
                      <a:endParaRPr lang="zh-CN" altLang="en-US" sz="1400" b="1" dirty="0">
                        <a:solidFill>
                          <a:schemeClr val="tx1"/>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r>
              <a:tr h="306070">
                <a:tc>
                  <a:txBody>
                    <a:bodyPr/>
                    <a:p>
                      <a:pPr algn="ctr">
                        <a:buClrTx/>
                        <a:buSzTx/>
                        <a:buFontTx/>
                        <a:buNone/>
                      </a:pPr>
                      <a:r>
                        <a:rPr lang="zh-CN" altLang="en-US" sz="1400" b="1" dirty="0">
                          <a:solidFill>
                            <a:schemeClr val="accent5">
                              <a:lumMod val="50000"/>
                            </a:schemeClr>
                          </a:solidFill>
                          <a:latin typeface="微软雅黑" charset="-122"/>
                          <a:ea typeface="微软雅黑" charset="-122"/>
                          <a:sym typeface="+mn-ea"/>
                        </a:rPr>
                        <a:t>……</a:t>
                      </a:r>
                      <a:endParaRPr lang="zh-CN" altLang="en-US" sz="1400" b="1"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chemeClr val="accent5">
                              <a:lumMod val="50000"/>
                            </a:schemeClr>
                          </a:solidFill>
                          <a:latin typeface="微软雅黑" charset="-122"/>
                          <a:ea typeface="微软雅黑" charset="-122"/>
                          <a:sym typeface="+mn-ea"/>
                        </a:rPr>
                        <a:t>……</a:t>
                      </a:r>
                      <a:endParaRPr lang="zh-CN" altLang="en-US" sz="1400" b="1"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chemeClr val="accent5">
                              <a:lumMod val="50000"/>
                            </a:schemeClr>
                          </a:solidFill>
                          <a:latin typeface="微软雅黑" charset="-122"/>
                          <a:ea typeface="微软雅黑" charset="-122"/>
                          <a:sym typeface="+mn-ea"/>
                        </a:rPr>
                        <a:t>……</a:t>
                      </a:r>
                      <a:endParaRPr lang="zh-CN" altLang="en-US" sz="1400" b="1"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None/>
                      </a:pPr>
                      <a:r>
                        <a:rPr lang="zh-CN" altLang="en-US" sz="1400" b="1" dirty="0">
                          <a:solidFill>
                            <a:schemeClr val="accent5">
                              <a:lumMod val="50000"/>
                            </a:schemeClr>
                          </a:solidFill>
                          <a:latin typeface="微软雅黑" charset="-122"/>
                          <a:ea typeface="微软雅黑" charset="-122"/>
                          <a:sym typeface="+mn-ea"/>
                        </a:rPr>
                        <a:t>……</a:t>
                      </a:r>
                      <a:endParaRPr lang="zh-CN" altLang="en-US" sz="1400" b="1"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r>
              <a:tr h="542290">
                <a:tc>
                  <a:txBody>
                    <a:bodyPr/>
                    <a:p>
                      <a:pPr algn="l">
                        <a:buClrTx/>
                        <a:buSzTx/>
                        <a:buFontTx/>
                        <a:buNone/>
                      </a:pPr>
                      <a:r>
                        <a:rPr lang="zh-CN" altLang="en-US" sz="1400" dirty="0">
                          <a:solidFill>
                            <a:schemeClr val="accent5">
                              <a:lumMod val="50000"/>
                            </a:schemeClr>
                          </a:solidFill>
                          <a:latin typeface="微软雅黑" charset="-122"/>
                          <a:ea typeface="微软雅黑" charset="-122"/>
                          <a:sym typeface="+mn-ea"/>
                        </a:rPr>
                        <a:t>《Marten: Visual question answering with mask generation for multi-modal document understanding》</a:t>
                      </a:r>
                      <a:endParaRPr lang="zh-CN" altLang="en-US" sz="1400" b="0"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en-US" altLang="zh-CN" sz="1400" b="1" dirty="0">
                          <a:solidFill>
                            <a:srgbClr val="C00000"/>
                          </a:solidFill>
                          <a:latin typeface="微软雅黑" charset="-122"/>
                          <a:ea typeface="微软雅黑" charset="-122"/>
                          <a:sym typeface="+mn-ea"/>
                        </a:rPr>
                        <a:t>CVPR2025</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rgbClr val="C00000"/>
                          </a:solidFill>
                          <a:latin typeface="微软雅黑" charset="-122"/>
                          <a:ea typeface="微软雅黑" charset="-122"/>
                          <a:sym typeface="+mn-ea"/>
                        </a:rPr>
                        <a:t>CCF-</a:t>
                      </a:r>
                      <a:r>
                        <a:rPr lang="en-US" altLang="zh-CN" sz="1400" b="1" dirty="0">
                          <a:solidFill>
                            <a:srgbClr val="C00000"/>
                          </a:solidFill>
                          <a:latin typeface="微软雅黑" charset="-122"/>
                          <a:ea typeface="微软雅黑" charset="-122"/>
                          <a:sym typeface="+mn-ea"/>
                        </a:rPr>
                        <a:t>A</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None/>
                      </a:pPr>
                      <a:r>
                        <a:rPr lang="zh-CN" altLang="en-US" sz="1400" b="1" dirty="0">
                          <a:solidFill>
                            <a:schemeClr val="tx1"/>
                          </a:solidFill>
                          <a:latin typeface="微软雅黑" charset="-122"/>
                          <a:ea typeface="微软雅黑" charset="-122"/>
                          <a:sym typeface="+mn-ea"/>
                        </a:rPr>
                        <a:t>参与</a:t>
                      </a:r>
                      <a:endParaRPr lang="zh-CN" altLang="en-US" sz="1400" b="1" dirty="0">
                        <a:solidFill>
                          <a:schemeClr val="tx1"/>
                        </a:solidFill>
                        <a:latin typeface="微软雅黑" charset="-122"/>
                        <a:ea typeface="微软雅黑" charset="-122"/>
                      </a:endParaRPr>
                    </a:p>
                  </a:txBody>
                  <a:tcPr anchor="ctr" anchorCtr="0">
                    <a:lnL>
                      <a:noFill/>
                    </a:lnL>
                    <a:lnR>
                      <a:noFill/>
                    </a:lnR>
                    <a:lnT>
                      <a:noFill/>
                    </a:lnT>
                    <a:lnB>
                      <a:noFill/>
                    </a:lnB>
                    <a:lnTlToBr>
                      <a:noFill/>
                    </a:lnTlToBr>
                    <a:lnBlToTr>
                      <a:noFill/>
                    </a:lnBlToTr>
                    <a:noFill/>
                  </a:tcPr>
                </a:tc>
              </a:tr>
              <a:tr h="542290">
                <a:tc>
                  <a:txBody>
                    <a:bodyPr/>
                    <a:p>
                      <a:pPr algn="l">
                        <a:buClrTx/>
                        <a:buSzTx/>
                        <a:buFontTx/>
                        <a:buNone/>
                      </a:pPr>
                      <a:r>
                        <a:rPr lang="zh-CN" altLang="en-US" sz="1400" dirty="0">
                          <a:solidFill>
                            <a:schemeClr val="accent5">
                              <a:lumMod val="50000"/>
                            </a:schemeClr>
                          </a:solidFill>
                          <a:latin typeface="微软雅黑" charset="-122"/>
                          <a:ea typeface="微软雅黑" charset="-122"/>
                          <a:sym typeface="+mn-ea"/>
                        </a:rPr>
                        <a:t>《Multimodal Large Language Models for Text-rich Image Understanding: A Comprehensive Review》</a:t>
                      </a:r>
                      <a:endParaRPr lang="zh-CN" altLang="en-US" sz="1400" b="0"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en-US" altLang="zh-CN" sz="1400" b="1" dirty="0">
                          <a:solidFill>
                            <a:srgbClr val="C00000"/>
                          </a:solidFill>
                          <a:latin typeface="微软雅黑" charset="-122"/>
                          <a:ea typeface="微软雅黑" charset="-122"/>
                          <a:sym typeface="+mn-ea"/>
                        </a:rPr>
                        <a:t>ACL2025</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rgbClr val="C00000"/>
                          </a:solidFill>
                          <a:latin typeface="微软雅黑" charset="-122"/>
                          <a:ea typeface="微软雅黑" charset="-122"/>
                          <a:sym typeface="+mn-ea"/>
                        </a:rPr>
                        <a:t>CCF-</a:t>
                      </a:r>
                      <a:r>
                        <a:rPr lang="en-US" altLang="zh-CN" sz="1400" b="1" dirty="0">
                          <a:solidFill>
                            <a:srgbClr val="C00000"/>
                          </a:solidFill>
                          <a:latin typeface="微软雅黑" charset="-122"/>
                          <a:ea typeface="微软雅黑" charset="-122"/>
                          <a:sym typeface="+mn-ea"/>
                        </a:rPr>
                        <a:t>A</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None/>
                      </a:pPr>
                      <a:r>
                        <a:rPr lang="zh-CN" altLang="en-US" sz="1400" b="1" dirty="0">
                          <a:solidFill>
                            <a:schemeClr val="tx1"/>
                          </a:solidFill>
                          <a:latin typeface="微软雅黑" charset="-122"/>
                          <a:ea typeface="微软雅黑" charset="-122"/>
                          <a:sym typeface="+mn-ea"/>
                        </a:rPr>
                        <a:t>参与</a:t>
                      </a:r>
                      <a:endParaRPr lang="zh-CN" altLang="en-US" sz="1400" b="1" dirty="0">
                        <a:solidFill>
                          <a:schemeClr val="tx1"/>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r>
              <a:tr h="447675">
                <a:tc>
                  <a:txBody>
                    <a:bodyPr/>
                    <a:p>
                      <a:pPr algn="l">
                        <a:buClrTx/>
                        <a:buSzTx/>
                        <a:buFontTx/>
                        <a:buNone/>
                      </a:pPr>
                      <a:r>
                        <a:rPr lang="zh-CN" altLang="en-US" sz="1400" b="0" dirty="0">
                          <a:solidFill>
                            <a:schemeClr val="accent5">
                              <a:lumMod val="50000"/>
                            </a:schemeClr>
                          </a:solidFill>
                          <a:latin typeface="微软雅黑" charset="-122"/>
                          <a:ea typeface="微软雅黑" charset="-122"/>
                          <a:sym typeface="+mn-ea"/>
                        </a:rPr>
                        <a:t>《A token-level text image foundation model for document understanding》</a:t>
                      </a:r>
                      <a:endParaRPr lang="zh-CN" altLang="en-US" sz="1400" b="0" dirty="0">
                        <a:solidFill>
                          <a:schemeClr val="accent5">
                            <a:lumMod val="50000"/>
                          </a:schemeClr>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en-US" altLang="zh-CN" sz="1400" b="1" dirty="0">
                          <a:solidFill>
                            <a:srgbClr val="C00000"/>
                          </a:solidFill>
                          <a:latin typeface="微软雅黑" charset="-122"/>
                          <a:ea typeface="微软雅黑" charset="-122"/>
                          <a:sym typeface="+mn-ea"/>
                        </a:rPr>
                        <a:t>ICCV2025</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ClrTx/>
                        <a:buSzTx/>
                        <a:buFontTx/>
                        <a:buNone/>
                      </a:pPr>
                      <a:r>
                        <a:rPr lang="zh-CN" altLang="en-US" sz="1400" b="1" dirty="0">
                          <a:solidFill>
                            <a:srgbClr val="C00000"/>
                          </a:solidFill>
                          <a:latin typeface="微软雅黑" charset="-122"/>
                          <a:ea typeface="微软雅黑" charset="-122"/>
                          <a:sym typeface="+mn-ea"/>
                        </a:rPr>
                        <a:t>CCF-</a:t>
                      </a:r>
                      <a:r>
                        <a:rPr lang="en-US" altLang="zh-CN" sz="1400" b="1" dirty="0">
                          <a:solidFill>
                            <a:srgbClr val="C00000"/>
                          </a:solidFill>
                          <a:latin typeface="微软雅黑" charset="-122"/>
                          <a:ea typeface="微软雅黑" charset="-122"/>
                          <a:sym typeface="+mn-ea"/>
                        </a:rPr>
                        <a:t>A</a:t>
                      </a:r>
                      <a:endParaRPr lang="en-US" altLang="zh-CN" sz="1400" b="1" dirty="0">
                        <a:solidFill>
                          <a:srgbClr val="C00000"/>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c>
                  <a:txBody>
                    <a:bodyPr/>
                    <a:p>
                      <a:pPr algn="ctr">
                        <a:buNone/>
                      </a:pPr>
                      <a:r>
                        <a:rPr lang="zh-CN" altLang="en-US" sz="1400" b="1" dirty="0">
                          <a:solidFill>
                            <a:schemeClr val="tx1"/>
                          </a:solidFill>
                          <a:latin typeface="微软雅黑" charset="-122"/>
                          <a:ea typeface="微软雅黑" charset="-122"/>
                          <a:sym typeface="+mn-ea"/>
                        </a:rPr>
                        <a:t>参与</a:t>
                      </a:r>
                      <a:endParaRPr lang="zh-CN" altLang="en-US" sz="1400" b="1" dirty="0">
                        <a:solidFill>
                          <a:schemeClr val="tx1"/>
                        </a:solidFill>
                        <a:latin typeface="微软雅黑" charset="-122"/>
                        <a:ea typeface="微软雅黑" charset="-122"/>
                        <a:sym typeface="+mn-ea"/>
                      </a:endParaRPr>
                    </a:p>
                  </a:txBody>
                  <a:tcPr anchor="ctr" anchorCtr="0">
                    <a:lnL>
                      <a:noFill/>
                    </a:lnL>
                    <a:lnR>
                      <a:noFill/>
                    </a:lnR>
                    <a:lnT>
                      <a:noFill/>
                    </a:lnT>
                    <a:lnB>
                      <a:noFill/>
                    </a:lnB>
                    <a:lnTlToBr>
                      <a:noFill/>
                    </a:lnTlToBr>
                    <a:lnBlToTr>
                      <a:noFill/>
                    </a:lnBlToTr>
                    <a:noFill/>
                  </a:tcPr>
                </a:tc>
              </a:tr>
            </a:tbl>
          </a:graphicData>
        </a:graphic>
      </p:graphicFrame>
      <p:sp>
        <p:nvSpPr>
          <p:cNvPr id="29" name="矩形 28"/>
          <p:cNvSpPr/>
          <p:nvPr>
            <p:custDataLst>
              <p:tags r:id="rId9"/>
            </p:custDataLst>
          </p:nvPr>
        </p:nvSpPr>
        <p:spPr>
          <a:xfrm>
            <a:off x="499745" y="1985010"/>
            <a:ext cx="127635" cy="4636770"/>
          </a:xfrm>
          <a:prstGeom prst="rect">
            <a:avLst/>
          </a:prstGeom>
          <a:solidFill>
            <a:srgbClr val="FFE36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charset="0"/>
              <a:ea typeface="微软雅黑" charset="0"/>
            </a:endParaRPr>
          </a:p>
        </p:txBody>
      </p:sp>
      <p:sp>
        <p:nvSpPr>
          <p:cNvPr id="11" name="左大括号 10"/>
          <p:cNvSpPr/>
          <p:nvPr/>
        </p:nvSpPr>
        <p:spPr>
          <a:xfrm>
            <a:off x="345440" y="2052320"/>
            <a:ext cx="141605" cy="2654300"/>
          </a:xfrm>
          <a:prstGeom prst="leftBrace">
            <a:avLst>
              <a:gd name="adj1" fmla="val 188340"/>
              <a:gd name="adj2" fmla="val 50000"/>
            </a:avLst>
          </a:prstGeom>
          <a:ln>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文本框 11"/>
          <p:cNvSpPr txBox="1"/>
          <p:nvPr/>
        </p:nvSpPr>
        <p:spPr>
          <a:xfrm>
            <a:off x="-12700" y="2591435"/>
            <a:ext cx="305435" cy="1568450"/>
          </a:xfrm>
          <a:prstGeom prst="rect">
            <a:avLst/>
          </a:prstGeom>
          <a:noFill/>
        </p:spPr>
        <p:txBody>
          <a:bodyPr wrap="square" rtlCol="0" anchor="t">
            <a:spAutoFit/>
          </a:bodyPr>
          <a:p>
            <a:r>
              <a:rPr lang="zh-CN" altLang="en-US" sz="1600" b="1" dirty="0">
                <a:solidFill>
                  <a:schemeClr val="accent6">
                    <a:lumMod val="75000"/>
                  </a:schemeClr>
                </a:solidFill>
                <a:latin typeface="微软雅黑" charset="-122"/>
                <a:ea typeface="微软雅黑" charset="-122"/>
                <a:sym typeface="+mn-ea"/>
              </a:rPr>
              <a:t>学校科研工作</a:t>
            </a:r>
            <a:endParaRPr lang="zh-CN" altLang="en-US" sz="1600" b="1" dirty="0">
              <a:solidFill>
                <a:schemeClr val="accent6">
                  <a:lumMod val="75000"/>
                </a:schemeClr>
              </a:solidFill>
              <a:latin typeface="微软雅黑" charset="-122"/>
              <a:ea typeface="微软雅黑" charset="-122"/>
              <a:sym typeface="+mn-ea"/>
            </a:endParaRPr>
          </a:p>
        </p:txBody>
      </p:sp>
      <p:sp>
        <p:nvSpPr>
          <p:cNvPr id="13" name="文本框 12"/>
          <p:cNvSpPr txBox="1"/>
          <p:nvPr>
            <p:custDataLst>
              <p:tags r:id="rId10"/>
            </p:custDataLst>
          </p:nvPr>
        </p:nvSpPr>
        <p:spPr>
          <a:xfrm>
            <a:off x="-12700" y="5087620"/>
            <a:ext cx="305435" cy="1568450"/>
          </a:xfrm>
          <a:prstGeom prst="rect">
            <a:avLst/>
          </a:prstGeom>
          <a:noFill/>
        </p:spPr>
        <p:txBody>
          <a:bodyPr wrap="square" rtlCol="0" anchor="t">
            <a:spAutoFit/>
          </a:bodyPr>
          <a:p>
            <a:r>
              <a:rPr lang="zh-CN" altLang="en-US" sz="1600" b="1" dirty="0">
                <a:solidFill>
                  <a:schemeClr val="accent1">
                    <a:lumMod val="75000"/>
                  </a:schemeClr>
                </a:solidFill>
                <a:latin typeface="微软雅黑" charset="-122"/>
                <a:ea typeface="微软雅黑" charset="-122"/>
                <a:sym typeface="+mn-ea"/>
              </a:rPr>
              <a:t>美团科研工作</a:t>
            </a:r>
            <a:endParaRPr lang="zh-CN" altLang="en-US" sz="1600" b="1" dirty="0">
              <a:solidFill>
                <a:schemeClr val="accent1">
                  <a:lumMod val="75000"/>
                </a:schemeClr>
              </a:solidFill>
              <a:latin typeface="微软雅黑" charset="-122"/>
              <a:ea typeface="微软雅黑" charset="-122"/>
              <a:sym typeface="+mn-ea"/>
            </a:endParaRPr>
          </a:p>
        </p:txBody>
      </p:sp>
      <p:sp>
        <p:nvSpPr>
          <p:cNvPr id="14" name="左大括号 13"/>
          <p:cNvSpPr/>
          <p:nvPr>
            <p:custDataLst>
              <p:tags r:id="rId11"/>
            </p:custDataLst>
          </p:nvPr>
        </p:nvSpPr>
        <p:spPr>
          <a:xfrm>
            <a:off x="343535" y="5144770"/>
            <a:ext cx="141605" cy="1473200"/>
          </a:xfrm>
          <a:prstGeom prst="leftBrace">
            <a:avLst>
              <a:gd name="adj1" fmla="val 188340"/>
              <a:gd name="adj2" fmla="val 50000"/>
            </a:avLst>
          </a:prstGeom>
          <a:ln>
            <a:solidFill>
              <a:schemeClr val="accent1">
                <a:lumMod val="7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custDataLst>
              <p:tags r:id="rId1"/>
            </p:custDataLst>
          </p:nvPr>
        </p:nvSpPr>
        <p:spPr>
          <a:xfrm rot="16200000">
            <a:off x="6229557" y="755857"/>
            <a:ext cx="5961600" cy="5962015"/>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1602740" y="1296670"/>
            <a:ext cx="8801100" cy="44069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2"/>
            </p:custDataLst>
          </p:nvPr>
        </p:nvSpPr>
        <p:spPr>
          <a:xfrm>
            <a:off x="5242560" y="2209800"/>
            <a:ext cx="4921885" cy="3053715"/>
          </a:xfrm>
          <a:prstGeom prst="rect">
            <a:avLst/>
          </a:prstGeom>
        </p:spPr>
        <p:txBody>
          <a:bodyPr wrap="square" anchor="ctr" anchorCtr="0">
            <a:noAutofit/>
          </a:bodyPr>
          <a:p>
            <a:pPr indent="0" fontAlgn="auto">
              <a:lnSpc>
                <a:spcPct val="150000"/>
              </a:lnSpc>
              <a:spcAft>
                <a:spcPts val="0"/>
              </a:spcAft>
            </a:pPr>
            <a:r>
              <a:rPr lang="zh-CN" altLang="en-US" sz="2000">
                <a:latin typeface="微软雅黑" charset="0"/>
                <a:ea typeface="微软雅黑" charset="0"/>
                <a:sym typeface="+mn-ea"/>
              </a:rPr>
              <a:t>⭐</a:t>
            </a:r>
            <a:r>
              <a:rPr lang="en-US" altLang="zh-CN" sz="2000">
                <a:latin typeface="微软雅黑" charset="0"/>
                <a:ea typeface="微软雅黑" charset="0"/>
                <a:sym typeface="+mn-ea"/>
              </a:rPr>
              <a:t> </a:t>
            </a:r>
            <a:r>
              <a:rPr lang="zh-CN" altLang="en-US" sz="2000" dirty="0">
                <a:solidFill>
                  <a:schemeClr val="accent5">
                    <a:lumMod val="50000"/>
                  </a:schemeClr>
                </a:solidFill>
                <a:latin typeface="微软雅黑" charset="-122"/>
                <a:ea typeface="微软雅黑" charset="-122"/>
                <a:cs typeface="等线 Light" panose="02010600030101010101" charset="-122"/>
              </a:rPr>
              <a:t>技术研发：</a:t>
            </a:r>
            <a:r>
              <a:rPr lang="zh-CN" altLang="en-US" sz="2000" dirty="0">
                <a:solidFill>
                  <a:schemeClr val="tx1"/>
                </a:solidFill>
                <a:latin typeface="微软雅黑" charset="-122"/>
                <a:ea typeface="微软雅黑" charset="-122"/>
                <a:cs typeface="等线 Light" panose="02010600030101010101" charset="-122"/>
                <a:sym typeface="+mn-ea"/>
              </a:rPr>
              <a:t>自研</a:t>
            </a:r>
            <a:r>
              <a:rPr lang="en-US" altLang="zh-CN" sz="2000">
                <a:solidFill>
                  <a:schemeClr val="tx1"/>
                </a:solidFill>
                <a:latin typeface="微软雅黑" charset="0"/>
                <a:ea typeface="微软雅黑" charset="0"/>
                <a:sym typeface="+mn-ea"/>
              </a:rPr>
              <a:t> </a:t>
            </a:r>
            <a:r>
              <a:rPr lang="en-US" altLang="zh-CN" sz="2000" b="1">
                <a:solidFill>
                  <a:srgbClr val="C00000"/>
                </a:solidFill>
                <a:latin typeface="微软雅黑" charset="0"/>
                <a:ea typeface="微软雅黑" charset="0"/>
                <a:cs typeface="微软雅黑" charset="0"/>
                <a:sym typeface="+mn-ea"/>
              </a:rPr>
              <a:t>VideoText</a:t>
            </a:r>
            <a:r>
              <a:rPr lang="en-US" altLang="zh-CN" sz="2000" b="1">
                <a:solidFill>
                  <a:schemeClr val="tx1"/>
                </a:solidFill>
                <a:latin typeface="微软雅黑" charset="0"/>
                <a:ea typeface="微软雅黑" charset="0"/>
                <a:cs typeface="微软雅黑" charset="0"/>
                <a:sym typeface="+mn-ea"/>
              </a:rPr>
              <a:t> </a:t>
            </a:r>
            <a:r>
              <a:rPr lang="en-US" altLang="zh-CN" sz="2000" dirty="0">
                <a:solidFill>
                  <a:schemeClr val="tx1"/>
                </a:solidFill>
                <a:latin typeface="微软雅黑" charset="-122"/>
                <a:ea typeface="微软雅黑" charset="-122"/>
                <a:cs typeface="等线 Light" panose="02010600030101010101" charset="-122"/>
                <a:sym typeface="+mn-ea"/>
              </a:rPr>
              <a:t>视频</a:t>
            </a:r>
            <a:r>
              <a:rPr lang="en-US" altLang="zh-CN" sz="2000" dirty="0">
                <a:solidFill>
                  <a:schemeClr val="tx1"/>
                </a:solidFill>
                <a:latin typeface="微软雅黑" charset="-122"/>
                <a:ea typeface="微软雅黑" charset="-122"/>
                <a:cs typeface="等线 Light" panose="02010600030101010101" charset="-122"/>
                <a:sym typeface="等线 Light" panose="02010600030101010101" charset="-122"/>
              </a:rPr>
              <a:t>OCR多模</a:t>
            </a:r>
            <a:r>
              <a:rPr lang="zh-CN" altLang="en-US" sz="2000" dirty="0">
                <a:solidFill>
                  <a:schemeClr val="tx1"/>
                </a:solidFill>
                <a:latin typeface="微软雅黑" charset="-122"/>
                <a:ea typeface="微软雅黑" charset="-122"/>
                <a:cs typeface="等线 Light" panose="02010600030101010101" charset="-122"/>
                <a:sym typeface="等线 Light" panose="02010600030101010101" charset="-122"/>
              </a:rPr>
              <a:t>态大模型，</a:t>
            </a:r>
            <a:r>
              <a:rPr lang="zh-CN" altLang="en-US" sz="2000">
                <a:solidFill>
                  <a:schemeClr val="tx1"/>
                </a:solidFill>
                <a:latin typeface="微软雅黑" charset="0"/>
                <a:ea typeface="微软雅黑" charset="0"/>
              </a:rPr>
              <a:t>构建视频OCR解析能力。</a:t>
            </a:r>
            <a:endParaRPr lang="zh-CN" altLang="en-US" sz="2000">
              <a:solidFill>
                <a:schemeClr val="tx1"/>
              </a:solidFill>
              <a:latin typeface="微软雅黑" charset="0"/>
              <a:ea typeface="微软雅黑" charset="0"/>
            </a:endParaRPr>
          </a:p>
          <a:p>
            <a:pPr indent="0" fontAlgn="auto">
              <a:lnSpc>
                <a:spcPct val="150000"/>
              </a:lnSpc>
              <a:spcAft>
                <a:spcPts val="0"/>
              </a:spcAft>
            </a:pPr>
            <a:r>
              <a:rPr lang="zh-CN" altLang="en-US" sz="2000">
                <a:latin typeface="微软雅黑" charset="0"/>
                <a:ea typeface="微软雅黑" charset="0"/>
                <a:sym typeface="+mn-ea"/>
              </a:rPr>
              <a:t>🔥</a:t>
            </a:r>
            <a:r>
              <a:rPr lang="en-US" altLang="zh-CN" sz="2000">
                <a:latin typeface="微软雅黑" charset="0"/>
                <a:ea typeface="微软雅黑" charset="0"/>
                <a:sym typeface="+mn-ea"/>
              </a:rPr>
              <a:t> </a:t>
            </a:r>
            <a:r>
              <a:rPr lang="zh-CN" altLang="en-US" sz="2000">
                <a:latin typeface="微软雅黑" charset="0"/>
                <a:ea typeface="微软雅黑" charset="0"/>
                <a:sym typeface="+mn-ea"/>
              </a:rPr>
              <a:t>️</a:t>
            </a:r>
            <a:r>
              <a:rPr lang="zh-CN" altLang="en-US" sz="2000">
                <a:solidFill>
                  <a:schemeClr val="accent5">
                    <a:lumMod val="50000"/>
                  </a:schemeClr>
                </a:solidFill>
                <a:latin typeface="微软雅黑" charset="0"/>
                <a:ea typeface="微软雅黑" charset="0"/>
                <a:sym typeface="+mn-ea"/>
              </a:rPr>
              <a:t>重点业务</a:t>
            </a:r>
            <a:r>
              <a:rPr lang="zh-CN" altLang="en-US" sz="2000">
                <a:solidFill>
                  <a:schemeClr val="tx1"/>
                </a:solidFill>
                <a:latin typeface="微软雅黑" charset="0"/>
                <a:ea typeface="微软雅黑" charset="0"/>
              </a:rPr>
              <a:t>：</a:t>
            </a:r>
            <a:r>
              <a:rPr lang="zh-CN" altLang="en-US" sz="2000">
                <a:solidFill>
                  <a:schemeClr val="tx1"/>
                </a:solidFill>
                <a:latin typeface="微软雅黑" charset="0"/>
                <a:ea typeface="微软雅黑" charset="0"/>
              </a:rPr>
              <a:t>支持信安视频</a:t>
            </a:r>
            <a:r>
              <a:rPr lang="en-US" altLang="zh-CN" sz="2000">
                <a:solidFill>
                  <a:schemeClr val="tx1"/>
                </a:solidFill>
                <a:latin typeface="微软雅黑" charset="0"/>
                <a:ea typeface="微软雅黑" charset="0"/>
              </a:rPr>
              <a:t>SOP</a:t>
            </a:r>
            <a:r>
              <a:rPr lang="zh-CN" altLang="en-US" sz="2000">
                <a:solidFill>
                  <a:schemeClr val="tx1"/>
                </a:solidFill>
                <a:latin typeface="微软雅黑" charset="0"/>
                <a:ea typeface="微软雅黑" charset="0"/>
              </a:rPr>
              <a:t>分析、到家换电审核业务。</a:t>
            </a:r>
            <a:endParaRPr lang="zh-CN" altLang="en-US" sz="2000">
              <a:solidFill>
                <a:schemeClr val="tx1"/>
              </a:solidFill>
              <a:latin typeface="微软雅黑" charset="0"/>
              <a:ea typeface="微软雅黑" charset="0"/>
            </a:endParaRPr>
          </a:p>
        </p:txBody>
      </p:sp>
      <p:sp>
        <p:nvSpPr>
          <p:cNvPr id="8" name="直角三角形 7"/>
          <p:cNvSpPr/>
          <p:nvPr/>
        </p:nvSpPr>
        <p:spPr>
          <a:xfrm rot="5400000">
            <a:off x="270" y="143510"/>
            <a:ext cx="2160000" cy="2160000"/>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标题 1"/>
          <p:cNvSpPr/>
          <p:nvPr>
            <p:custDataLst>
              <p:tags r:id="rId3"/>
            </p:custDataLst>
          </p:nvPr>
        </p:nvSpPr>
        <p:spPr>
          <a:xfrm>
            <a:off x="1602740" y="1292225"/>
            <a:ext cx="8801100" cy="1034415"/>
          </a:xfrm>
          <a:prstGeom prst="rect">
            <a:avLst/>
          </a:prstGeom>
        </p:spPr>
        <p:txBody>
          <a:bodyPr vert="horz" anchor="ctr">
            <a:noAutofit/>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pPr algn="ctr"/>
            <a:r>
              <a:rPr sz="3600" b="1">
                <a:latin typeface="微软雅黑" charset="0"/>
                <a:ea typeface="微软雅黑" charset="0"/>
                <a:cs typeface="微软雅黑" charset="0"/>
                <a:sym typeface="+mn-ea"/>
              </a:rPr>
              <a:t>技术研发与重点</a:t>
            </a:r>
            <a:r>
              <a:rPr sz="3600" b="1">
                <a:latin typeface="微软雅黑" charset="0"/>
                <a:ea typeface="微软雅黑" charset="0"/>
                <a:cs typeface="微软雅黑" charset="0"/>
                <a:sym typeface="+mn-ea"/>
              </a:rPr>
              <a:t>业务</a:t>
            </a:r>
            <a:endParaRPr sz="3600" b="1">
              <a:latin typeface="微软雅黑" charset="0"/>
              <a:ea typeface="微软雅黑" charset="0"/>
              <a:cs typeface="微软雅黑" charset="0"/>
              <a:sym typeface="+mn-ea"/>
            </a:endParaRPr>
          </a:p>
        </p:txBody>
      </p:sp>
      <p:pic>
        <p:nvPicPr>
          <p:cNvPr id="17" name="图片 16" descr="视频 (1)"/>
          <p:cNvPicPr>
            <a:picLocks noChangeAspect="1"/>
          </p:cNvPicPr>
          <p:nvPr/>
        </p:nvPicPr>
        <p:blipFill>
          <a:blip r:embed="rId4"/>
          <a:stretch>
            <a:fillRect/>
          </a:stretch>
        </p:blipFill>
        <p:spPr>
          <a:xfrm>
            <a:off x="2147570" y="2759075"/>
            <a:ext cx="2879725" cy="1905000"/>
          </a:xfrm>
          <a:prstGeom prst="rect">
            <a:avLst/>
          </a:prstGeom>
        </p:spPr>
      </p:pic>
      <p:sp>
        <p:nvSpPr>
          <p:cNvPr id="15" name="文本框 14"/>
          <p:cNvSpPr txBox="1"/>
          <p:nvPr>
            <p:custDataLst>
              <p:tags r:id="rId5"/>
            </p:custDataLst>
          </p:nvPr>
        </p:nvSpPr>
        <p:spPr>
          <a:xfrm>
            <a:off x="2569845" y="3029585"/>
            <a:ext cx="2100580" cy="1211580"/>
          </a:xfrm>
          <a:prstGeom prst="rect">
            <a:avLst/>
          </a:prstGeom>
        </p:spPr>
        <p:txBody>
          <a:bodyPr wrap="square">
            <a:noAutofit/>
          </a:bodyPr>
          <a:p>
            <a:pPr indent="0" algn="ctr" fontAlgn="auto">
              <a:lnSpc>
                <a:spcPct val="150000"/>
              </a:lnSpc>
              <a:spcAft>
                <a:spcPts val="0"/>
              </a:spcAft>
            </a:pPr>
            <a:r>
              <a:rPr lang="zh-CN" altLang="en-US" sz="2400">
                <a:solidFill>
                  <a:schemeClr val="tx1"/>
                </a:solidFill>
                <a:latin typeface="微软雅黑" charset="0"/>
                <a:ea typeface="微软雅黑" charset="0"/>
              </a:rPr>
              <a:t>视频</a:t>
            </a:r>
            <a:r>
              <a:rPr lang="en-US" altLang="zh-CN" sz="2400">
                <a:solidFill>
                  <a:schemeClr val="tx1"/>
                </a:solidFill>
                <a:latin typeface="微软雅黑" charset="0"/>
                <a:ea typeface="微软雅黑" charset="0"/>
              </a:rPr>
              <a:t>OCR</a:t>
            </a:r>
            <a:endParaRPr lang="en-US" altLang="zh-CN" sz="2400">
              <a:solidFill>
                <a:schemeClr val="tx1"/>
              </a:solidFill>
              <a:latin typeface="微软雅黑" charset="0"/>
              <a:ea typeface="微软雅黑" charset="0"/>
            </a:endParaRPr>
          </a:p>
          <a:p>
            <a:pPr indent="0" algn="ctr" fontAlgn="auto">
              <a:lnSpc>
                <a:spcPct val="150000"/>
              </a:lnSpc>
              <a:spcAft>
                <a:spcPts val="0"/>
              </a:spcAft>
            </a:pPr>
            <a:r>
              <a:rPr lang="zh-CN" altLang="en-US" sz="2400">
                <a:solidFill>
                  <a:schemeClr val="tx1"/>
                </a:solidFill>
                <a:latin typeface="微软雅黑" charset="0"/>
                <a:ea typeface="微软雅黑" charset="0"/>
              </a:rPr>
              <a:t>多模态大模型</a:t>
            </a:r>
            <a:endParaRPr lang="zh-CN" altLang="en-US" sz="2400">
              <a:solidFill>
                <a:schemeClr val="tx1"/>
              </a:solidFill>
              <a:latin typeface="微软雅黑" charset="0"/>
              <a:ea typeface="微软雅黑"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68325" y="821690"/>
            <a:ext cx="607123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标题 1"/>
          <p:cNvSpPr/>
          <p:nvPr>
            <p:custDataLst>
              <p:tags r:id="rId3"/>
            </p:custDataLst>
          </p:nvPr>
        </p:nvSpPr>
        <p:spPr>
          <a:xfrm>
            <a:off x="461645" y="384175"/>
            <a:ext cx="10219055" cy="509905"/>
          </a:xfrm>
          <a:prstGeom prst="rect">
            <a:avLst/>
          </a:prstGeom>
        </p:spPr>
        <p:txBody>
          <a:bodyPr vert="horz" anchor="ctr">
            <a:normAutofit fontScale="8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2.1 </a:t>
            </a:r>
            <a:r>
              <a:rPr>
                <a:latin typeface="微软雅黑" charset="0"/>
                <a:ea typeface="微软雅黑" charset="0"/>
                <a:cs typeface="微软雅黑" charset="0"/>
              </a:rPr>
              <a:t>技术研发与重点业务</a:t>
            </a:r>
            <a:r>
              <a:rPr lang="en-US" altLang="zh-CN" sz="2000">
                <a:latin typeface="微软雅黑" charset="-122"/>
                <a:ea typeface="微软雅黑" charset="-122"/>
                <a:cs typeface="等线 Light" panose="02010600030101010101" charset="-122"/>
                <a:sym typeface="等线 Light" panose="02010600030101010101" charset="-122"/>
              </a:rPr>
              <a:t>——</a:t>
            </a:r>
            <a:r>
              <a:rPr sz="2000">
                <a:latin typeface="微软雅黑" charset="-122"/>
                <a:ea typeface="微软雅黑" charset="-122"/>
                <a:cs typeface="等线 Light" panose="02010600030101010101" charset="-122"/>
                <a:sym typeface="等线 Light" panose="02010600030101010101" charset="-122"/>
              </a:rPr>
              <a:t>视频</a:t>
            </a:r>
            <a:r>
              <a:rPr lang="en-US" altLang="zh-CN" sz="2000">
                <a:latin typeface="微软雅黑" charset="-122"/>
                <a:ea typeface="微软雅黑" charset="-122"/>
                <a:cs typeface="等线 Light" panose="02010600030101010101" charset="-122"/>
                <a:sym typeface="等线 Light" panose="02010600030101010101" charset="-122"/>
              </a:rPr>
              <a:t>OCR</a:t>
            </a:r>
            <a:r>
              <a:rPr sz="2000">
                <a:latin typeface="微软雅黑" charset="-122"/>
                <a:ea typeface="微软雅黑" charset="-122"/>
                <a:cs typeface="等线 Light" panose="02010600030101010101" charset="-122"/>
                <a:sym typeface="等线 Light" panose="02010600030101010101" charset="-122"/>
              </a:rPr>
              <a:t>多模态大模型</a:t>
            </a:r>
            <a:endParaRPr sz="2000">
              <a:latin typeface="微软雅黑" charset="-122"/>
              <a:ea typeface="微软雅黑" charset="-122"/>
              <a:cs typeface="等线 Light" panose="02010600030101010101" charset="-122"/>
              <a:sym typeface="等线 Light" panose="02010600030101010101" charset="-122"/>
            </a:endParaRPr>
          </a:p>
        </p:txBody>
      </p:sp>
      <p:pic>
        <p:nvPicPr>
          <p:cNvPr id="32" name="图片 31" descr="fde11c67-28e1-4e42-902b-497ba3bb0806"/>
          <p:cNvPicPr>
            <a:picLocks noChangeAspect="1"/>
          </p:cNvPicPr>
          <p:nvPr>
            <p:custDataLst>
              <p:tags r:id="rId4"/>
            </p:custDataLst>
          </p:nvPr>
        </p:nvPicPr>
        <p:blipFill>
          <a:blip r:embed="rId5">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49" name="圆角矩形 48"/>
          <p:cNvSpPr/>
          <p:nvPr>
            <p:custDataLst>
              <p:tags r:id="rId6"/>
            </p:custDataLst>
          </p:nvPr>
        </p:nvSpPr>
        <p:spPr>
          <a:xfrm>
            <a:off x="307340" y="1207770"/>
            <a:ext cx="11448415" cy="2966720"/>
          </a:xfrm>
          <a:prstGeom prst="roundRect">
            <a:avLst>
              <a:gd name="adj" fmla="val 5493"/>
            </a:avLst>
          </a:prstGeom>
          <a:noFill/>
          <a:ln w="15875" cmpd="sng">
            <a:no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just" fontAlgn="auto">
              <a:lnSpc>
                <a:spcPct val="150000"/>
              </a:lnSpc>
            </a:pPr>
            <a:r>
              <a:rPr lang="zh-CN" altLang="en-US" b="1">
                <a:solidFill>
                  <a:srgbClr val="C00000"/>
                </a:solidFill>
                <a:latin typeface="微软雅黑" charset="0"/>
                <a:ea typeface="微软雅黑" charset="0"/>
                <a:cs typeface="微软雅黑" charset="0"/>
              </a:rPr>
              <a:t>背景：</a:t>
            </a:r>
            <a:r>
              <a:rPr>
                <a:solidFill>
                  <a:schemeClr val="tx1"/>
                </a:solidFill>
                <a:latin typeface="微软雅黑" charset="0"/>
                <a:ea typeface="微软雅黑" charset="0"/>
                <a:cs typeface="微软雅黑" charset="0"/>
              </a:rPr>
              <a:t>与图片理解任务相比，视频理解技术仍处于持续迭代和快速发展阶段。以</a:t>
            </a:r>
            <a:r>
              <a:rPr lang="zh-CN">
                <a:solidFill>
                  <a:schemeClr val="tx1"/>
                </a:solidFill>
                <a:latin typeface="微软雅黑" charset="0"/>
                <a:ea typeface="微软雅黑" charset="0"/>
                <a:cs typeface="微软雅黑" charset="0"/>
              </a:rPr>
              <a:t>骑手</a:t>
            </a:r>
            <a:r>
              <a:rPr>
                <a:solidFill>
                  <a:schemeClr val="tx1"/>
                </a:solidFill>
                <a:latin typeface="微软雅黑" charset="0"/>
                <a:ea typeface="微软雅黑" charset="0"/>
                <a:cs typeface="微软雅黑" charset="0"/>
              </a:rPr>
              <a:t>换电</a:t>
            </a:r>
            <a:r>
              <a:rPr lang="zh-CN">
                <a:solidFill>
                  <a:schemeClr val="tx1"/>
                </a:solidFill>
                <a:latin typeface="微软雅黑" charset="0"/>
                <a:ea typeface="微软雅黑" charset="0"/>
                <a:cs typeface="微软雅黑" charset="0"/>
              </a:rPr>
              <a:t>审核</a:t>
            </a:r>
            <a:r>
              <a:rPr>
                <a:solidFill>
                  <a:schemeClr val="tx1"/>
                </a:solidFill>
                <a:latin typeface="微软雅黑" charset="0"/>
                <a:ea typeface="微软雅黑" charset="0"/>
                <a:cs typeface="微软雅黑" charset="0"/>
              </a:rPr>
              <a:t>场景为例，目前主流的</a:t>
            </a:r>
            <a:r>
              <a:rPr lang="zh-CN">
                <a:solidFill>
                  <a:schemeClr val="tx1"/>
                </a:solidFill>
                <a:latin typeface="微软雅黑" charset="0"/>
                <a:ea typeface="微软雅黑" charset="0"/>
                <a:cs typeface="微软雅黑" charset="0"/>
              </a:rPr>
              <a:t>多模态</a:t>
            </a:r>
            <a:r>
              <a:rPr>
                <a:solidFill>
                  <a:schemeClr val="tx1"/>
                </a:solidFill>
                <a:latin typeface="微软雅黑" charset="0"/>
                <a:ea typeface="微软雅黑" charset="0"/>
                <a:cs typeface="微软雅黑" charset="0"/>
              </a:rPr>
              <a:t>大模型如Qwen2.5-VL，在初始应用时相关指标仅为</a:t>
            </a:r>
            <a:r>
              <a:rPr lang="en-US" b="1">
                <a:solidFill>
                  <a:srgbClr val="C00000"/>
                </a:solidFill>
                <a:latin typeface="微软雅黑" charset="0"/>
                <a:ea typeface="微软雅黑" charset="0"/>
                <a:cs typeface="微软雅黑" charset="0"/>
              </a:rPr>
              <a:t>56.4%</a:t>
            </a:r>
            <a:r>
              <a:rPr>
                <a:solidFill>
                  <a:schemeClr val="tx1"/>
                </a:solidFill>
                <a:latin typeface="微软雅黑" charset="0"/>
                <a:ea typeface="微软雅黑" charset="0"/>
                <a:cs typeface="微软雅黑" charset="0"/>
              </a:rPr>
              <a:t>。如果进一步结合技术创新，性能指标达到</a:t>
            </a:r>
            <a:r>
              <a:rPr lang="en-US" b="1">
                <a:solidFill>
                  <a:srgbClr val="C00000"/>
                </a:solidFill>
                <a:latin typeface="微软雅黑" charset="0"/>
                <a:ea typeface="微软雅黑" charset="0"/>
                <a:cs typeface="微软雅黑" charset="0"/>
              </a:rPr>
              <a:t>89.2%</a:t>
            </a:r>
            <a:r>
              <a:rPr>
                <a:solidFill>
                  <a:schemeClr val="tx1"/>
                </a:solidFill>
                <a:latin typeface="微软雅黑" charset="0"/>
                <a:ea typeface="微软雅黑" charset="0"/>
                <a:cs typeface="微软雅黑" charset="0"/>
              </a:rPr>
              <a:t>。</a:t>
            </a:r>
            <a:r>
              <a:rPr lang="zh-CN" altLang="en-US">
                <a:solidFill>
                  <a:schemeClr val="tx1"/>
                </a:solidFill>
                <a:latin typeface="微软雅黑" charset="0"/>
                <a:ea typeface="微软雅黑" charset="0"/>
                <a:cs typeface="微软雅黑" charset="0"/>
              </a:rPr>
              <a:t>结合前沿</a:t>
            </a:r>
            <a:r>
              <a:rPr lang="en-US" altLang="zh-CN">
                <a:solidFill>
                  <a:schemeClr val="tx1"/>
                </a:solidFill>
                <a:latin typeface="微软雅黑" charset="0"/>
                <a:ea typeface="微软雅黑" charset="0"/>
                <a:cs typeface="微软雅黑" charset="0"/>
              </a:rPr>
              <a:t>VLM</a:t>
            </a:r>
            <a:r>
              <a:rPr lang="zh-CN" altLang="en-US">
                <a:solidFill>
                  <a:schemeClr val="tx1"/>
                </a:solidFill>
                <a:latin typeface="微软雅黑" charset="0"/>
                <a:ea typeface="微软雅黑" charset="0"/>
                <a:cs typeface="微软雅黑" charset="0"/>
              </a:rPr>
              <a:t>技术和业务数据，自研</a:t>
            </a:r>
            <a:r>
              <a:rPr lang="zh-CN" altLang="en-US" dirty="0">
                <a:solidFill>
                  <a:schemeClr val="tx1"/>
                </a:solidFill>
                <a:latin typeface="微软雅黑" charset="-122"/>
                <a:ea typeface="微软雅黑" charset="-122"/>
                <a:cs typeface="等线 Light" panose="02010600030101010101" charset="-122"/>
                <a:sym typeface="等线 Light" panose="02010600030101010101" charset="-122"/>
              </a:rPr>
              <a:t>视频</a:t>
            </a:r>
            <a:r>
              <a:rPr lang="en-US" altLang="zh-CN" dirty="0">
                <a:solidFill>
                  <a:schemeClr val="tx1"/>
                </a:solidFill>
                <a:latin typeface="微软雅黑" charset="-122"/>
                <a:ea typeface="微软雅黑" charset="-122"/>
                <a:cs typeface="等线 Light" panose="02010600030101010101" charset="-122"/>
                <a:sym typeface="等线 Light" panose="02010600030101010101" charset="-122"/>
              </a:rPr>
              <a:t>OCR</a:t>
            </a:r>
            <a:r>
              <a:rPr lang="zh-CN" altLang="en-US" dirty="0">
                <a:solidFill>
                  <a:schemeClr val="tx1"/>
                </a:solidFill>
                <a:latin typeface="微软雅黑" charset="-122"/>
                <a:ea typeface="微软雅黑" charset="-122"/>
                <a:cs typeface="等线 Light" panose="02010600030101010101" charset="-122"/>
                <a:sym typeface="等线 Light" panose="02010600030101010101" charset="-122"/>
              </a:rPr>
              <a:t>多模态大</a:t>
            </a:r>
            <a:r>
              <a:rPr lang="zh-CN" altLang="en-US">
                <a:solidFill>
                  <a:schemeClr val="tx1"/>
                </a:solidFill>
                <a:latin typeface="微软雅黑" charset="0"/>
                <a:ea typeface="微软雅黑" charset="0"/>
                <a:cs typeface="微软雅黑" charset="0"/>
              </a:rPr>
              <a:t>模型。</a:t>
            </a:r>
            <a:endParaRPr lang="zh-CN" altLang="en-US">
              <a:solidFill>
                <a:schemeClr val="tx1"/>
              </a:solidFill>
              <a:latin typeface="微软雅黑" charset="0"/>
              <a:ea typeface="微软雅黑" charset="0"/>
              <a:cs typeface="微软雅黑" charset="0"/>
            </a:endParaRPr>
          </a:p>
          <a:p>
            <a:pPr indent="0" algn="just" fontAlgn="auto">
              <a:lnSpc>
                <a:spcPct val="150000"/>
              </a:lnSpc>
            </a:pPr>
            <a:r>
              <a:rPr lang="zh-CN" altLang="en-US" b="1">
                <a:solidFill>
                  <a:srgbClr val="C00000"/>
                </a:solidFill>
                <a:latin typeface="微软雅黑" charset="0"/>
                <a:ea typeface="微软雅黑" charset="0"/>
                <a:cs typeface="微软雅黑" charset="0"/>
              </a:rPr>
              <a:t>方法：</a:t>
            </a:r>
            <a:r>
              <a:rPr lang="zh-CN" altLang="en-US">
                <a:solidFill>
                  <a:schemeClr val="tx1"/>
                </a:solidFill>
                <a:latin typeface="微软雅黑" charset="0"/>
                <a:ea typeface="微软雅黑" charset="0"/>
                <a:cs typeface="微软雅黑" charset="0"/>
              </a:rPr>
              <a:t>基座模型采用Qwen2.5VL-7B</a:t>
            </a:r>
            <a:r>
              <a:rPr lang="zh-CN" altLang="en-US">
                <a:solidFill>
                  <a:schemeClr val="tx1"/>
                </a:solidFill>
                <a:latin typeface="微软雅黑" charset="0"/>
                <a:ea typeface="微软雅黑" charset="0"/>
                <a:cs typeface="微软雅黑" charset="0"/>
              </a:rPr>
              <a:t>，具体改进点：</a:t>
            </a:r>
            <a:endParaRPr lang="zh-CN" altLang="en-US">
              <a:solidFill>
                <a:schemeClr val="tx1"/>
              </a:solidFill>
              <a:latin typeface="微软雅黑" charset="0"/>
              <a:ea typeface="微软雅黑" charset="0"/>
              <a:cs typeface="微软雅黑" charset="0"/>
            </a:endParaRPr>
          </a:p>
          <a:p>
            <a:pPr indent="0" algn="just" fontAlgn="auto">
              <a:lnSpc>
                <a:spcPct val="150000"/>
              </a:lnSpc>
            </a:pPr>
            <a:r>
              <a:rPr lang="en-US" altLang="zh-CN">
                <a:solidFill>
                  <a:schemeClr val="tx1"/>
                </a:solidFill>
                <a:latin typeface="微软雅黑" charset="0"/>
                <a:ea typeface="微软雅黑" charset="0"/>
                <a:cs typeface="微软雅黑" charset="0"/>
              </a:rPr>
              <a:t>(1)</a:t>
            </a:r>
            <a:r>
              <a:rPr lang="zh-CN" altLang="en-US" b="1">
                <a:solidFill>
                  <a:srgbClr val="C00000"/>
                </a:solidFill>
                <a:latin typeface="微软雅黑" charset="0"/>
                <a:ea typeface="微软雅黑" charset="0"/>
                <a:cs typeface="微软雅黑" charset="0"/>
              </a:rPr>
              <a:t>Pretrain: </a:t>
            </a:r>
            <a:r>
              <a:rPr lang="zh-CN" altLang="en-US">
                <a:solidFill>
                  <a:schemeClr val="tx1"/>
                </a:solidFill>
                <a:latin typeface="微软雅黑" charset="0"/>
                <a:ea typeface="微软雅黑" charset="0"/>
                <a:cs typeface="微软雅黑" charset="0"/>
                <a:sym typeface="+mn-ea"/>
              </a:rPr>
              <a:t>真实视频</a:t>
            </a:r>
            <a:r>
              <a:rPr lang="en-US" altLang="zh-CN" b="1">
                <a:solidFill>
                  <a:srgbClr val="C00000"/>
                </a:solidFill>
                <a:latin typeface="微软雅黑" charset="0"/>
                <a:ea typeface="微软雅黑" charset="0"/>
                <a:cs typeface="微软雅黑" charset="0"/>
                <a:sym typeface="+mn-ea"/>
              </a:rPr>
              <a:t>10000</a:t>
            </a:r>
            <a:r>
              <a:rPr lang="zh-CN" altLang="en-US">
                <a:solidFill>
                  <a:schemeClr val="tx1"/>
                </a:solidFill>
                <a:latin typeface="微软雅黑" charset="0"/>
                <a:ea typeface="微软雅黑" charset="0"/>
                <a:cs typeface="微软雅黑" charset="0"/>
                <a:sym typeface="+mn-ea"/>
              </a:rPr>
              <a:t>条</a:t>
            </a:r>
            <a:r>
              <a:rPr lang="en-US" altLang="zh-CN">
                <a:solidFill>
                  <a:schemeClr val="tx1"/>
                </a:solidFill>
                <a:latin typeface="微软雅黑" charset="0"/>
                <a:ea typeface="微软雅黑" charset="0"/>
                <a:cs typeface="微软雅黑" charset="0"/>
                <a:sym typeface="+mn-ea"/>
              </a:rPr>
              <a:t>+</a:t>
            </a:r>
            <a:r>
              <a:rPr lang="zh-CN" altLang="en-US">
                <a:solidFill>
                  <a:schemeClr val="tx1"/>
                </a:solidFill>
                <a:latin typeface="微软雅黑" charset="0"/>
                <a:ea typeface="微软雅黑" charset="0"/>
                <a:cs typeface="微软雅黑" charset="0"/>
                <a:sym typeface="+mn-ea"/>
              </a:rPr>
              <a:t>TextVQA合成视频</a:t>
            </a:r>
            <a:r>
              <a:rPr lang="en-US" altLang="zh-CN" b="1">
                <a:solidFill>
                  <a:srgbClr val="C00000"/>
                </a:solidFill>
                <a:latin typeface="微软雅黑" charset="0"/>
                <a:ea typeface="微软雅黑" charset="0"/>
                <a:cs typeface="微软雅黑" charset="0"/>
                <a:sym typeface="+mn-ea"/>
              </a:rPr>
              <a:t>23</a:t>
            </a:r>
            <a:r>
              <a:rPr lang="en-US" altLang="zh-CN" b="1">
                <a:solidFill>
                  <a:srgbClr val="C00000"/>
                </a:solidFill>
                <a:latin typeface="微软雅黑" charset="0"/>
                <a:ea typeface="微软雅黑" charset="0"/>
                <a:cs typeface="微软雅黑" charset="0"/>
                <a:sym typeface="+mn-ea"/>
              </a:rPr>
              <a:t>682</a:t>
            </a:r>
            <a:r>
              <a:rPr lang="zh-CN" altLang="en-US">
                <a:solidFill>
                  <a:schemeClr val="tx1"/>
                </a:solidFill>
                <a:latin typeface="微软雅黑" charset="0"/>
                <a:ea typeface="微软雅黑" charset="0"/>
                <a:cs typeface="微软雅黑" charset="0"/>
                <a:sym typeface="+mn-ea"/>
              </a:rPr>
              <a:t>条</a:t>
            </a:r>
            <a:r>
              <a:rPr lang="en-US" altLang="zh-CN">
                <a:solidFill>
                  <a:schemeClr val="tx1"/>
                </a:solidFill>
                <a:latin typeface="微软雅黑" charset="0"/>
                <a:ea typeface="微软雅黑" charset="0"/>
                <a:cs typeface="微软雅黑" charset="0"/>
                <a:sym typeface="+mn-ea"/>
              </a:rPr>
              <a:t>+多帧跨文本信息</a:t>
            </a:r>
            <a:r>
              <a:rPr lang="en-US" altLang="zh-CN">
                <a:solidFill>
                  <a:schemeClr val="tx1"/>
                </a:solidFill>
                <a:latin typeface="微软雅黑" charset="0"/>
                <a:ea typeface="微软雅黑" charset="0"/>
                <a:cs typeface="微软雅黑" charset="0"/>
                <a:sym typeface="+mn-ea"/>
              </a:rPr>
              <a:t>视频</a:t>
            </a:r>
            <a:r>
              <a:rPr lang="en-US" altLang="zh-CN" b="1">
                <a:solidFill>
                  <a:srgbClr val="C00000"/>
                </a:solidFill>
                <a:latin typeface="微软雅黑" charset="0"/>
                <a:ea typeface="微软雅黑" charset="0"/>
                <a:cs typeface="微软雅黑" charset="0"/>
                <a:sym typeface="+mn-ea"/>
              </a:rPr>
              <a:t>2000</a:t>
            </a:r>
            <a:r>
              <a:rPr lang="zh-CN" altLang="en-US">
                <a:solidFill>
                  <a:schemeClr val="tx1"/>
                </a:solidFill>
                <a:latin typeface="微软雅黑" charset="0"/>
                <a:ea typeface="微软雅黑" charset="0"/>
                <a:cs typeface="微软雅黑" charset="0"/>
                <a:sym typeface="+mn-ea"/>
              </a:rPr>
              <a:t>条；问答对</a:t>
            </a:r>
            <a:r>
              <a:rPr lang="en-US" altLang="zh-CN" b="1">
                <a:solidFill>
                  <a:srgbClr val="C00000"/>
                </a:solidFill>
                <a:latin typeface="微软雅黑" charset="0"/>
                <a:ea typeface="微软雅黑" charset="0"/>
                <a:cs typeface="微软雅黑" charset="0"/>
                <a:sym typeface="+mn-ea"/>
              </a:rPr>
              <a:t>46007</a:t>
            </a:r>
            <a:r>
              <a:rPr lang="zh-CN" altLang="en-US">
                <a:solidFill>
                  <a:schemeClr val="tx1"/>
                </a:solidFill>
                <a:latin typeface="微软雅黑" charset="0"/>
                <a:ea typeface="微软雅黑" charset="0"/>
                <a:cs typeface="微软雅黑" charset="0"/>
                <a:sym typeface="+mn-ea"/>
              </a:rPr>
              <a:t>条。</a:t>
            </a:r>
            <a:endParaRPr lang="en-US" altLang="zh-CN">
              <a:solidFill>
                <a:schemeClr val="tx1"/>
              </a:solidFill>
              <a:latin typeface="微软雅黑" charset="0"/>
              <a:ea typeface="微软雅黑" charset="0"/>
              <a:cs typeface="微软雅黑" charset="0"/>
            </a:endParaRPr>
          </a:p>
          <a:p>
            <a:pPr indent="0" algn="just" fontAlgn="auto">
              <a:lnSpc>
                <a:spcPct val="150000"/>
              </a:lnSpc>
            </a:pPr>
            <a:r>
              <a:rPr lang="en-US" altLang="zh-CN">
                <a:solidFill>
                  <a:schemeClr val="tx1"/>
                </a:solidFill>
                <a:latin typeface="微软雅黑" charset="0"/>
                <a:ea typeface="微软雅黑" charset="0"/>
                <a:cs typeface="微软雅黑" charset="0"/>
              </a:rPr>
              <a:t>(2)</a:t>
            </a:r>
            <a:r>
              <a:rPr lang="zh-CN" altLang="en-US" b="1">
                <a:solidFill>
                  <a:srgbClr val="C00000"/>
                </a:solidFill>
                <a:latin typeface="微软雅黑" charset="0"/>
                <a:ea typeface="微软雅黑" charset="0"/>
                <a:cs typeface="微软雅黑" charset="0"/>
                <a:sym typeface="+mn-ea"/>
              </a:rPr>
              <a:t>OCR-Cot</a:t>
            </a:r>
            <a:r>
              <a:rPr lang="en-US" altLang="zh-CN" b="1">
                <a:solidFill>
                  <a:srgbClr val="C00000"/>
                </a:solidFill>
                <a:latin typeface="微软雅黑" charset="0"/>
                <a:ea typeface="微软雅黑" charset="0"/>
                <a:cs typeface="微软雅黑" charset="0"/>
                <a:sym typeface="+mn-ea"/>
              </a:rPr>
              <a:t>: </a:t>
            </a:r>
            <a:r>
              <a:rPr lang="zh-CN" altLang="en-US">
                <a:solidFill>
                  <a:schemeClr val="tx1"/>
                </a:solidFill>
                <a:latin typeface="微软雅黑" charset="0"/>
                <a:ea typeface="微软雅黑" charset="0"/>
                <a:cs typeface="微软雅黑" charset="0"/>
                <a:sym typeface="+mn-ea"/>
              </a:rPr>
              <a:t>内容变化动态采样和OCR</a:t>
            </a:r>
            <a:r>
              <a:rPr lang="zh-CN" altLang="en-US">
                <a:solidFill>
                  <a:schemeClr val="tx1"/>
                </a:solidFill>
                <a:latin typeface="微软雅黑" charset="0"/>
                <a:ea typeface="微软雅黑" charset="0"/>
                <a:cs typeface="微软雅黑" charset="0"/>
                <a:sym typeface="+mn-ea"/>
              </a:rPr>
              <a:t>，形成Cot，显著增强模型对视频时序定位与细粒度内容理解的能力。</a:t>
            </a:r>
            <a:endParaRPr lang="zh-CN" altLang="en-US">
              <a:solidFill>
                <a:schemeClr val="tx1"/>
              </a:solidFill>
              <a:latin typeface="微软雅黑" charset="0"/>
              <a:ea typeface="微软雅黑" charset="0"/>
              <a:cs typeface="微软雅黑" charset="0"/>
              <a:sym typeface="+mn-ea"/>
            </a:endParaRPr>
          </a:p>
          <a:p>
            <a:pPr indent="0" algn="just" fontAlgn="auto">
              <a:lnSpc>
                <a:spcPct val="150000"/>
              </a:lnSpc>
            </a:pPr>
            <a:r>
              <a:rPr lang="en-US" altLang="zh-CN">
                <a:solidFill>
                  <a:schemeClr val="tx1"/>
                </a:solidFill>
                <a:latin typeface="微软雅黑" charset="0"/>
                <a:ea typeface="微软雅黑" charset="0"/>
                <a:cs typeface="微软雅黑" charset="0"/>
              </a:rPr>
              <a:t>(3)</a:t>
            </a:r>
            <a:r>
              <a:rPr lang="zh-CN" altLang="en-US" b="1">
                <a:solidFill>
                  <a:srgbClr val="C00000"/>
                </a:solidFill>
                <a:latin typeface="微软雅黑" charset="0"/>
                <a:ea typeface="微软雅黑" charset="0"/>
                <a:cs typeface="微软雅黑" charset="0"/>
                <a:sym typeface="+mn-ea"/>
              </a:rPr>
              <a:t>OCR-</a:t>
            </a:r>
            <a:r>
              <a:rPr lang="en-US" altLang="zh-CN" b="1">
                <a:solidFill>
                  <a:srgbClr val="C00000"/>
                </a:solidFill>
                <a:latin typeface="微软雅黑" charset="0"/>
                <a:ea typeface="微软雅黑" charset="0"/>
                <a:cs typeface="微软雅黑" charset="0"/>
                <a:sym typeface="+mn-ea"/>
              </a:rPr>
              <a:t>RL: </a:t>
            </a:r>
            <a:r>
              <a:rPr lang="zh-CN" altLang="en-US">
                <a:solidFill>
                  <a:schemeClr val="tx1"/>
                </a:solidFill>
                <a:latin typeface="微软雅黑" charset="0"/>
                <a:ea typeface="微软雅黑" charset="0"/>
                <a:cs typeface="微软雅黑" charset="0"/>
                <a:sym typeface="+mn-ea"/>
              </a:rPr>
              <a:t>GRPO框架，设计多维度规则奖励函数，不断提升多帧信息融合的内容理解准确率和上下文连贯性。</a:t>
            </a:r>
            <a:endParaRPr lang="zh-CN" altLang="en-US">
              <a:solidFill>
                <a:schemeClr val="tx1"/>
              </a:solidFill>
              <a:latin typeface="微软雅黑" charset="0"/>
              <a:ea typeface="微软雅黑" charset="0"/>
              <a:cs typeface="微软雅黑" charset="0"/>
              <a:sym typeface="+mn-ea"/>
            </a:endParaRPr>
          </a:p>
        </p:txBody>
      </p:sp>
      <p:sp>
        <p:nvSpPr>
          <p:cNvPr id="18" name="文本框 17"/>
          <p:cNvSpPr txBox="1"/>
          <p:nvPr>
            <p:custDataLst>
              <p:tags r:id="rId7"/>
            </p:custDataLst>
          </p:nvPr>
        </p:nvSpPr>
        <p:spPr>
          <a:xfrm>
            <a:off x="307975" y="908050"/>
            <a:ext cx="11204575" cy="368300"/>
          </a:xfrm>
          <a:prstGeom prst="rect">
            <a:avLst/>
          </a:prstGeom>
        </p:spPr>
        <p:txBody>
          <a:bodyPr wrap="square">
            <a:spAutoFit/>
          </a:bodyPr>
          <a:p>
            <a:pPr>
              <a:spcAft>
                <a:spcPts val="800"/>
              </a:spcAft>
            </a:pPr>
            <a:r>
              <a:rPr lang="zh-CN" altLang="en-US">
                <a:solidFill>
                  <a:schemeClr val="tx1"/>
                </a:solidFill>
                <a:latin typeface="微软雅黑" charset="0"/>
                <a:ea typeface="微软雅黑" charset="0"/>
              </a:rPr>
              <a:t>⭐</a:t>
            </a:r>
            <a:r>
              <a:rPr lang="en-US" altLang="zh-CN">
                <a:solidFill>
                  <a:schemeClr val="tx1"/>
                </a:solidFill>
                <a:latin typeface="微软雅黑" charset="0"/>
                <a:ea typeface="微软雅黑" charset="0"/>
              </a:rPr>
              <a:t> </a:t>
            </a:r>
            <a:r>
              <a:rPr lang="zh-CN" altLang="en-US">
                <a:solidFill>
                  <a:schemeClr val="tx1"/>
                </a:solidFill>
                <a:latin typeface="微软雅黑" charset="0"/>
                <a:ea typeface="微软雅黑" charset="0"/>
              </a:rPr>
              <a:t>️</a:t>
            </a:r>
            <a:r>
              <a:rPr lang="zh-CN" altLang="en-US" dirty="0">
                <a:solidFill>
                  <a:schemeClr val="accent5">
                    <a:lumMod val="50000"/>
                  </a:schemeClr>
                </a:solidFill>
                <a:latin typeface="微软雅黑" charset="-122"/>
                <a:ea typeface="微软雅黑" charset="-122"/>
                <a:cs typeface="等线 Light" panose="02010600030101010101" charset="-122"/>
              </a:rPr>
              <a:t>技术研发：</a:t>
            </a:r>
            <a:r>
              <a:rPr lang="zh-CN" altLang="en-US"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VideoText </a:t>
            </a:r>
            <a:r>
              <a:rPr lang="en-US" altLang="zh-CN" dirty="0">
                <a:solidFill>
                  <a:schemeClr val="accent5">
                    <a:lumMod val="50000"/>
                  </a:schemeClr>
                </a:solidFill>
                <a:latin typeface="微软雅黑" charset="-122"/>
                <a:ea typeface="微软雅黑" charset="-122"/>
                <a:cs typeface="等线 Light" panose="02010600030101010101" charset="-122"/>
                <a:sym typeface="+mn-ea"/>
              </a:rPr>
              <a:t>视频</a:t>
            </a:r>
            <a:r>
              <a:rPr lang="en-US" altLang="zh-CN"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OCR多模</a:t>
            </a:r>
            <a:r>
              <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态大模型</a:t>
            </a:r>
            <a:endPar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endParaRPr>
          </a:p>
        </p:txBody>
      </p:sp>
      <p:cxnSp>
        <p:nvCxnSpPr>
          <p:cNvPr id="39" name="直接连接符 38"/>
          <p:cNvCxnSpPr/>
          <p:nvPr/>
        </p:nvCxnSpPr>
        <p:spPr>
          <a:xfrm>
            <a:off x="383540" y="12903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8"/>
            </p:custDataLst>
          </p:nvPr>
        </p:nvSpPr>
        <p:spPr>
          <a:xfrm>
            <a:off x="6913245" y="436880"/>
            <a:ext cx="3649345" cy="368300"/>
          </a:xfrm>
          <a:prstGeom prst="rect">
            <a:avLst/>
          </a:prstGeom>
        </p:spPr>
        <p:txBody>
          <a:bodyPr wrap="square">
            <a:spAutoFit/>
          </a:bodyPr>
          <a:p>
            <a:pPr marL="285750" indent="-285750">
              <a:spcAft>
                <a:spcPts val="800"/>
              </a:spcAft>
              <a:buFont typeface="Wingdings" panose="05000000000000000000" charset="0"/>
              <a:buChar char=""/>
            </a:pPr>
            <a:r>
              <a:rPr lang="zh-CN" altLang="en-US" b="1">
                <a:solidFill>
                  <a:srgbClr val="C00000"/>
                </a:solidFill>
                <a:latin typeface="微软雅黑" charset="0"/>
                <a:ea typeface="微软雅黑" charset="0"/>
                <a:cs typeface="微软雅黑" charset="0"/>
              </a:rPr>
              <a:t>相关工作准备投递 </a:t>
            </a:r>
            <a:r>
              <a:rPr lang="en-US" altLang="zh-CN" b="1">
                <a:solidFill>
                  <a:srgbClr val="C00000"/>
                </a:solidFill>
                <a:latin typeface="微软雅黑" charset="0"/>
                <a:ea typeface="微软雅黑" charset="0"/>
                <a:cs typeface="微软雅黑" charset="0"/>
              </a:rPr>
              <a:t>CVPR2026</a:t>
            </a:r>
            <a:endParaRPr lang="en-US" altLang="zh-CN" b="1">
              <a:solidFill>
                <a:srgbClr val="C00000"/>
              </a:solidFill>
              <a:latin typeface="微软雅黑" charset="0"/>
              <a:ea typeface="微软雅黑" charset="0"/>
              <a:cs typeface="微软雅黑" charset="0"/>
            </a:endParaRPr>
          </a:p>
        </p:txBody>
      </p:sp>
      <p:grpSp>
        <p:nvGrpSpPr>
          <p:cNvPr id="10" name="组合 9"/>
          <p:cNvGrpSpPr/>
          <p:nvPr/>
        </p:nvGrpSpPr>
        <p:grpSpPr>
          <a:xfrm>
            <a:off x="404495" y="4124333"/>
            <a:ext cx="11371580" cy="2591558"/>
            <a:chOff x="637" y="4361"/>
            <a:chExt cx="17908" cy="4981"/>
          </a:xfrm>
        </p:grpSpPr>
        <p:sp>
          <p:nvSpPr>
            <p:cNvPr id="46" name="文本框 45"/>
            <p:cNvSpPr txBox="1"/>
            <p:nvPr>
              <p:custDataLst>
                <p:tags r:id="rId9"/>
              </p:custDataLst>
            </p:nvPr>
          </p:nvSpPr>
          <p:spPr>
            <a:xfrm>
              <a:off x="637" y="4361"/>
              <a:ext cx="5748" cy="648"/>
            </a:xfrm>
            <a:prstGeom prst="rect">
              <a:avLst/>
            </a:prstGeom>
            <a:noFill/>
          </p:spPr>
          <p:txBody>
            <a:bodyPr wrap="square" rtlCol="0" anchor="t">
              <a:spAutoFit/>
            </a:bodyPr>
            <a:p>
              <a:pPr algn="ctr"/>
              <a:r>
                <a:rPr lang="en-US" altLang="zh-CN" sz="1600">
                  <a:solidFill>
                    <a:schemeClr val="accent5"/>
                  </a:solidFill>
                  <a:latin typeface="Comic Sans MS" panose="030F0902030302020204" charset="0"/>
                  <a:ea typeface="微软雅黑" charset="0"/>
                  <a:cs typeface="Comic Sans MS" panose="030F0902030302020204" charset="0"/>
                  <a:sym typeface="+mn-ea"/>
                </a:rPr>
                <a:t>Pretrain</a:t>
              </a:r>
              <a:endParaRPr lang="en-US" altLang="zh-CN" sz="1600">
                <a:solidFill>
                  <a:schemeClr val="accent5"/>
                </a:solidFill>
                <a:latin typeface="Comic Sans MS" panose="030F0902030302020204" charset="0"/>
                <a:ea typeface="微软雅黑" charset="0"/>
                <a:cs typeface="Comic Sans MS" panose="030F0902030302020204" charset="0"/>
                <a:sym typeface="+mn-ea"/>
              </a:endParaRPr>
            </a:p>
          </p:txBody>
        </p:sp>
        <p:pic>
          <p:nvPicPr>
            <p:cNvPr id="47" name="图片 46"/>
            <p:cNvPicPr/>
            <p:nvPr>
              <p:custDataLst>
                <p:tags r:id="rId10"/>
              </p:custDataLst>
            </p:nvPr>
          </p:nvPicPr>
          <p:blipFill>
            <a:blip r:embed="rId11"/>
            <a:srcRect b="15258"/>
          </p:blipFill>
          <p:spPr>
            <a:xfrm>
              <a:off x="6803" y="5055"/>
              <a:ext cx="5748" cy="1570"/>
            </a:xfrm>
            <a:prstGeom prst="rect">
              <a:avLst/>
            </a:prstGeom>
          </p:spPr>
        </p:pic>
        <p:pic>
          <p:nvPicPr>
            <p:cNvPr id="50" name="图片 49"/>
            <p:cNvPicPr>
              <a:picLocks noChangeAspect="1"/>
            </p:cNvPicPr>
            <p:nvPr>
              <p:custDataLst>
                <p:tags r:id="rId12"/>
              </p:custDataLst>
            </p:nvPr>
          </p:nvPicPr>
          <p:blipFill>
            <a:blip r:embed="rId13"/>
            <a:stretch>
              <a:fillRect/>
            </a:stretch>
          </p:blipFill>
          <p:spPr>
            <a:xfrm>
              <a:off x="3211" y="7207"/>
              <a:ext cx="1062" cy="778"/>
            </a:xfrm>
            <a:prstGeom prst="rect">
              <a:avLst/>
            </a:prstGeom>
            <a:ln>
              <a:solidFill>
                <a:schemeClr val="tx1"/>
              </a:solidFill>
            </a:ln>
          </p:spPr>
        </p:pic>
        <p:sp>
          <p:nvSpPr>
            <p:cNvPr id="51" name="矩形 50"/>
            <p:cNvSpPr/>
            <p:nvPr>
              <p:custDataLst>
                <p:tags r:id="rId14"/>
              </p:custDataLst>
            </p:nvPr>
          </p:nvSpPr>
          <p:spPr>
            <a:xfrm>
              <a:off x="903" y="5173"/>
              <a:ext cx="5278" cy="217"/>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矩形 51"/>
            <p:cNvSpPr/>
            <p:nvPr>
              <p:custDataLst>
                <p:tags r:id="rId15"/>
              </p:custDataLst>
            </p:nvPr>
          </p:nvSpPr>
          <p:spPr>
            <a:xfrm>
              <a:off x="903" y="5611"/>
              <a:ext cx="5278" cy="217"/>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3" name="图片 52"/>
            <p:cNvPicPr>
              <a:picLocks noChangeAspect="1"/>
            </p:cNvPicPr>
            <p:nvPr>
              <p:custDataLst>
                <p:tags r:id="rId16"/>
              </p:custDataLst>
            </p:nvPr>
          </p:nvPicPr>
          <p:blipFill>
            <a:blip r:embed="rId17"/>
            <a:stretch>
              <a:fillRect/>
            </a:stretch>
          </p:blipFill>
          <p:spPr>
            <a:xfrm>
              <a:off x="908" y="5270"/>
              <a:ext cx="5272" cy="470"/>
            </a:xfrm>
            <a:prstGeom prst="rect">
              <a:avLst/>
            </a:prstGeom>
            <a:ln>
              <a:solidFill>
                <a:schemeClr val="tx1"/>
              </a:solidFill>
            </a:ln>
          </p:spPr>
        </p:pic>
        <p:grpSp>
          <p:nvGrpSpPr>
            <p:cNvPr id="54" name="组合 53"/>
            <p:cNvGrpSpPr/>
            <p:nvPr/>
          </p:nvGrpSpPr>
          <p:grpSpPr>
            <a:xfrm rot="0">
              <a:off x="3671" y="8040"/>
              <a:ext cx="167" cy="260"/>
              <a:chOff x="3296" y="7659"/>
              <a:chExt cx="170" cy="270"/>
            </a:xfrm>
          </p:grpSpPr>
          <p:sp>
            <p:nvSpPr>
              <p:cNvPr id="55" name="等腰三角形 54"/>
              <p:cNvSpPr/>
              <p:nvPr>
                <p:custDataLst>
                  <p:tags r:id="rId18"/>
                </p:custDataLst>
              </p:nvPr>
            </p:nvSpPr>
            <p:spPr>
              <a:xfrm rot="10800000">
                <a:off x="3320" y="7811"/>
                <a:ext cx="119" cy="119"/>
              </a:xfrm>
              <a:prstGeom prst="triangle">
                <a:avLst/>
              </a:prstGeom>
              <a:solidFill>
                <a:schemeClr val="tx1">
                  <a:lumMod val="50000"/>
                  <a:lumOff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6" name="图片 55"/>
              <p:cNvPicPr/>
              <p:nvPr>
                <p:custDataLst>
                  <p:tags r:id="rId19"/>
                </p:custDataLst>
              </p:nvPr>
            </p:nvPicPr>
            <p:blipFill>
              <a:blip r:embed="rId13"/>
              <a:srcRect l="8411" t="7692" r="15888" b="5495"/>
              <a:stretch>
                <a:fillRect/>
              </a:stretch>
            </p:blipFill>
            <p:spPr>
              <a:xfrm>
                <a:off x="3296" y="7659"/>
                <a:ext cx="170" cy="170"/>
              </a:xfrm>
              <a:prstGeom prst="ellipse">
                <a:avLst/>
              </a:prstGeom>
              <a:ln>
                <a:solidFill>
                  <a:schemeClr val="tx1"/>
                </a:solidFill>
              </a:ln>
            </p:spPr>
          </p:pic>
        </p:grpSp>
        <p:sp>
          <p:nvSpPr>
            <p:cNvPr id="57" name="矩形 56"/>
            <p:cNvSpPr/>
            <p:nvPr>
              <p:custDataLst>
                <p:tags r:id="rId20"/>
              </p:custDataLst>
            </p:nvPr>
          </p:nvSpPr>
          <p:spPr>
            <a:xfrm>
              <a:off x="908" y="8354"/>
              <a:ext cx="5278" cy="217"/>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矩形 57"/>
            <p:cNvSpPr/>
            <p:nvPr>
              <p:custDataLst>
                <p:tags r:id="rId21"/>
              </p:custDataLst>
            </p:nvPr>
          </p:nvSpPr>
          <p:spPr>
            <a:xfrm>
              <a:off x="903" y="8783"/>
              <a:ext cx="5283" cy="217"/>
            </a:xfrm>
            <a:prstGeom prst="rect">
              <a:avLst/>
            </a:prstGeom>
            <a:solidFill>
              <a:srgbClr val="26262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9" name="图片 58"/>
            <p:cNvPicPr>
              <a:picLocks noChangeAspect="1"/>
            </p:cNvPicPr>
            <p:nvPr>
              <p:custDataLst>
                <p:tags r:id="rId22"/>
              </p:custDataLst>
            </p:nvPr>
          </p:nvPicPr>
          <p:blipFill>
            <a:blip r:embed="rId23"/>
            <a:srcRect t="24585" b="24806"/>
            <a:stretch>
              <a:fillRect/>
            </a:stretch>
          </p:blipFill>
          <p:spPr>
            <a:xfrm>
              <a:off x="913" y="8451"/>
              <a:ext cx="5268" cy="439"/>
            </a:xfrm>
            <a:prstGeom prst="rect">
              <a:avLst/>
            </a:prstGeom>
            <a:ln>
              <a:solidFill>
                <a:schemeClr val="tx1"/>
              </a:solidFill>
            </a:ln>
          </p:spPr>
        </p:pic>
        <p:pic>
          <p:nvPicPr>
            <p:cNvPr id="60" name="图片 59"/>
            <p:cNvPicPr>
              <a:picLocks noChangeAspect="1"/>
            </p:cNvPicPr>
            <p:nvPr>
              <p:custDataLst>
                <p:tags r:id="rId24"/>
              </p:custDataLst>
            </p:nvPr>
          </p:nvPicPr>
          <p:blipFill>
            <a:blip r:embed="rId25"/>
            <a:stretch>
              <a:fillRect/>
            </a:stretch>
          </p:blipFill>
          <p:spPr>
            <a:xfrm>
              <a:off x="781" y="6181"/>
              <a:ext cx="1089" cy="799"/>
            </a:xfrm>
            <a:prstGeom prst="rect">
              <a:avLst/>
            </a:prstGeom>
            <a:ln>
              <a:solidFill>
                <a:schemeClr val="tx1"/>
              </a:solidFill>
            </a:ln>
          </p:spPr>
        </p:pic>
        <p:pic>
          <p:nvPicPr>
            <p:cNvPr id="61" name="图片 60"/>
            <p:cNvPicPr>
              <a:picLocks noChangeAspect="1"/>
            </p:cNvPicPr>
            <p:nvPr>
              <p:custDataLst>
                <p:tags r:id="rId26"/>
              </p:custDataLst>
            </p:nvPr>
          </p:nvPicPr>
          <p:blipFill>
            <a:blip r:embed="rId27"/>
            <a:stretch>
              <a:fillRect/>
            </a:stretch>
          </p:blipFill>
          <p:spPr>
            <a:xfrm>
              <a:off x="1975" y="6176"/>
              <a:ext cx="1089" cy="799"/>
            </a:xfrm>
            <a:prstGeom prst="rect">
              <a:avLst/>
            </a:prstGeom>
            <a:ln>
              <a:solidFill>
                <a:schemeClr val="tx1"/>
              </a:solidFill>
            </a:ln>
          </p:spPr>
        </p:pic>
        <p:pic>
          <p:nvPicPr>
            <p:cNvPr id="62" name="图片 61"/>
            <p:cNvPicPr>
              <a:picLocks noChangeAspect="1"/>
            </p:cNvPicPr>
            <p:nvPr>
              <p:custDataLst>
                <p:tags r:id="rId28"/>
              </p:custDataLst>
            </p:nvPr>
          </p:nvPicPr>
          <p:blipFill>
            <a:blip r:embed="rId29"/>
            <a:stretch>
              <a:fillRect/>
            </a:stretch>
          </p:blipFill>
          <p:spPr>
            <a:xfrm>
              <a:off x="3170" y="6173"/>
              <a:ext cx="1088" cy="798"/>
            </a:xfrm>
            <a:prstGeom prst="rect">
              <a:avLst/>
            </a:prstGeom>
            <a:ln>
              <a:solidFill>
                <a:schemeClr val="tx1"/>
              </a:solidFill>
            </a:ln>
          </p:spPr>
        </p:pic>
        <p:grpSp>
          <p:nvGrpSpPr>
            <p:cNvPr id="63" name="组合 62"/>
            <p:cNvGrpSpPr/>
            <p:nvPr/>
          </p:nvGrpSpPr>
          <p:grpSpPr>
            <a:xfrm rot="0">
              <a:off x="1545" y="5873"/>
              <a:ext cx="167" cy="253"/>
              <a:chOff x="5431" y="6830"/>
              <a:chExt cx="170" cy="263"/>
            </a:xfrm>
          </p:grpSpPr>
          <p:sp>
            <p:nvSpPr>
              <p:cNvPr id="64" name="等腰三角形 63"/>
              <p:cNvSpPr/>
              <p:nvPr>
                <p:custDataLst>
                  <p:tags r:id="rId30"/>
                </p:custDataLst>
              </p:nvPr>
            </p:nvSpPr>
            <p:spPr>
              <a:xfrm>
                <a:off x="5462" y="6830"/>
                <a:ext cx="119" cy="119"/>
              </a:xfrm>
              <a:prstGeom prst="triangle">
                <a:avLst/>
              </a:prstGeom>
              <a:solidFill>
                <a:schemeClr val="tx1">
                  <a:lumMod val="50000"/>
                  <a:lumOff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5" name="图片 64"/>
              <p:cNvPicPr>
                <a:picLocks noChangeAspect="1"/>
              </p:cNvPicPr>
              <p:nvPr>
                <p:custDataLst>
                  <p:tags r:id="rId31"/>
                </p:custDataLst>
              </p:nvPr>
            </p:nvPicPr>
            <p:blipFill>
              <a:blip r:embed="rId25"/>
              <a:srcRect l="12890" t="1077" r="12788" b="-1077"/>
              <a:stretch>
                <a:fillRect/>
              </a:stretch>
            </p:blipFill>
            <p:spPr>
              <a:xfrm>
                <a:off x="5431" y="6921"/>
                <a:ext cx="170" cy="172"/>
              </a:xfrm>
              <a:prstGeom prst="ellipse">
                <a:avLst/>
              </a:prstGeom>
              <a:ln>
                <a:solidFill>
                  <a:schemeClr val="tx1"/>
                </a:solidFill>
              </a:ln>
            </p:spPr>
          </p:pic>
        </p:grpSp>
        <p:sp>
          <p:nvSpPr>
            <p:cNvPr id="66" name="等腰三角形 65"/>
            <p:cNvSpPr/>
            <p:nvPr>
              <p:custDataLst>
                <p:tags r:id="rId32"/>
              </p:custDataLst>
            </p:nvPr>
          </p:nvSpPr>
          <p:spPr>
            <a:xfrm>
              <a:off x="2460" y="5870"/>
              <a:ext cx="117" cy="115"/>
            </a:xfrm>
            <a:prstGeom prst="triangle">
              <a:avLst/>
            </a:prstGeom>
            <a:solidFill>
              <a:schemeClr val="tx1">
                <a:lumMod val="50000"/>
                <a:lumOff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7" name="图片 66"/>
            <p:cNvPicPr>
              <a:picLocks noChangeAspect="1"/>
            </p:cNvPicPr>
            <p:nvPr>
              <p:custDataLst>
                <p:tags r:id="rId33"/>
              </p:custDataLst>
            </p:nvPr>
          </p:nvPicPr>
          <p:blipFill>
            <a:blip r:embed="rId27"/>
            <a:srcRect l="14105" r="11031"/>
            <a:stretch>
              <a:fillRect/>
            </a:stretch>
          </p:blipFill>
          <p:spPr>
            <a:xfrm>
              <a:off x="2436" y="5954"/>
              <a:ext cx="167" cy="164"/>
            </a:xfrm>
            <a:prstGeom prst="ellipse">
              <a:avLst/>
            </a:prstGeom>
            <a:ln>
              <a:solidFill>
                <a:schemeClr val="tx1"/>
              </a:solidFill>
            </a:ln>
          </p:spPr>
        </p:pic>
        <p:grpSp>
          <p:nvGrpSpPr>
            <p:cNvPr id="68" name="组合 67"/>
            <p:cNvGrpSpPr/>
            <p:nvPr/>
          </p:nvGrpSpPr>
          <p:grpSpPr>
            <a:xfrm rot="0">
              <a:off x="3292" y="5873"/>
              <a:ext cx="167" cy="253"/>
              <a:chOff x="2666" y="5616"/>
              <a:chExt cx="170" cy="263"/>
            </a:xfrm>
          </p:grpSpPr>
          <p:sp>
            <p:nvSpPr>
              <p:cNvPr id="69" name="等腰三角形 68"/>
              <p:cNvSpPr/>
              <p:nvPr>
                <p:custDataLst>
                  <p:tags r:id="rId34"/>
                </p:custDataLst>
              </p:nvPr>
            </p:nvSpPr>
            <p:spPr>
              <a:xfrm>
                <a:off x="2688" y="5616"/>
                <a:ext cx="119" cy="119"/>
              </a:xfrm>
              <a:prstGeom prst="triangle">
                <a:avLst/>
              </a:prstGeom>
              <a:solidFill>
                <a:schemeClr val="tx1">
                  <a:lumMod val="50000"/>
                  <a:lumOff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0" name="图片 69"/>
              <p:cNvPicPr>
                <a:picLocks noChangeAspect="1"/>
              </p:cNvPicPr>
              <p:nvPr>
                <p:custDataLst>
                  <p:tags r:id="rId35"/>
                </p:custDataLst>
              </p:nvPr>
            </p:nvPicPr>
            <p:blipFill>
              <a:blip r:embed="rId29"/>
              <a:srcRect l="12941" r="12127"/>
              <a:stretch>
                <a:fillRect/>
              </a:stretch>
            </p:blipFill>
            <p:spPr>
              <a:xfrm>
                <a:off x="2666" y="5709"/>
                <a:ext cx="170" cy="170"/>
              </a:xfrm>
              <a:prstGeom prst="ellipse">
                <a:avLst/>
              </a:prstGeom>
              <a:ln>
                <a:solidFill>
                  <a:schemeClr val="tx1"/>
                </a:solidFill>
              </a:ln>
            </p:spPr>
          </p:pic>
        </p:grpSp>
        <p:sp>
          <p:nvSpPr>
            <p:cNvPr id="71" name="文本框 70"/>
            <p:cNvSpPr txBox="1"/>
            <p:nvPr>
              <p:custDataLst>
                <p:tags r:id="rId36"/>
              </p:custDataLst>
            </p:nvPr>
          </p:nvSpPr>
          <p:spPr>
            <a:xfrm>
              <a:off x="4223" y="5986"/>
              <a:ext cx="2324" cy="1388"/>
            </a:xfrm>
            <a:prstGeom prst="rect">
              <a:avLst/>
            </a:prstGeom>
            <a:noFill/>
          </p:spPr>
          <p:txBody>
            <a:bodyPr wrap="square" rtlCol="0" anchor="t">
              <a:spAutoFit/>
            </a:bodyPr>
            <a:p>
              <a:r>
                <a:rPr lang="zh-CN" altLang="en-US" sz="900">
                  <a:solidFill>
                    <a:srgbClr val="C00000"/>
                  </a:solidFill>
                  <a:latin typeface="Comic Sans MS Regular" panose="030F0902030302020204" charset="0"/>
                  <a:ea typeface="微软雅黑" charset="0"/>
                  <a:cs typeface="Comic Sans MS Regular" panose="030F0902030302020204" charset="0"/>
                  <a:sym typeface="+mn-ea"/>
                </a:rPr>
                <a:t>What is the content of the large text scrolling or printing in the video?</a:t>
              </a:r>
              <a:endParaRPr lang="zh-CN" altLang="en-US" sz="900">
                <a:solidFill>
                  <a:srgbClr val="C00000"/>
                </a:solidFill>
                <a:latin typeface="Comic Sans MS Regular" panose="030F0902030302020204" charset="0"/>
                <a:ea typeface="微软雅黑" charset="0"/>
                <a:cs typeface="Comic Sans MS Regular" panose="030F0902030302020204" charset="0"/>
                <a:sym typeface="+mn-ea"/>
              </a:endParaRPr>
            </a:p>
            <a:p>
              <a:r>
                <a:rPr lang="en-US" altLang="zh-CN" sz="500">
                  <a:solidFill>
                    <a:schemeClr val="bg1"/>
                  </a:solidFill>
                  <a:latin typeface="Comic Sans MS Regular" panose="030F0902030302020204" charset="0"/>
                  <a:ea typeface="微软雅黑" charset="0"/>
                  <a:cs typeface="Comic Sans MS Regular" panose="030F0902030302020204" charset="0"/>
                  <a:sym typeface="+mn-ea"/>
                </a:rPr>
                <a:t>1</a:t>
              </a:r>
              <a:endParaRPr lang="zh-CN" altLang="en-US" sz="500">
                <a:solidFill>
                  <a:schemeClr val="bg1"/>
                </a:solidFill>
                <a:latin typeface="Comic Sans MS Regular" panose="030F0902030302020204" charset="0"/>
                <a:ea typeface="微软雅黑" charset="0"/>
                <a:cs typeface="Comic Sans MS Regular" panose="030F0902030302020204" charset="0"/>
                <a:sym typeface="+mn-ea"/>
              </a:endParaRPr>
            </a:p>
            <a:p>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Analogice diffiences</a:t>
              </a:r>
              <a:endPar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p:txBody>
        </p:sp>
        <p:sp>
          <p:nvSpPr>
            <p:cNvPr id="72" name="文本框 71"/>
            <p:cNvSpPr txBox="1"/>
            <p:nvPr>
              <p:custDataLst>
                <p:tags r:id="rId37"/>
              </p:custDataLst>
            </p:nvPr>
          </p:nvSpPr>
          <p:spPr>
            <a:xfrm>
              <a:off x="824" y="7297"/>
              <a:ext cx="2509" cy="856"/>
            </a:xfrm>
            <a:prstGeom prst="rect">
              <a:avLst/>
            </a:prstGeom>
            <a:noFill/>
          </p:spPr>
          <p:txBody>
            <a:bodyPr wrap="square" rtlCol="0" anchor="t">
              <a:spAutoFit/>
            </a:bodyPr>
            <a:p>
              <a:r>
                <a:rPr lang="en-US" altLang="zh-CN" sz="900">
                  <a:solidFill>
                    <a:srgbClr val="C00000"/>
                  </a:solidFill>
                  <a:latin typeface="Comic Sans MS Regular" panose="030F0902030302020204" charset="0"/>
                  <a:ea typeface="微软雅黑" charset="0"/>
                  <a:cs typeface="Comic Sans MS Regular" panose="030F0902030302020204" charset="0"/>
                  <a:sym typeface="+mn-ea"/>
                </a:rPr>
                <a:t>W</a:t>
              </a:r>
              <a:r>
                <a:rPr lang="zh-CN" altLang="en-US" sz="900">
                  <a:solidFill>
                    <a:srgbClr val="C00000"/>
                  </a:solidFill>
                  <a:latin typeface="Comic Sans MS Regular" panose="030F0902030302020204" charset="0"/>
                  <a:ea typeface="微软雅黑" charset="0"/>
                  <a:cs typeface="Comic Sans MS Regular" panose="030F0902030302020204" charset="0"/>
                  <a:sym typeface="+mn-ea"/>
                </a:rPr>
                <a:t>ho wrote reality</a:t>
              </a:r>
              <a:r>
                <a:rPr lang="en-US" altLang="zh-CN" sz="900">
                  <a:solidFill>
                    <a:srgbClr val="C00000"/>
                  </a:solidFill>
                  <a:latin typeface="Comic Sans MS Regular" panose="030F0902030302020204" charset="0"/>
                  <a:ea typeface="微软雅黑" charset="0"/>
                  <a:cs typeface="Comic Sans MS Regular" panose="030F0902030302020204" charset="0"/>
                  <a:sym typeface="+mn-ea"/>
                </a:rPr>
                <a:t> </a:t>
              </a:r>
              <a:r>
                <a:rPr lang="zh-CN" altLang="en-US" sz="900">
                  <a:solidFill>
                    <a:srgbClr val="C00000"/>
                  </a:solidFill>
                  <a:latin typeface="Comic Sans MS Regular" panose="030F0902030302020204" charset="0"/>
                  <a:ea typeface="微软雅黑" charset="0"/>
                  <a:cs typeface="Comic Sans MS Regular" panose="030F0902030302020204" charset="0"/>
                  <a:sym typeface="+mn-ea"/>
                </a:rPr>
                <a:t>check?</a:t>
              </a:r>
              <a:r>
                <a:rPr lang="en-US" altLang="zh-CN" sz="500">
                  <a:solidFill>
                    <a:schemeClr val="bg1"/>
                  </a:solidFill>
                  <a:latin typeface="Comic Sans MS Regular" panose="030F0902030302020204" charset="0"/>
                  <a:ea typeface="微软雅黑" charset="0"/>
                  <a:cs typeface="Comic Sans MS Regular" panose="030F0902030302020204" charset="0"/>
                  <a:sym typeface="+mn-ea"/>
                </a:rPr>
                <a:t>1</a:t>
              </a:r>
              <a:endParaRPr lang="zh-CN" altLang="en-US" sz="500">
                <a:solidFill>
                  <a:schemeClr val="bg1"/>
                </a:solidFill>
                <a:latin typeface="Comic Sans MS Regular" panose="030F0902030302020204" charset="0"/>
                <a:ea typeface="微软雅黑" charset="0"/>
                <a:cs typeface="Comic Sans MS Regular" panose="030F0902030302020204" charset="0"/>
                <a:sym typeface="+mn-ea"/>
              </a:endParaRPr>
            </a:p>
            <a:p>
              <a:r>
                <a:rPr lang="en-US" altLang="zh-CN" sz="500">
                  <a:solidFill>
                    <a:schemeClr val="bg1"/>
                  </a:solidFill>
                  <a:latin typeface="Comic Sans MS Regular" panose="030F0902030302020204" charset="0"/>
                  <a:ea typeface="微软雅黑" charset="0"/>
                  <a:cs typeface="Comic Sans MS Regular" panose="030F0902030302020204" charset="0"/>
                  <a:sym typeface="+mn-ea"/>
                </a:rPr>
                <a:t>1</a:t>
              </a:r>
              <a:endParaRPr lang="en-US" altLang="zh-CN" sz="5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a:p>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guy kawasaki</a:t>
              </a:r>
              <a:endPar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p:txBody>
        </p:sp>
        <p:sp>
          <p:nvSpPr>
            <p:cNvPr id="73" name="矩形 72"/>
            <p:cNvSpPr/>
            <p:nvPr>
              <p:custDataLst>
                <p:tags r:id="rId38"/>
              </p:custDataLst>
            </p:nvPr>
          </p:nvSpPr>
          <p:spPr>
            <a:xfrm>
              <a:off x="637" y="4991"/>
              <a:ext cx="5747" cy="4201"/>
            </a:xfrm>
            <a:prstGeom prst="rect">
              <a:avLst/>
            </a:prstGeom>
            <a:noFill/>
            <a:ln w="19050" cmpd="sng">
              <a:solidFill>
                <a:schemeClr val="accent5">
                  <a:lumMod val="40000"/>
                  <a:lumOff val="60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文本框 73"/>
            <p:cNvSpPr txBox="1"/>
            <p:nvPr>
              <p:custDataLst>
                <p:tags r:id="rId39"/>
              </p:custDataLst>
            </p:nvPr>
          </p:nvSpPr>
          <p:spPr>
            <a:xfrm>
              <a:off x="6726" y="4361"/>
              <a:ext cx="5748" cy="648"/>
            </a:xfrm>
            <a:prstGeom prst="rect">
              <a:avLst/>
            </a:prstGeom>
            <a:noFill/>
          </p:spPr>
          <p:txBody>
            <a:bodyPr wrap="square" rtlCol="0" anchor="t">
              <a:spAutoFit/>
            </a:bodyPr>
            <a:p>
              <a:pPr algn="ctr"/>
              <a:r>
                <a:rPr lang="en-US" altLang="zh-CN" sz="1600">
                  <a:solidFill>
                    <a:schemeClr val="accent2">
                      <a:lumMod val="75000"/>
                    </a:schemeClr>
                  </a:solidFill>
                  <a:latin typeface="Comic Sans MS" panose="030F0902030302020204" charset="0"/>
                  <a:ea typeface="微软雅黑" charset="0"/>
                  <a:cs typeface="Comic Sans MS" panose="030F0902030302020204" charset="0"/>
                  <a:sym typeface="+mn-ea"/>
                </a:rPr>
                <a:t>OCR-Cot</a:t>
              </a:r>
              <a:endParaRPr lang="en-US" altLang="zh-CN" sz="1600">
                <a:solidFill>
                  <a:schemeClr val="accent2">
                    <a:lumMod val="75000"/>
                  </a:schemeClr>
                </a:solidFill>
                <a:latin typeface="Comic Sans MS" panose="030F0902030302020204" charset="0"/>
                <a:ea typeface="微软雅黑" charset="0"/>
                <a:cs typeface="Comic Sans MS" panose="030F0902030302020204" charset="0"/>
                <a:sym typeface="+mn-ea"/>
              </a:endParaRPr>
            </a:p>
          </p:txBody>
        </p:sp>
        <p:sp>
          <p:nvSpPr>
            <p:cNvPr id="75" name="矩形 74"/>
            <p:cNvSpPr/>
            <p:nvPr>
              <p:custDataLst>
                <p:tags r:id="rId40"/>
              </p:custDataLst>
            </p:nvPr>
          </p:nvSpPr>
          <p:spPr>
            <a:xfrm>
              <a:off x="6548" y="4992"/>
              <a:ext cx="6195" cy="4186"/>
            </a:xfrm>
            <a:prstGeom prst="rect">
              <a:avLst/>
            </a:prstGeom>
            <a:noFill/>
            <a:ln w="19050" cmpd="sng">
              <a:solidFill>
                <a:schemeClr val="accent2">
                  <a:lumMod val="7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文本框 75"/>
            <p:cNvSpPr txBox="1"/>
            <p:nvPr>
              <p:custDataLst>
                <p:tags r:id="rId41"/>
              </p:custDataLst>
            </p:nvPr>
          </p:nvSpPr>
          <p:spPr>
            <a:xfrm>
              <a:off x="6962" y="6538"/>
              <a:ext cx="1599" cy="648"/>
            </a:xfrm>
            <a:prstGeom prst="rect">
              <a:avLst/>
            </a:prstGeom>
            <a:noFill/>
          </p:spPr>
          <p:txBody>
            <a:bodyPr wrap="square" rtlCol="0" anchor="t">
              <a:spAutoFit/>
            </a:bodyPr>
            <a:p>
              <a:pPr algn="ctr"/>
              <a:r>
                <a:rPr lang="en-US" altLang="zh-CN" sz="1600">
                  <a:solidFill>
                    <a:schemeClr val="tx1"/>
                  </a:solidFill>
                  <a:highlight>
                    <a:srgbClr val="FFFF00"/>
                  </a:highlight>
                  <a:latin typeface="Comic Sans MS" panose="030F0902030302020204" charset="0"/>
                  <a:ea typeface="微软雅黑" charset="0"/>
                  <a:cs typeface="Comic Sans MS" panose="030F0902030302020204" charset="0"/>
                  <a:sym typeface="+mn-ea"/>
                </a:rPr>
                <a:t>Problem</a:t>
              </a:r>
              <a:endParaRPr lang="en-US" altLang="zh-CN" sz="1600">
                <a:solidFill>
                  <a:schemeClr val="tx1"/>
                </a:solidFill>
                <a:highlight>
                  <a:srgbClr val="FFFF00"/>
                </a:highlight>
                <a:latin typeface="Comic Sans MS" panose="030F0902030302020204" charset="0"/>
                <a:ea typeface="微软雅黑" charset="0"/>
                <a:cs typeface="Comic Sans MS" panose="030F0902030302020204" charset="0"/>
                <a:sym typeface="+mn-ea"/>
              </a:endParaRPr>
            </a:p>
          </p:txBody>
        </p:sp>
        <p:sp>
          <p:nvSpPr>
            <p:cNvPr id="77" name="文本框 76"/>
            <p:cNvSpPr txBox="1"/>
            <p:nvPr>
              <p:custDataLst>
                <p:tags r:id="rId42"/>
              </p:custDataLst>
            </p:nvPr>
          </p:nvSpPr>
          <p:spPr>
            <a:xfrm>
              <a:off x="8765" y="6534"/>
              <a:ext cx="1599" cy="648"/>
            </a:xfrm>
            <a:prstGeom prst="rect">
              <a:avLst/>
            </a:prstGeom>
            <a:noFill/>
          </p:spPr>
          <p:txBody>
            <a:bodyPr wrap="square" rtlCol="0" anchor="t">
              <a:spAutoFit/>
            </a:bodyPr>
            <a:p>
              <a:pPr algn="ctr"/>
              <a:r>
                <a:rPr lang="en-US" altLang="zh-CN" sz="1600">
                  <a:solidFill>
                    <a:schemeClr val="tx1"/>
                  </a:solidFill>
                  <a:highlight>
                    <a:srgbClr val="FFFF00"/>
                  </a:highlight>
                  <a:latin typeface="Comic Sans MS" panose="030F0902030302020204" charset="0"/>
                  <a:ea typeface="微软雅黑" charset="0"/>
                  <a:cs typeface="Comic Sans MS" panose="030F0902030302020204" charset="0"/>
                  <a:sym typeface="+mn-ea"/>
                </a:rPr>
                <a:t>Thinking</a:t>
              </a:r>
              <a:endParaRPr lang="en-US" altLang="zh-CN" sz="1600">
                <a:solidFill>
                  <a:schemeClr val="tx1"/>
                </a:solidFill>
                <a:highlight>
                  <a:srgbClr val="FFFF00"/>
                </a:highlight>
                <a:latin typeface="Comic Sans MS" panose="030F0902030302020204" charset="0"/>
                <a:ea typeface="微软雅黑" charset="0"/>
                <a:cs typeface="Comic Sans MS" panose="030F0902030302020204" charset="0"/>
                <a:sym typeface="+mn-ea"/>
              </a:endParaRPr>
            </a:p>
          </p:txBody>
        </p:sp>
        <p:sp>
          <p:nvSpPr>
            <p:cNvPr id="78" name="文本框 77"/>
            <p:cNvSpPr txBox="1"/>
            <p:nvPr>
              <p:custDataLst>
                <p:tags r:id="rId43"/>
              </p:custDataLst>
            </p:nvPr>
          </p:nvSpPr>
          <p:spPr>
            <a:xfrm>
              <a:off x="10568" y="6530"/>
              <a:ext cx="1599" cy="648"/>
            </a:xfrm>
            <a:prstGeom prst="rect">
              <a:avLst/>
            </a:prstGeom>
            <a:noFill/>
          </p:spPr>
          <p:txBody>
            <a:bodyPr wrap="square" rtlCol="0" anchor="t">
              <a:spAutoFit/>
            </a:bodyPr>
            <a:p>
              <a:pPr algn="ctr"/>
              <a:r>
                <a:rPr lang="en-US" altLang="zh-CN" sz="1600">
                  <a:solidFill>
                    <a:schemeClr val="tx1"/>
                  </a:solidFill>
                  <a:highlight>
                    <a:srgbClr val="FFFF00"/>
                  </a:highlight>
                  <a:latin typeface="Comic Sans MS" panose="030F0902030302020204" charset="0"/>
                  <a:ea typeface="微软雅黑" charset="0"/>
                  <a:cs typeface="Comic Sans MS" panose="030F0902030302020204" charset="0"/>
                  <a:sym typeface="+mn-ea"/>
                </a:rPr>
                <a:t>Solution</a:t>
              </a:r>
              <a:endParaRPr lang="en-US" altLang="zh-CN" sz="1600">
                <a:solidFill>
                  <a:schemeClr val="tx1"/>
                </a:solidFill>
                <a:highlight>
                  <a:srgbClr val="FFFF00"/>
                </a:highlight>
                <a:latin typeface="Comic Sans MS" panose="030F0902030302020204" charset="0"/>
                <a:ea typeface="微软雅黑" charset="0"/>
                <a:cs typeface="Comic Sans MS" panose="030F0902030302020204" charset="0"/>
                <a:sym typeface="+mn-ea"/>
              </a:endParaRPr>
            </a:p>
          </p:txBody>
        </p:sp>
        <p:pic>
          <p:nvPicPr>
            <p:cNvPr id="80" name="图片 79" descr="031b02dc872ff84ba799b3e689e89e7046_Screenshot_20250723_120651"/>
            <p:cNvPicPr>
              <a:picLocks noChangeAspect="1"/>
            </p:cNvPicPr>
            <p:nvPr/>
          </p:nvPicPr>
          <p:blipFill>
            <a:blip r:embed="rId44"/>
            <a:stretch>
              <a:fillRect/>
            </a:stretch>
          </p:blipFill>
          <p:spPr>
            <a:xfrm>
              <a:off x="6767" y="7080"/>
              <a:ext cx="980" cy="1992"/>
            </a:xfrm>
            <a:prstGeom prst="rect">
              <a:avLst/>
            </a:prstGeom>
            <a:ln>
              <a:solidFill>
                <a:schemeClr val="tx1">
                  <a:lumMod val="50000"/>
                  <a:lumOff val="50000"/>
                </a:schemeClr>
              </a:solidFill>
            </a:ln>
          </p:spPr>
        </p:pic>
        <p:sp>
          <p:nvSpPr>
            <p:cNvPr id="81" name="圆角矩形 80"/>
            <p:cNvSpPr/>
            <p:nvPr/>
          </p:nvSpPr>
          <p:spPr>
            <a:xfrm>
              <a:off x="8474" y="7728"/>
              <a:ext cx="1490" cy="573"/>
            </a:xfrm>
            <a:prstGeom prst="roundRect">
              <a:avLst/>
            </a:prstGeom>
            <a:solidFill>
              <a:schemeClr val="accent5">
                <a:lumMod val="20000"/>
                <a:lumOff val="80000"/>
              </a:schemeClr>
            </a:solidFill>
            <a:ln>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latin typeface="微软雅黑" charset="0"/>
                  <a:ea typeface="微软雅黑" charset="0"/>
                </a:rPr>
                <a:t>OCR</a:t>
              </a:r>
              <a:endParaRPr lang="en-US" altLang="zh-CN">
                <a:solidFill>
                  <a:schemeClr val="tx1"/>
                </a:solidFill>
                <a:latin typeface="微软雅黑" charset="0"/>
                <a:ea typeface="微软雅黑" charset="0"/>
              </a:endParaRPr>
            </a:p>
          </p:txBody>
        </p:sp>
        <p:sp>
          <p:nvSpPr>
            <p:cNvPr id="83" name="文本框 82"/>
            <p:cNvSpPr txBox="1"/>
            <p:nvPr/>
          </p:nvSpPr>
          <p:spPr>
            <a:xfrm>
              <a:off x="10508" y="7152"/>
              <a:ext cx="2227" cy="2038"/>
            </a:xfrm>
            <a:prstGeom prst="rect">
              <a:avLst/>
            </a:prstGeom>
            <a:noFill/>
          </p:spPr>
          <p:txBody>
            <a:bodyPr wrap="square" rtlCol="0" anchor="t">
              <a:spAutoFit/>
            </a:bodyPr>
            <a:p>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&lt;think&gt;</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收获地址搜索页面：选择收获地址</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 </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重庆市</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 </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重庆市梁平区梁山初级中学</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  </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重庆市梁平区梁山初级中学</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西南门</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  </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重庆市梁平中学</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(2</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号门</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a:t>
              </a:r>
              <a:r>
                <a:rPr lang="zh-CN" altLang="en-US"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a:t>
              </a:r>
              <a:r>
                <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rPr>
                <a:t> &lt;/think&gt; </a:t>
              </a:r>
              <a:endParaRPr lang="en-US" altLang="zh-CN" sz="900">
                <a:solidFill>
                  <a:schemeClr val="accent6">
                    <a:lumMod val="75000"/>
                  </a:schemeClr>
                </a:solidFill>
                <a:latin typeface="Comic Sans MS Regular" panose="030F0902030302020204" charset="0"/>
                <a:ea typeface="微软雅黑" charset="0"/>
                <a:cs typeface="Comic Sans MS Regular" panose="030F0902030302020204" charset="0"/>
                <a:sym typeface="+mn-ea"/>
              </a:endParaRPr>
            </a:p>
          </p:txBody>
        </p:sp>
        <p:grpSp>
          <p:nvGrpSpPr>
            <p:cNvPr id="84" name="组合 83"/>
            <p:cNvGrpSpPr/>
            <p:nvPr/>
          </p:nvGrpSpPr>
          <p:grpSpPr>
            <a:xfrm rot="0">
              <a:off x="7814" y="7800"/>
              <a:ext cx="580" cy="437"/>
              <a:chOff x="10340" y="9160"/>
              <a:chExt cx="1026" cy="673"/>
            </a:xfrm>
          </p:grpSpPr>
          <p:sp>
            <p:nvSpPr>
              <p:cNvPr id="85" name="右箭头 84"/>
              <p:cNvSpPr/>
              <p:nvPr>
                <p:custDataLst>
                  <p:tags r:id="rId45"/>
                </p:custDataLst>
              </p:nvPr>
            </p:nvSpPr>
            <p:spPr>
              <a:xfrm>
                <a:off x="11048" y="9316"/>
                <a:ext cx="318" cy="369"/>
              </a:xfrm>
              <a:prstGeom prst="rightArrow">
                <a:avLst>
                  <a:gd name="adj1" fmla="val 740"/>
                  <a:gd name="adj2" fmla="val 54814"/>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6" name="任意多边形 85"/>
              <p:cNvSpPr/>
              <p:nvPr>
                <p:custDataLst>
                  <p:tags r:id="rId46"/>
                </p:custDataLst>
              </p:nvPr>
            </p:nvSpPr>
            <p:spPr>
              <a:xfrm>
                <a:off x="10340" y="9160"/>
                <a:ext cx="880" cy="673"/>
              </a:xfrm>
              <a:custGeom>
                <a:avLst/>
                <a:gdLst/>
                <a:ahLst/>
                <a:cxnLst>
                  <a:cxn ang="3">
                    <a:pos x="hc" y="t"/>
                  </a:cxn>
                  <a:cxn ang="cd2">
                    <a:pos x="l" y="vc"/>
                  </a:cxn>
                  <a:cxn ang="cd4">
                    <a:pos x="hc" y="b"/>
                  </a:cxn>
                  <a:cxn ang="0">
                    <a:pos x="r" y="vc"/>
                  </a:cxn>
                </a:cxnLst>
                <a:rect l="l" t="t" r="r" b="b"/>
                <a:pathLst>
                  <a:path w="3696" h="1456">
                    <a:moveTo>
                      <a:pt x="3696" y="499"/>
                    </a:moveTo>
                    <a:lnTo>
                      <a:pt x="3696" y="956"/>
                    </a:lnTo>
                    <a:cubicBezTo>
                      <a:pt x="3546" y="935"/>
                      <a:pt x="3088" y="914"/>
                      <a:pt x="2927" y="919"/>
                    </a:cubicBezTo>
                    <a:cubicBezTo>
                      <a:pt x="1801" y="906"/>
                      <a:pt x="445" y="1200"/>
                      <a:pt x="0" y="1456"/>
                    </a:cubicBezTo>
                    <a:lnTo>
                      <a:pt x="0" y="0"/>
                    </a:lnTo>
                    <a:cubicBezTo>
                      <a:pt x="499" y="293"/>
                      <a:pt x="1938" y="548"/>
                      <a:pt x="2926" y="537"/>
                    </a:cubicBezTo>
                    <a:cubicBezTo>
                      <a:pt x="3196" y="542"/>
                      <a:pt x="3617" y="511"/>
                      <a:pt x="3696" y="499"/>
                    </a:cubicBezTo>
                    <a:close/>
                  </a:path>
                </a:pathLst>
              </a:custGeom>
              <a:gradFill>
                <a:gsLst>
                  <a:gs pos="0">
                    <a:schemeClr val="accent1">
                      <a:lumMod val="75000"/>
                    </a:schemeClr>
                  </a:gs>
                  <a:gs pos="100000">
                    <a:schemeClr val="bg1"/>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7" name="组合 86"/>
            <p:cNvGrpSpPr/>
            <p:nvPr/>
          </p:nvGrpSpPr>
          <p:grpSpPr>
            <a:xfrm rot="0">
              <a:off x="10053" y="7800"/>
              <a:ext cx="580" cy="437"/>
              <a:chOff x="10340" y="9160"/>
              <a:chExt cx="1026" cy="673"/>
            </a:xfrm>
          </p:grpSpPr>
          <p:sp>
            <p:nvSpPr>
              <p:cNvPr id="88" name="右箭头 87"/>
              <p:cNvSpPr/>
              <p:nvPr>
                <p:custDataLst>
                  <p:tags r:id="rId47"/>
                </p:custDataLst>
              </p:nvPr>
            </p:nvSpPr>
            <p:spPr>
              <a:xfrm>
                <a:off x="11048" y="9316"/>
                <a:ext cx="318" cy="369"/>
              </a:xfrm>
              <a:prstGeom prst="rightArrow">
                <a:avLst>
                  <a:gd name="adj1" fmla="val 740"/>
                  <a:gd name="adj2" fmla="val 54814"/>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9" name="任意多边形 88"/>
              <p:cNvSpPr/>
              <p:nvPr>
                <p:custDataLst>
                  <p:tags r:id="rId48"/>
                </p:custDataLst>
              </p:nvPr>
            </p:nvSpPr>
            <p:spPr>
              <a:xfrm>
                <a:off x="10340" y="9160"/>
                <a:ext cx="880" cy="673"/>
              </a:xfrm>
              <a:custGeom>
                <a:avLst/>
                <a:gdLst/>
                <a:ahLst/>
                <a:cxnLst>
                  <a:cxn ang="3">
                    <a:pos x="hc" y="t"/>
                  </a:cxn>
                  <a:cxn ang="cd2">
                    <a:pos x="l" y="vc"/>
                  </a:cxn>
                  <a:cxn ang="cd4">
                    <a:pos x="hc" y="b"/>
                  </a:cxn>
                  <a:cxn ang="0">
                    <a:pos x="r" y="vc"/>
                  </a:cxn>
                </a:cxnLst>
                <a:rect l="l" t="t" r="r" b="b"/>
                <a:pathLst>
                  <a:path w="3696" h="1456">
                    <a:moveTo>
                      <a:pt x="3696" y="499"/>
                    </a:moveTo>
                    <a:lnTo>
                      <a:pt x="3696" y="956"/>
                    </a:lnTo>
                    <a:cubicBezTo>
                      <a:pt x="3546" y="935"/>
                      <a:pt x="3088" y="914"/>
                      <a:pt x="2927" y="919"/>
                    </a:cubicBezTo>
                    <a:cubicBezTo>
                      <a:pt x="1801" y="906"/>
                      <a:pt x="445" y="1200"/>
                      <a:pt x="0" y="1456"/>
                    </a:cubicBezTo>
                    <a:lnTo>
                      <a:pt x="0" y="0"/>
                    </a:lnTo>
                    <a:cubicBezTo>
                      <a:pt x="499" y="293"/>
                      <a:pt x="1938" y="548"/>
                      <a:pt x="2926" y="537"/>
                    </a:cubicBezTo>
                    <a:cubicBezTo>
                      <a:pt x="3196" y="542"/>
                      <a:pt x="3617" y="511"/>
                      <a:pt x="3696" y="499"/>
                    </a:cubicBezTo>
                    <a:close/>
                  </a:path>
                </a:pathLst>
              </a:custGeom>
              <a:gradFill>
                <a:gsLst>
                  <a:gs pos="0">
                    <a:schemeClr val="accent5">
                      <a:lumMod val="75000"/>
                    </a:schemeClr>
                  </a:gs>
                  <a:gs pos="100000">
                    <a:schemeClr val="bg1"/>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0" name="矩形 89"/>
            <p:cNvSpPr/>
            <p:nvPr>
              <p:custDataLst>
                <p:tags r:id="rId49"/>
              </p:custDataLst>
            </p:nvPr>
          </p:nvSpPr>
          <p:spPr>
            <a:xfrm>
              <a:off x="12946" y="4991"/>
              <a:ext cx="5599" cy="4185"/>
            </a:xfrm>
            <a:prstGeom prst="rect">
              <a:avLst/>
            </a:prstGeom>
            <a:noFill/>
            <a:ln w="19050" cmpd="sng">
              <a:solidFill>
                <a:srgbClr val="C0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1" name="文本框 90"/>
            <p:cNvSpPr txBox="1"/>
            <p:nvPr>
              <p:custDataLst>
                <p:tags r:id="rId50"/>
              </p:custDataLst>
            </p:nvPr>
          </p:nvSpPr>
          <p:spPr>
            <a:xfrm>
              <a:off x="12947" y="4361"/>
              <a:ext cx="5598" cy="648"/>
            </a:xfrm>
            <a:prstGeom prst="rect">
              <a:avLst/>
            </a:prstGeom>
            <a:noFill/>
          </p:spPr>
          <p:txBody>
            <a:bodyPr wrap="square" rtlCol="0" anchor="t">
              <a:spAutoFit/>
            </a:bodyPr>
            <a:p>
              <a:pPr algn="ctr"/>
              <a:r>
                <a:rPr lang="en-US" altLang="zh-CN" sz="1600">
                  <a:solidFill>
                    <a:srgbClr val="C00000"/>
                  </a:solidFill>
                  <a:latin typeface="Comic Sans MS" panose="030F0902030302020204" charset="0"/>
                  <a:ea typeface="微软雅黑" charset="0"/>
                  <a:cs typeface="Comic Sans MS" panose="030F0902030302020204" charset="0"/>
                  <a:sym typeface="+mn-ea"/>
                </a:rPr>
                <a:t>OCR-RL</a:t>
              </a:r>
              <a:endParaRPr lang="en-US" altLang="zh-CN" sz="1600">
                <a:solidFill>
                  <a:srgbClr val="C00000"/>
                </a:solidFill>
                <a:latin typeface="Comic Sans MS" panose="030F0902030302020204" charset="0"/>
                <a:ea typeface="微软雅黑" charset="0"/>
                <a:cs typeface="Comic Sans MS" panose="030F0902030302020204" charset="0"/>
                <a:sym typeface="+mn-ea"/>
              </a:endParaRPr>
            </a:p>
          </p:txBody>
        </p:sp>
        <p:sp>
          <p:nvSpPr>
            <p:cNvPr id="2" name="文本框 1"/>
            <p:cNvSpPr txBox="1"/>
            <p:nvPr/>
          </p:nvSpPr>
          <p:spPr>
            <a:xfrm>
              <a:off x="13861" y="7488"/>
              <a:ext cx="3731" cy="648"/>
            </a:xfrm>
            <a:prstGeom prst="rect">
              <a:avLst/>
            </a:prstGeom>
          </p:spPr>
          <p:txBody>
            <a:bodyPr wrap="square">
              <a:spAutoFit/>
            </a:bodyPr>
            <a:p>
              <a:pPr marL="0" indent="0" algn="ctr"/>
              <a:r>
                <a:rPr lang="zh-CN" altLang="en-US" sz="1600" b="0" i="0">
                  <a:solidFill>
                    <a:srgbClr val="191B1F"/>
                  </a:solidFill>
                  <a:latin typeface="微软雅黑" charset="0"/>
                  <a:ea typeface="微软雅黑" charset="0"/>
                </a:rPr>
                <a:t>基于规则的奖励模型</a:t>
              </a:r>
              <a:endParaRPr lang="zh-CN" altLang="en-US" sz="1600" b="0" i="0">
                <a:solidFill>
                  <a:srgbClr val="191B1F"/>
                </a:solidFill>
                <a:latin typeface="微软雅黑" charset="0"/>
                <a:ea typeface="微软雅黑" charset="0"/>
              </a:endParaRPr>
            </a:p>
          </p:txBody>
        </p:sp>
        <p:sp>
          <p:nvSpPr>
            <p:cNvPr id="6" name="文本框 5"/>
            <p:cNvSpPr txBox="1"/>
            <p:nvPr>
              <p:custDataLst>
                <p:tags r:id="rId51"/>
              </p:custDataLst>
            </p:nvPr>
          </p:nvSpPr>
          <p:spPr>
            <a:xfrm>
              <a:off x="13154" y="7984"/>
              <a:ext cx="5269" cy="1358"/>
            </a:xfrm>
            <a:prstGeom prst="rect">
              <a:avLst/>
            </a:prstGeom>
            <a:noFill/>
          </p:spPr>
          <p:txBody>
            <a:bodyPr wrap="square" rtlCol="0" anchor="t">
              <a:spAutoFit/>
            </a:bodyPr>
            <a:p>
              <a:r>
                <a:rPr sz="1000">
                  <a:solidFill>
                    <a:srgbClr val="C00000"/>
                  </a:solidFill>
                  <a:latin typeface="Comic Sans MS Regular" panose="030F0902030302020204" charset="0"/>
                  <a:ea typeface="微软雅黑" charset="0"/>
                  <a:cs typeface="Comic Sans MS Regular" panose="030F0902030302020204" charset="0"/>
                  <a:sym typeface="+mn-ea"/>
                </a:rPr>
                <a:t>该奖励模型通过对字段准确匹配、多帧融合成功、置信度高和时序一致性给予正向奖励，对字段匹配错误、信息遗漏、多帧融合失败和置信度低给予惩罚，实现对结果质量的综合评价。</a:t>
              </a:r>
              <a:endParaRPr sz="1000">
                <a:solidFill>
                  <a:srgbClr val="C00000"/>
                </a:solidFill>
                <a:latin typeface="Comic Sans MS Regular" panose="030F0902030302020204" charset="0"/>
                <a:ea typeface="微软雅黑" charset="0"/>
                <a:cs typeface="Comic Sans MS Regular" panose="030F0902030302020204" charset="0"/>
                <a:sym typeface="+mn-ea"/>
              </a:endParaRPr>
            </a:p>
          </p:txBody>
        </p:sp>
        <p:pic>
          <p:nvPicPr>
            <p:cNvPr id="8" name="图片 7" descr="1b4c3943-65fd-43e9-8cb1-e1c5fc9ad8ff"/>
            <p:cNvPicPr>
              <a:picLocks noChangeAspect="1"/>
            </p:cNvPicPr>
            <p:nvPr/>
          </p:nvPicPr>
          <p:blipFill>
            <a:blip r:embed="rId52">
              <a:clrChange>
                <a:clrFrom>
                  <a:srgbClr val="FFFCF3">
                    <a:alpha val="100000"/>
                  </a:srgbClr>
                </a:clrFrom>
                <a:clrTo>
                  <a:srgbClr val="FFFCF3">
                    <a:alpha val="100000"/>
                    <a:alpha val="0"/>
                  </a:srgbClr>
                </a:clrTo>
              </a:clrChange>
            </a:blip>
            <a:srcRect b="47171"/>
            <a:stretch>
              <a:fillRect/>
            </a:stretch>
          </p:blipFill>
          <p:spPr>
            <a:xfrm>
              <a:off x="12927" y="5056"/>
              <a:ext cx="2816" cy="2432"/>
            </a:xfrm>
            <a:prstGeom prst="rect">
              <a:avLst/>
            </a:prstGeom>
          </p:spPr>
        </p:pic>
        <p:pic>
          <p:nvPicPr>
            <p:cNvPr id="9" name="图片 8" descr="1b4c3943-65fd-43e9-8cb1-e1c5fc9ad8ff"/>
            <p:cNvPicPr>
              <a:picLocks noChangeAspect="1"/>
            </p:cNvPicPr>
            <p:nvPr>
              <p:custDataLst>
                <p:tags r:id="rId53"/>
              </p:custDataLst>
            </p:nvPr>
          </p:nvPicPr>
          <p:blipFill>
            <a:blip r:embed="rId52"/>
            <a:srcRect t="52693"/>
            <a:stretch>
              <a:fillRect/>
            </a:stretch>
          </p:blipFill>
          <p:spPr>
            <a:xfrm>
              <a:off x="15709" y="5127"/>
              <a:ext cx="2790" cy="2409"/>
            </a:xfrm>
            <a:prstGeom prst="rect">
              <a:avLst/>
            </a:prstGeom>
          </p:spPr>
        </p:pic>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68325" y="821690"/>
            <a:ext cx="607123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标题 1"/>
          <p:cNvSpPr/>
          <p:nvPr>
            <p:custDataLst>
              <p:tags r:id="rId3"/>
            </p:custDataLst>
          </p:nvPr>
        </p:nvSpPr>
        <p:spPr>
          <a:xfrm>
            <a:off x="461645" y="384175"/>
            <a:ext cx="10219055" cy="509905"/>
          </a:xfrm>
          <a:prstGeom prst="rect">
            <a:avLst/>
          </a:prstGeom>
        </p:spPr>
        <p:txBody>
          <a:bodyPr vert="horz" anchor="ctr">
            <a:normAutofit fontScale="8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2.1 </a:t>
            </a:r>
            <a:r>
              <a:rPr>
                <a:latin typeface="微软雅黑" charset="0"/>
                <a:ea typeface="微软雅黑" charset="0"/>
                <a:cs typeface="微软雅黑" charset="0"/>
              </a:rPr>
              <a:t>技术研发与重点业务</a:t>
            </a:r>
            <a:r>
              <a:rPr lang="en-US" altLang="zh-CN" sz="2000">
                <a:latin typeface="微软雅黑" charset="-122"/>
                <a:ea typeface="微软雅黑" charset="-122"/>
                <a:cs typeface="等线 Light" panose="02010600030101010101" charset="-122"/>
                <a:sym typeface="等线 Light" panose="02010600030101010101" charset="-122"/>
              </a:rPr>
              <a:t>——</a:t>
            </a:r>
            <a:r>
              <a:rPr sz="2000">
                <a:latin typeface="微软雅黑" charset="-122"/>
                <a:ea typeface="微软雅黑" charset="-122"/>
                <a:cs typeface="等线 Light" panose="02010600030101010101" charset="-122"/>
                <a:sym typeface="等线 Light" panose="02010600030101010101" charset="-122"/>
              </a:rPr>
              <a:t>视频</a:t>
            </a:r>
            <a:r>
              <a:rPr lang="en-US" altLang="zh-CN" sz="2000">
                <a:latin typeface="微软雅黑" charset="-122"/>
                <a:ea typeface="微软雅黑" charset="-122"/>
                <a:cs typeface="等线 Light" panose="02010600030101010101" charset="-122"/>
                <a:sym typeface="等线 Light" panose="02010600030101010101" charset="-122"/>
              </a:rPr>
              <a:t>OCR</a:t>
            </a:r>
            <a:r>
              <a:rPr sz="2000">
                <a:latin typeface="微软雅黑" charset="-122"/>
                <a:ea typeface="微软雅黑" charset="-122"/>
                <a:cs typeface="等线 Light" panose="02010600030101010101" charset="-122"/>
                <a:sym typeface="等线 Light" panose="02010600030101010101" charset="-122"/>
              </a:rPr>
              <a:t>多模态大模型</a:t>
            </a:r>
            <a:endParaRPr sz="2000">
              <a:latin typeface="微软雅黑" charset="-122"/>
              <a:ea typeface="微软雅黑" charset="-122"/>
              <a:cs typeface="等线 Light" panose="02010600030101010101" charset="-122"/>
              <a:sym typeface="等线 Light" panose="02010600030101010101" charset="-122"/>
            </a:endParaRPr>
          </a:p>
        </p:txBody>
      </p:sp>
      <p:pic>
        <p:nvPicPr>
          <p:cNvPr id="32" name="图片 31" descr="fde11c67-28e1-4e42-902b-497ba3bb0806"/>
          <p:cNvPicPr>
            <a:picLocks noChangeAspect="1"/>
          </p:cNvPicPr>
          <p:nvPr>
            <p:custDataLst>
              <p:tags r:id="rId4"/>
            </p:custDataLst>
          </p:nvPr>
        </p:nvPicPr>
        <p:blipFill>
          <a:blip r:embed="rId5">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18" name="文本框 17"/>
          <p:cNvSpPr txBox="1"/>
          <p:nvPr>
            <p:custDataLst>
              <p:tags r:id="rId6"/>
            </p:custDataLst>
          </p:nvPr>
        </p:nvSpPr>
        <p:spPr>
          <a:xfrm>
            <a:off x="307975" y="908050"/>
            <a:ext cx="11204575" cy="368300"/>
          </a:xfrm>
          <a:prstGeom prst="rect">
            <a:avLst/>
          </a:prstGeom>
        </p:spPr>
        <p:txBody>
          <a:bodyPr wrap="square">
            <a:spAutoFit/>
          </a:bodyPr>
          <a:p>
            <a:pPr>
              <a:spcAft>
                <a:spcPts val="800"/>
              </a:spcAft>
            </a:pPr>
            <a:r>
              <a:rPr lang="zh-CN" altLang="en-US">
                <a:solidFill>
                  <a:schemeClr val="tx1"/>
                </a:solidFill>
                <a:latin typeface="微软雅黑" charset="0"/>
                <a:ea typeface="微软雅黑" charset="0"/>
              </a:rPr>
              <a:t>⭐</a:t>
            </a:r>
            <a:r>
              <a:rPr lang="en-US" altLang="zh-CN">
                <a:solidFill>
                  <a:schemeClr val="tx1"/>
                </a:solidFill>
                <a:latin typeface="微软雅黑" charset="0"/>
                <a:ea typeface="微软雅黑" charset="0"/>
              </a:rPr>
              <a:t> </a:t>
            </a:r>
            <a:r>
              <a:rPr lang="zh-CN" altLang="en-US">
                <a:solidFill>
                  <a:schemeClr val="tx1"/>
                </a:solidFill>
                <a:latin typeface="微软雅黑" charset="0"/>
                <a:ea typeface="微软雅黑" charset="0"/>
              </a:rPr>
              <a:t>️</a:t>
            </a:r>
            <a:r>
              <a:rPr lang="zh-CN" altLang="en-US" dirty="0">
                <a:solidFill>
                  <a:schemeClr val="accent5">
                    <a:lumMod val="50000"/>
                  </a:schemeClr>
                </a:solidFill>
                <a:latin typeface="微软雅黑" charset="-122"/>
                <a:ea typeface="微软雅黑" charset="-122"/>
                <a:cs typeface="等线 Light" panose="02010600030101010101" charset="-122"/>
              </a:rPr>
              <a:t>技术研发：</a:t>
            </a:r>
            <a:r>
              <a:rPr lang="zh-CN" altLang="en-US"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VideoText </a:t>
            </a:r>
            <a:r>
              <a:rPr lang="en-US" altLang="zh-CN" dirty="0">
                <a:solidFill>
                  <a:schemeClr val="accent5">
                    <a:lumMod val="50000"/>
                  </a:schemeClr>
                </a:solidFill>
                <a:latin typeface="微软雅黑" charset="-122"/>
                <a:ea typeface="微软雅黑" charset="-122"/>
                <a:cs typeface="等线 Light" panose="02010600030101010101" charset="-122"/>
                <a:sym typeface="+mn-ea"/>
              </a:rPr>
              <a:t>视频</a:t>
            </a:r>
            <a:r>
              <a:rPr lang="en-US" altLang="zh-CN"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OCR多模</a:t>
            </a:r>
            <a:r>
              <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态大模型</a:t>
            </a:r>
            <a:endPar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endParaRPr>
          </a:p>
        </p:txBody>
      </p:sp>
      <p:cxnSp>
        <p:nvCxnSpPr>
          <p:cNvPr id="39" name="直接连接符 38"/>
          <p:cNvCxnSpPr/>
          <p:nvPr/>
        </p:nvCxnSpPr>
        <p:spPr>
          <a:xfrm>
            <a:off x="383540" y="12903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7"/>
            </p:custDataLst>
          </p:nvPr>
        </p:nvSpPr>
        <p:spPr>
          <a:xfrm>
            <a:off x="6913245" y="436880"/>
            <a:ext cx="3649345" cy="368300"/>
          </a:xfrm>
          <a:prstGeom prst="rect">
            <a:avLst/>
          </a:prstGeom>
        </p:spPr>
        <p:txBody>
          <a:bodyPr wrap="square">
            <a:spAutoFit/>
          </a:bodyPr>
          <a:p>
            <a:pPr marL="285750" indent="-285750">
              <a:spcAft>
                <a:spcPts val="800"/>
              </a:spcAft>
              <a:buFont typeface="Wingdings" panose="05000000000000000000" charset="0"/>
              <a:buChar char=""/>
            </a:pPr>
            <a:r>
              <a:rPr lang="zh-CN" altLang="en-US" b="1">
                <a:solidFill>
                  <a:srgbClr val="C00000"/>
                </a:solidFill>
                <a:latin typeface="微软雅黑" charset="0"/>
                <a:ea typeface="微软雅黑" charset="0"/>
                <a:cs typeface="微软雅黑" charset="0"/>
              </a:rPr>
              <a:t>相关工作准备投递 </a:t>
            </a:r>
            <a:r>
              <a:rPr lang="en-US" altLang="zh-CN" b="1">
                <a:solidFill>
                  <a:srgbClr val="C00000"/>
                </a:solidFill>
                <a:latin typeface="微软雅黑" charset="0"/>
                <a:ea typeface="微软雅黑" charset="0"/>
                <a:cs typeface="微软雅黑" charset="0"/>
              </a:rPr>
              <a:t>CVPR2026</a:t>
            </a:r>
            <a:endParaRPr lang="en-US" altLang="zh-CN" b="1">
              <a:solidFill>
                <a:srgbClr val="C00000"/>
              </a:solidFill>
              <a:latin typeface="微软雅黑" charset="0"/>
              <a:ea typeface="微软雅黑" charset="0"/>
              <a:cs typeface="微软雅黑" charset="0"/>
            </a:endParaRPr>
          </a:p>
        </p:txBody>
      </p:sp>
      <p:sp>
        <p:nvSpPr>
          <p:cNvPr id="11" name="文本框 10"/>
          <p:cNvSpPr txBox="1"/>
          <p:nvPr/>
        </p:nvSpPr>
        <p:spPr>
          <a:xfrm>
            <a:off x="308610" y="1294130"/>
            <a:ext cx="11466830" cy="1251585"/>
          </a:xfrm>
          <a:prstGeom prst="rect">
            <a:avLst/>
          </a:prstGeom>
          <a:noFill/>
        </p:spPr>
        <p:txBody>
          <a:bodyPr wrap="square" rtlCol="0" anchor="t">
            <a:no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具体</a:t>
            </a:r>
            <a:r>
              <a:rPr lang="zh-CN" altLang="en-US" b="1">
                <a:solidFill>
                  <a:srgbClr val="C00000"/>
                </a:solidFill>
                <a:latin typeface="微软雅黑" charset="0"/>
                <a:ea typeface="微软雅黑" charset="0"/>
                <a:cs typeface="微软雅黑" charset="0"/>
                <a:sym typeface="+mn-ea"/>
              </a:rPr>
              <a:t>方法：</a:t>
            </a:r>
            <a:r>
              <a:rPr lang="zh-CN" altLang="en-US">
                <a:latin typeface="微软雅黑" charset="0"/>
                <a:ea typeface="微软雅黑" charset="0"/>
                <a:cs typeface="微软雅黑" charset="0"/>
                <a:sym typeface="+mn-ea"/>
              </a:rPr>
              <a:t>基座模型采用Qwen2.5VL-7B，具体改进点：</a:t>
            </a:r>
            <a:endParaRPr lang="zh-CN" altLang="en-US">
              <a:solidFill>
                <a:schemeClr val="tx1"/>
              </a:solidFill>
              <a:latin typeface="微软雅黑" charset="0"/>
              <a:ea typeface="微软雅黑" charset="0"/>
              <a:cs typeface="微软雅黑" charset="0"/>
            </a:endParaRPr>
          </a:p>
          <a:p>
            <a:pPr indent="0" algn="just" fontAlgn="auto">
              <a:lnSpc>
                <a:spcPct val="150000"/>
              </a:lnSpc>
            </a:pPr>
            <a:r>
              <a:rPr lang="en-US" altLang="zh-CN">
                <a:latin typeface="微软雅黑" charset="0"/>
                <a:ea typeface="微软雅黑" charset="0"/>
                <a:cs typeface="微软雅黑" charset="0"/>
                <a:sym typeface="+mn-ea"/>
              </a:rPr>
              <a:t>(1)</a:t>
            </a:r>
            <a:r>
              <a:rPr lang="zh-CN" altLang="en-US" b="1">
                <a:solidFill>
                  <a:srgbClr val="C00000"/>
                </a:solidFill>
                <a:latin typeface="微软雅黑" charset="0"/>
                <a:ea typeface="微软雅黑" charset="0"/>
                <a:cs typeface="微软雅黑" charset="0"/>
                <a:sym typeface="+mn-ea"/>
              </a:rPr>
              <a:t>Pretrain: </a:t>
            </a:r>
            <a:r>
              <a:rPr lang="zh-CN" altLang="en-US">
                <a:latin typeface="微软雅黑" charset="0"/>
                <a:ea typeface="微软雅黑" charset="0"/>
                <a:cs typeface="微软雅黑" charset="0"/>
                <a:sym typeface="+mn-ea"/>
              </a:rPr>
              <a:t>真实视频</a:t>
            </a:r>
            <a:r>
              <a:rPr lang="en-US" altLang="zh-CN" b="1">
                <a:solidFill>
                  <a:srgbClr val="C00000"/>
                </a:solidFill>
                <a:latin typeface="微软雅黑" charset="0"/>
                <a:ea typeface="微软雅黑" charset="0"/>
                <a:cs typeface="微软雅黑" charset="0"/>
                <a:sym typeface="+mn-ea"/>
              </a:rPr>
              <a:t>10000</a:t>
            </a:r>
            <a:r>
              <a:rPr lang="zh-CN" altLang="en-US">
                <a:latin typeface="微软雅黑" charset="0"/>
                <a:ea typeface="微软雅黑" charset="0"/>
                <a:cs typeface="微软雅黑" charset="0"/>
                <a:sym typeface="+mn-ea"/>
              </a:rPr>
              <a:t>条、问答</a:t>
            </a:r>
            <a:r>
              <a:rPr lang="en-US" altLang="zh-CN" b="1">
                <a:solidFill>
                  <a:srgbClr val="C00000"/>
                </a:solidFill>
                <a:latin typeface="微软雅黑" charset="0"/>
                <a:ea typeface="微软雅黑" charset="0"/>
                <a:cs typeface="微软雅黑" charset="0"/>
                <a:sym typeface="+mn-ea"/>
              </a:rPr>
              <a:t>18250</a:t>
            </a:r>
            <a:r>
              <a:rPr lang="zh-CN" altLang="en-US">
                <a:latin typeface="微软雅黑" charset="0"/>
                <a:ea typeface="微软雅黑" charset="0"/>
                <a:cs typeface="微软雅黑" charset="0"/>
                <a:sym typeface="+mn-ea"/>
              </a:rPr>
              <a:t>条</a:t>
            </a:r>
            <a:r>
              <a:rPr lang="en-US" altLang="zh-CN">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TextVQA合成视频</a:t>
            </a:r>
            <a:r>
              <a:rPr lang="en-US" altLang="zh-CN" b="1">
                <a:solidFill>
                  <a:srgbClr val="C00000"/>
                </a:solidFill>
                <a:latin typeface="微软雅黑" charset="0"/>
                <a:ea typeface="微软雅黑" charset="0"/>
                <a:cs typeface="微软雅黑" charset="0"/>
                <a:sym typeface="+mn-ea"/>
              </a:rPr>
              <a:t>23682</a:t>
            </a:r>
            <a:r>
              <a:rPr lang="zh-CN" altLang="en-US">
                <a:latin typeface="微软雅黑" charset="0"/>
                <a:ea typeface="微软雅黑" charset="0"/>
                <a:cs typeface="微软雅黑" charset="0"/>
                <a:sym typeface="+mn-ea"/>
              </a:rPr>
              <a:t>条、问答</a:t>
            </a:r>
            <a:r>
              <a:rPr lang="en-US" altLang="zh-CN" b="1">
                <a:solidFill>
                  <a:srgbClr val="C00000"/>
                </a:solidFill>
                <a:latin typeface="微软雅黑" charset="0"/>
                <a:ea typeface="微软雅黑" charset="0"/>
                <a:cs typeface="微软雅黑" charset="0"/>
                <a:sym typeface="+mn-ea"/>
              </a:rPr>
              <a:t>23682</a:t>
            </a:r>
            <a:r>
              <a:rPr lang="zh-CN" altLang="en-US">
                <a:latin typeface="微软雅黑" charset="0"/>
                <a:ea typeface="微软雅黑" charset="0"/>
                <a:cs typeface="微软雅黑" charset="0"/>
                <a:sym typeface="+mn-ea"/>
              </a:rPr>
              <a:t>条</a:t>
            </a:r>
            <a:r>
              <a:rPr lang="en-US" altLang="zh-CN">
                <a:latin typeface="微软雅黑" charset="0"/>
                <a:ea typeface="微软雅黑" charset="0"/>
                <a:cs typeface="微软雅黑" charset="0"/>
                <a:sym typeface="+mn-ea"/>
              </a:rPr>
              <a:t>+多帧跨文本信息视频</a:t>
            </a:r>
            <a:r>
              <a:rPr lang="en-US" altLang="zh-CN" b="1">
                <a:solidFill>
                  <a:srgbClr val="C00000"/>
                </a:solidFill>
                <a:latin typeface="微软雅黑" charset="0"/>
                <a:ea typeface="微软雅黑" charset="0"/>
                <a:cs typeface="微软雅黑" charset="0"/>
                <a:sym typeface="+mn-ea"/>
              </a:rPr>
              <a:t>2000</a:t>
            </a:r>
            <a:r>
              <a:rPr lang="zh-CN" altLang="en-US">
                <a:latin typeface="微软雅黑" charset="0"/>
                <a:ea typeface="微软雅黑" charset="0"/>
                <a:cs typeface="微软雅黑" charset="0"/>
                <a:sym typeface="+mn-ea"/>
              </a:rPr>
              <a:t>条、问答</a:t>
            </a:r>
            <a:r>
              <a:rPr lang="en-US" altLang="zh-CN" b="1">
                <a:solidFill>
                  <a:srgbClr val="C00000"/>
                </a:solidFill>
                <a:latin typeface="微软雅黑" charset="0"/>
                <a:ea typeface="微软雅黑" charset="0"/>
                <a:cs typeface="微软雅黑" charset="0"/>
                <a:sym typeface="+mn-ea"/>
              </a:rPr>
              <a:t>2000</a:t>
            </a:r>
            <a:r>
              <a:rPr lang="zh-CN" altLang="en-US">
                <a:latin typeface="微软雅黑" charset="0"/>
                <a:ea typeface="微软雅黑" charset="0"/>
                <a:cs typeface="微软雅黑" charset="0"/>
                <a:sym typeface="+mn-ea"/>
              </a:rPr>
              <a:t>条。</a:t>
            </a:r>
            <a:endParaRPr lang="en-US" altLang="zh-CN">
              <a:solidFill>
                <a:schemeClr val="tx1"/>
              </a:solidFill>
              <a:latin typeface="微软雅黑" charset="0"/>
              <a:ea typeface="微软雅黑" charset="0"/>
              <a:cs typeface="微软雅黑" charset="0"/>
            </a:endParaRPr>
          </a:p>
          <a:p>
            <a:pPr indent="0" algn="just" fontAlgn="auto">
              <a:lnSpc>
                <a:spcPct val="150000"/>
              </a:lnSpc>
            </a:pPr>
            <a:endParaRPr lang="en-US" altLang="zh-CN">
              <a:latin typeface="微软雅黑" charset="0"/>
              <a:ea typeface="微软雅黑" charset="0"/>
              <a:cs typeface="微软雅黑" charset="0"/>
              <a:sym typeface="+mn-ea"/>
            </a:endParaRPr>
          </a:p>
          <a:p>
            <a:pPr indent="0" algn="just" fontAlgn="auto">
              <a:lnSpc>
                <a:spcPct val="150000"/>
              </a:lnSpc>
            </a:pPr>
            <a:endParaRPr lang="en-US" altLang="zh-CN">
              <a:latin typeface="微软雅黑" charset="0"/>
              <a:ea typeface="微软雅黑" charset="0"/>
              <a:cs typeface="微软雅黑" charset="0"/>
              <a:sym typeface="+mn-ea"/>
            </a:endParaRPr>
          </a:p>
          <a:p>
            <a:pPr indent="0" algn="just" fontAlgn="auto">
              <a:lnSpc>
                <a:spcPct val="150000"/>
              </a:lnSpc>
            </a:pPr>
            <a:endParaRPr lang="en-US" altLang="zh-CN">
              <a:latin typeface="微软雅黑" charset="0"/>
              <a:ea typeface="微软雅黑" charset="0"/>
              <a:cs typeface="微软雅黑" charset="0"/>
              <a:sym typeface="+mn-ea"/>
            </a:endParaRPr>
          </a:p>
          <a:p>
            <a:pPr indent="0" algn="just" fontAlgn="auto">
              <a:lnSpc>
                <a:spcPct val="150000"/>
              </a:lnSpc>
            </a:pPr>
            <a:endParaRPr lang="zh-CN" altLang="en-US">
              <a:latin typeface="微软雅黑" charset="0"/>
              <a:ea typeface="微软雅黑" charset="0"/>
              <a:cs typeface="微软雅黑" charset="0"/>
              <a:sym typeface="+mn-ea"/>
            </a:endParaRPr>
          </a:p>
        </p:txBody>
      </p:sp>
      <p:sp>
        <p:nvSpPr>
          <p:cNvPr id="12" name="文本框 11"/>
          <p:cNvSpPr txBox="1"/>
          <p:nvPr/>
        </p:nvSpPr>
        <p:spPr>
          <a:xfrm>
            <a:off x="307975" y="3880485"/>
            <a:ext cx="11391900" cy="963930"/>
          </a:xfrm>
          <a:prstGeom prst="rect">
            <a:avLst/>
          </a:prstGeom>
          <a:noFill/>
        </p:spPr>
        <p:txBody>
          <a:bodyPr wrap="square" rtlCol="0" anchor="t">
            <a:noAutofit/>
          </a:bodyPr>
          <a:p>
            <a:pPr indent="0" algn="just" fontAlgn="auto">
              <a:lnSpc>
                <a:spcPct val="150000"/>
              </a:lnSpc>
            </a:pPr>
            <a:r>
              <a:rPr lang="en-US" altLang="zh-CN">
                <a:latin typeface="微软雅黑" charset="0"/>
                <a:ea typeface="微软雅黑" charset="0"/>
                <a:cs typeface="微软雅黑" charset="0"/>
                <a:sym typeface="+mn-ea"/>
              </a:rPr>
              <a:t>(2)</a:t>
            </a:r>
            <a:r>
              <a:rPr lang="zh-CN" altLang="en-US" b="1">
                <a:solidFill>
                  <a:srgbClr val="C00000"/>
                </a:solidFill>
                <a:latin typeface="微软雅黑" charset="0"/>
                <a:ea typeface="微软雅黑" charset="0"/>
                <a:cs typeface="微软雅黑" charset="0"/>
                <a:sym typeface="+mn-ea"/>
              </a:rPr>
              <a:t>OCR-Cot</a:t>
            </a:r>
            <a:r>
              <a:rPr lang="en-US" altLang="zh-CN" b="1">
                <a:solidFill>
                  <a:srgbClr val="C00000"/>
                </a:solidFill>
                <a:latin typeface="微软雅黑" charset="0"/>
                <a:ea typeface="微软雅黑" charset="0"/>
                <a:cs typeface="微软雅黑" charset="0"/>
                <a:sym typeface="+mn-ea"/>
              </a:rPr>
              <a:t>: </a:t>
            </a:r>
            <a:r>
              <a:rPr lang="zh-CN" altLang="en-US">
                <a:latin typeface="微软雅黑" charset="0"/>
                <a:ea typeface="微软雅黑" charset="0"/>
                <a:cs typeface="微软雅黑" charset="0"/>
                <a:sym typeface="+mn-ea"/>
              </a:rPr>
              <a:t>采用基于内容变化的动态采样策略，通过帧间差异分析选取信息关键帧，结合OCR引擎融合提取相应帧的OCR结果为Cot，增强模型对视频时序定位与细粒度内容理解。</a:t>
            </a:r>
            <a:endParaRPr lang="zh-CN" altLang="en-US">
              <a:latin typeface="微软雅黑" charset="0"/>
              <a:ea typeface="微软雅黑" charset="0"/>
              <a:cs typeface="微软雅黑" charset="0"/>
              <a:sym typeface="+mn-ea"/>
            </a:endParaRPr>
          </a:p>
          <a:p>
            <a:pPr indent="0" algn="just" fontAlgn="auto">
              <a:lnSpc>
                <a:spcPct val="150000"/>
              </a:lnSpc>
            </a:pPr>
            <a:endParaRPr lang="zh-CN" altLang="en-US">
              <a:latin typeface="微软雅黑" charset="0"/>
              <a:ea typeface="微软雅黑" charset="0"/>
              <a:cs typeface="微软雅黑" charset="0"/>
              <a:sym typeface="+mn-ea"/>
            </a:endParaRPr>
          </a:p>
        </p:txBody>
      </p:sp>
      <p:sp>
        <p:nvSpPr>
          <p:cNvPr id="13" name="文本框 12"/>
          <p:cNvSpPr txBox="1"/>
          <p:nvPr>
            <p:custDataLst>
              <p:tags r:id="rId8"/>
            </p:custDataLst>
          </p:nvPr>
        </p:nvSpPr>
        <p:spPr>
          <a:xfrm>
            <a:off x="307975" y="6115685"/>
            <a:ext cx="11391900" cy="506730"/>
          </a:xfrm>
          <a:prstGeom prst="rect">
            <a:avLst/>
          </a:prstGeom>
          <a:noFill/>
        </p:spPr>
        <p:txBody>
          <a:bodyPr wrap="square" rtlCol="0" anchor="t">
            <a:spAutoFit/>
          </a:bodyPr>
          <a:p>
            <a:pPr indent="0" algn="just" fontAlgn="auto">
              <a:lnSpc>
                <a:spcPct val="150000"/>
              </a:lnSpc>
            </a:pPr>
            <a:r>
              <a:rPr lang="en-US" altLang="zh-CN">
                <a:latin typeface="微软雅黑" charset="0"/>
                <a:ea typeface="微软雅黑" charset="0"/>
                <a:cs typeface="微软雅黑" charset="0"/>
                <a:sym typeface="+mn-ea"/>
              </a:rPr>
              <a:t>(3)</a:t>
            </a:r>
            <a:r>
              <a:rPr lang="zh-CN" altLang="en-US" b="1">
                <a:solidFill>
                  <a:srgbClr val="C00000"/>
                </a:solidFill>
                <a:latin typeface="微软雅黑" charset="0"/>
                <a:ea typeface="微软雅黑" charset="0"/>
                <a:cs typeface="微软雅黑" charset="0"/>
                <a:sym typeface="+mn-ea"/>
              </a:rPr>
              <a:t>OCR-</a:t>
            </a:r>
            <a:r>
              <a:rPr lang="en-US" altLang="zh-CN" b="1">
                <a:solidFill>
                  <a:srgbClr val="C00000"/>
                </a:solidFill>
                <a:latin typeface="微软雅黑" charset="0"/>
                <a:ea typeface="微软雅黑" charset="0"/>
                <a:cs typeface="微软雅黑" charset="0"/>
                <a:sym typeface="+mn-ea"/>
              </a:rPr>
              <a:t>RL: </a:t>
            </a:r>
            <a:r>
              <a:rPr lang="zh-CN" altLang="en-US">
                <a:latin typeface="微软雅黑" charset="0"/>
                <a:ea typeface="微软雅黑" charset="0"/>
                <a:cs typeface="微软雅黑" charset="0"/>
                <a:sym typeface="+mn-ea"/>
              </a:rPr>
              <a:t>GRPO框架，设计多维度规则奖励函数，不断提升多帧信息融合的内容理解准确率和上下文连贯性。</a:t>
            </a:r>
            <a:endParaRPr lang="zh-CN" altLang="en-US">
              <a:latin typeface="微软雅黑" charset="0"/>
              <a:ea typeface="微软雅黑" charset="0"/>
              <a:cs typeface="微软雅黑" charset="0"/>
              <a:sym typeface="+mn-ea"/>
            </a:endParaRPr>
          </a:p>
        </p:txBody>
      </p:sp>
      <p:pic>
        <p:nvPicPr>
          <p:cNvPr id="15" name="图片 14"/>
          <p:cNvPicPr>
            <a:picLocks noChangeAspect="1"/>
          </p:cNvPicPr>
          <p:nvPr>
            <p:custDataLst>
              <p:tags r:id="rId9"/>
            </p:custDataLst>
          </p:nvPr>
        </p:nvPicPr>
        <p:blipFill>
          <a:blip r:embed="rId10"/>
          <a:stretch>
            <a:fillRect/>
          </a:stretch>
        </p:blipFill>
        <p:spPr>
          <a:xfrm>
            <a:off x="3706495" y="2533650"/>
            <a:ext cx="4407535" cy="1348105"/>
          </a:xfrm>
          <a:prstGeom prst="rect">
            <a:avLst/>
          </a:prstGeom>
        </p:spPr>
      </p:pic>
      <p:pic>
        <p:nvPicPr>
          <p:cNvPr id="16" name="图片 15"/>
          <p:cNvPicPr>
            <a:picLocks noChangeAspect="1"/>
          </p:cNvPicPr>
          <p:nvPr>
            <p:custDataLst>
              <p:tags r:id="rId11"/>
            </p:custDataLst>
          </p:nvPr>
        </p:nvPicPr>
        <p:blipFill>
          <a:blip r:embed="rId12"/>
          <a:stretch>
            <a:fillRect/>
          </a:stretch>
        </p:blipFill>
        <p:spPr>
          <a:xfrm>
            <a:off x="307975" y="2562860"/>
            <a:ext cx="3171190" cy="1318895"/>
          </a:xfrm>
          <a:prstGeom prst="rect">
            <a:avLst/>
          </a:prstGeom>
        </p:spPr>
      </p:pic>
      <p:pic>
        <p:nvPicPr>
          <p:cNvPr id="17" name="图片 16"/>
          <p:cNvPicPr>
            <a:picLocks noChangeAspect="1"/>
          </p:cNvPicPr>
          <p:nvPr>
            <p:custDataLst>
              <p:tags r:id="rId13"/>
            </p:custDataLst>
          </p:nvPr>
        </p:nvPicPr>
        <p:blipFill>
          <a:blip r:embed="rId14"/>
          <a:stretch>
            <a:fillRect/>
          </a:stretch>
        </p:blipFill>
        <p:spPr>
          <a:xfrm>
            <a:off x="8114030" y="2533650"/>
            <a:ext cx="3850005" cy="1506220"/>
          </a:xfrm>
          <a:prstGeom prst="rect">
            <a:avLst/>
          </a:prstGeom>
        </p:spPr>
      </p:pic>
      <p:pic>
        <p:nvPicPr>
          <p:cNvPr id="19" name="图片 18"/>
          <p:cNvPicPr/>
          <p:nvPr>
            <p:custDataLst>
              <p:tags r:id="rId15"/>
            </p:custDataLst>
          </p:nvPr>
        </p:nvPicPr>
        <p:blipFill>
          <a:blip r:embed="rId16"/>
          <a:srcRect b="49564"/>
        </p:blipFill>
        <p:spPr>
          <a:xfrm>
            <a:off x="308610" y="4672330"/>
            <a:ext cx="3649345" cy="1505585"/>
          </a:xfrm>
          <a:prstGeom prst="rect">
            <a:avLst/>
          </a:prstGeom>
        </p:spPr>
      </p:pic>
      <p:pic>
        <p:nvPicPr>
          <p:cNvPr id="22" name="图片 21"/>
          <p:cNvPicPr/>
          <p:nvPr>
            <p:custDataLst>
              <p:tags r:id="rId17"/>
            </p:custDataLst>
          </p:nvPr>
        </p:nvPicPr>
        <p:blipFill>
          <a:blip r:embed="rId18"/>
          <a:srcRect l="17781" r="3468" b="64440"/>
        </p:blipFill>
        <p:spPr>
          <a:xfrm>
            <a:off x="4250055" y="4780280"/>
            <a:ext cx="6431280" cy="765810"/>
          </a:xfrm>
          <a:prstGeom prst="rect">
            <a:avLst/>
          </a:prstGeom>
        </p:spPr>
      </p:pic>
      <p:pic>
        <p:nvPicPr>
          <p:cNvPr id="23" name="图片 22"/>
          <p:cNvPicPr/>
          <p:nvPr>
            <p:custDataLst>
              <p:tags r:id="rId19"/>
            </p:custDataLst>
          </p:nvPr>
        </p:nvPicPr>
        <p:blipFill>
          <a:blip r:embed="rId18"/>
          <a:srcRect l="17868" t="44137" r="7001" b="40683"/>
        </p:blipFill>
        <p:spPr>
          <a:xfrm>
            <a:off x="4250055" y="5687060"/>
            <a:ext cx="6169660" cy="367665"/>
          </a:xfrm>
          <a:prstGeom prst="rect">
            <a:avLst/>
          </a:prstGeom>
        </p:spPr>
      </p:pic>
      <p:sp>
        <p:nvSpPr>
          <p:cNvPr id="24" name="圆角矩形 23"/>
          <p:cNvSpPr/>
          <p:nvPr>
            <p:custDataLst>
              <p:tags r:id="rId20"/>
            </p:custDataLst>
          </p:nvPr>
        </p:nvSpPr>
        <p:spPr>
          <a:xfrm>
            <a:off x="10871835" y="4902200"/>
            <a:ext cx="1047750" cy="1151890"/>
          </a:xfrm>
          <a:prstGeom prst="roundRect">
            <a:avLst>
              <a:gd name="adj" fmla="val 11818"/>
            </a:avLst>
          </a:prstGeom>
          <a:solidFill>
            <a:schemeClr val="accent5">
              <a:lumMod val="20000"/>
              <a:lumOff val="80000"/>
            </a:schemeClr>
          </a:solidFill>
          <a:ln>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latin typeface="微软雅黑" charset="0"/>
                <a:ea typeface="微软雅黑" charset="0"/>
              </a:rPr>
              <a:t>OCR</a:t>
            </a:r>
            <a:endParaRPr lang="en-US" altLang="zh-CN">
              <a:solidFill>
                <a:schemeClr val="tx1"/>
              </a:solidFill>
              <a:latin typeface="微软雅黑" charset="0"/>
              <a:ea typeface="微软雅黑" charset="0"/>
            </a:endParaRPr>
          </a:p>
          <a:p>
            <a:pPr algn="ctr"/>
            <a:r>
              <a:rPr lang="en-US" altLang="zh-CN">
                <a:solidFill>
                  <a:schemeClr val="tx1"/>
                </a:solidFill>
                <a:latin typeface="微软雅黑" charset="0"/>
                <a:ea typeface="微软雅黑" charset="0"/>
              </a:rPr>
              <a:t>Engine</a:t>
            </a:r>
            <a:endParaRPr lang="en-US" altLang="zh-CN">
              <a:solidFill>
                <a:schemeClr val="tx1"/>
              </a:solidFill>
              <a:latin typeface="微软雅黑" charset="0"/>
              <a:ea typeface="微软雅黑"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1365" cy="14351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0" name="燕尾形箭头 229"/>
          <p:cNvSpPr/>
          <p:nvPr>
            <p:custDataLst>
              <p:tags r:id="rId2"/>
            </p:custDataLst>
          </p:nvPr>
        </p:nvSpPr>
        <p:spPr>
          <a:xfrm>
            <a:off x="568325" y="821690"/>
            <a:ext cx="6071235" cy="88900"/>
          </a:xfrm>
          <a:prstGeom prst="notchedRightArrow">
            <a:avLst>
              <a:gd name="adj1" fmla="val 100000"/>
              <a:gd name="adj2" fmla="val 62231"/>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标题 1"/>
          <p:cNvSpPr/>
          <p:nvPr>
            <p:custDataLst>
              <p:tags r:id="rId3"/>
            </p:custDataLst>
          </p:nvPr>
        </p:nvSpPr>
        <p:spPr>
          <a:xfrm>
            <a:off x="461645" y="384175"/>
            <a:ext cx="10219055" cy="509905"/>
          </a:xfrm>
          <a:prstGeom prst="rect">
            <a:avLst/>
          </a:prstGeom>
        </p:spPr>
        <p:txBody>
          <a:bodyPr vert="horz" anchor="ctr">
            <a:normAutofit fontScale="80000"/>
          </a:bodyPr>
          <a:lstStyle>
            <a:lvl1pPr algn="l" defTabSz="914400" rtl="0" eaLnBrk="1" latinLnBrk="0" hangingPunct="1">
              <a:lnSpc>
                <a:spcPct val="90000"/>
              </a:lnSpc>
              <a:spcBef>
                <a:spcPct val="0"/>
              </a:spcBef>
              <a:buNone/>
              <a:defRPr kumimoji="1" lang="zh-CN" altLang="en-US" sz="3200" b="0" i="0" kern="1200" dirty="0">
                <a:solidFill>
                  <a:schemeClr val="tx1"/>
                </a:solidFill>
                <a:latin typeface="+mj-ea"/>
                <a:ea typeface="+mj-ea"/>
                <a:cs typeface="+mj-cs"/>
                <a:sym typeface="+mj-lt"/>
              </a:defRPr>
            </a:lvl1pPr>
          </a:lstStyle>
          <a:p>
            <a:r>
              <a:rPr lang="en-US" altLang="zh-CN">
                <a:latin typeface="微软雅黑" charset="0"/>
                <a:ea typeface="微软雅黑" charset="0"/>
                <a:cs typeface="微软雅黑" charset="0"/>
              </a:rPr>
              <a:t>2.1 </a:t>
            </a:r>
            <a:r>
              <a:rPr>
                <a:latin typeface="微软雅黑" charset="0"/>
                <a:ea typeface="微软雅黑" charset="0"/>
                <a:cs typeface="微软雅黑" charset="0"/>
              </a:rPr>
              <a:t>技术研发与重点业务</a:t>
            </a:r>
            <a:r>
              <a:rPr lang="en-US" altLang="zh-CN" sz="2000">
                <a:latin typeface="微软雅黑" charset="-122"/>
                <a:ea typeface="微软雅黑" charset="-122"/>
                <a:cs typeface="等线 Light" panose="02010600030101010101" charset="-122"/>
                <a:sym typeface="等线 Light" panose="02010600030101010101" charset="-122"/>
              </a:rPr>
              <a:t>——</a:t>
            </a:r>
            <a:r>
              <a:rPr sz="2000">
                <a:latin typeface="微软雅黑" charset="-122"/>
                <a:ea typeface="微软雅黑" charset="-122"/>
                <a:cs typeface="等线 Light" panose="02010600030101010101" charset="-122"/>
                <a:sym typeface="等线 Light" panose="02010600030101010101" charset="-122"/>
              </a:rPr>
              <a:t>视频</a:t>
            </a:r>
            <a:r>
              <a:rPr lang="en-US" altLang="zh-CN" sz="2000">
                <a:latin typeface="微软雅黑" charset="-122"/>
                <a:ea typeface="微软雅黑" charset="-122"/>
                <a:cs typeface="等线 Light" panose="02010600030101010101" charset="-122"/>
                <a:sym typeface="等线 Light" panose="02010600030101010101" charset="-122"/>
              </a:rPr>
              <a:t>OCR</a:t>
            </a:r>
            <a:r>
              <a:rPr sz="2000">
                <a:latin typeface="微软雅黑" charset="-122"/>
                <a:ea typeface="微软雅黑" charset="-122"/>
                <a:cs typeface="等线 Light" panose="02010600030101010101" charset="-122"/>
                <a:sym typeface="等线 Light" panose="02010600030101010101" charset="-122"/>
              </a:rPr>
              <a:t>多模态大模型</a:t>
            </a:r>
            <a:endParaRPr sz="2000">
              <a:latin typeface="微软雅黑" charset="-122"/>
              <a:ea typeface="微软雅黑" charset="-122"/>
              <a:cs typeface="等线 Light" panose="02010600030101010101" charset="-122"/>
              <a:sym typeface="等线 Light" panose="02010600030101010101" charset="-122"/>
            </a:endParaRPr>
          </a:p>
        </p:txBody>
      </p:sp>
      <p:pic>
        <p:nvPicPr>
          <p:cNvPr id="32" name="图片 31" descr="fde11c67-28e1-4e42-902b-497ba3bb0806"/>
          <p:cNvPicPr>
            <a:picLocks noChangeAspect="1"/>
          </p:cNvPicPr>
          <p:nvPr>
            <p:custDataLst>
              <p:tags r:id="rId4"/>
            </p:custDataLst>
          </p:nvPr>
        </p:nvPicPr>
        <p:blipFill>
          <a:blip r:embed="rId5">
            <a:clrChange>
              <a:clrFrom>
                <a:srgbClr val="F8F8F7">
                  <a:alpha val="100000"/>
                </a:srgbClr>
              </a:clrFrom>
              <a:clrTo>
                <a:srgbClr val="F8F8F7">
                  <a:alpha val="100000"/>
                  <a:alpha val="0"/>
                </a:srgbClr>
              </a:clrTo>
            </a:clrChange>
          </a:blip>
          <a:srcRect l="48932" t="24732" r="30538" b="13556"/>
          <a:stretch>
            <a:fillRect/>
          </a:stretch>
        </p:blipFill>
        <p:spPr>
          <a:xfrm>
            <a:off x="68580" y="148590"/>
            <a:ext cx="452755" cy="766445"/>
          </a:xfrm>
          <a:prstGeom prst="rect">
            <a:avLst/>
          </a:prstGeom>
          <a:solidFill>
            <a:srgbClr val="FFFFFF"/>
          </a:solidFill>
        </p:spPr>
      </p:pic>
      <p:sp>
        <p:nvSpPr>
          <p:cNvPr id="18" name="文本框 17"/>
          <p:cNvSpPr txBox="1"/>
          <p:nvPr>
            <p:custDataLst>
              <p:tags r:id="rId6"/>
            </p:custDataLst>
          </p:nvPr>
        </p:nvSpPr>
        <p:spPr>
          <a:xfrm>
            <a:off x="307975" y="908050"/>
            <a:ext cx="11204575" cy="368300"/>
          </a:xfrm>
          <a:prstGeom prst="rect">
            <a:avLst/>
          </a:prstGeom>
        </p:spPr>
        <p:txBody>
          <a:bodyPr wrap="square">
            <a:spAutoFit/>
          </a:bodyPr>
          <a:p>
            <a:pPr>
              <a:spcAft>
                <a:spcPts val="800"/>
              </a:spcAft>
            </a:pPr>
            <a:r>
              <a:rPr lang="zh-CN" altLang="en-US">
                <a:solidFill>
                  <a:schemeClr val="tx1"/>
                </a:solidFill>
                <a:latin typeface="微软雅黑" charset="0"/>
                <a:ea typeface="微软雅黑" charset="0"/>
              </a:rPr>
              <a:t>⭐</a:t>
            </a:r>
            <a:r>
              <a:rPr lang="en-US" altLang="zh-CN">
                <a:solidFill>
                  <a:schemeClr val="tx1"/>
                </a:solidFill>
                <a:latin typeface="微软雅黑" charset="0"/>
                <a:ea typeface="微软雅黑" charset="0"/>
              </a:rPr>
              <a:t> </a:t>
            </a:r>
            <a:r>
              <a:rPr lang="zh-CN" altLang="en-US">
                <a:solidFill>
                  <a:schemeClr val="tx1"/>
                </a:solidFill>
                <a:latin typeface="微软雅黑" charset="0"/>
                <a:ea typeface="微软雅黑" charset="0"/>
              </a:rPr>
              <a:t>️</a:t>
            </a:r>
            <a:r>
              <a:rPr lang="zh-CN" altLang="en-US" dirty="0">
                <a:solidFill>
                  <a:schemeClr val="accent5">
                    <a:lumMod val="50000"/>
                  </a:schemeClr>
                </a:solidFill>
                <a:latin typeface="微软雅黑" charset="-122"/>
                <a:ea typeface="微软雅黑" charset="-122"/>
                <a:cs typeface="等线 Light" panose="02010600030101010101" charset="-122"/>
              </a:rPr>
              <a:t>技术研发：</a:t>
            </a:r>
            <a:r>
              <a:rPr lang="zh-CN" altLang="en-US" dirty="0">
                <a:solidFill>
                  <a:schemeClr val="accent5">
                    <a:lumMod val="50000"/>
                  </a:schemeClr>
                </a:solidFill>
                <a:latin typeface="微软雅黑" charset="-122"/>
                <a:ea typeface="微软雅黑" charset="-122"/>
                <a:cs typeface="等线 Light" panose="02010600030101010101" charset="-122"/>
                <a:sym typeface="+mn-ea"/>
              </a:rPr>
              <a:t>自研</a:t>
            </a:r>
            <a:r>
              <a:rPr lang="en-US" altLang="zh-CN">
                <a:latin typeface="微软雅黑" charset="0"/>
                <a:ea typeface="微软雅黑" charset="0"/>
                <a:sym typeface="+mn-ea"/>
              </a:rPr>
              <a:t> </a:t>
            </a:r>
            <a:r>
              <a:rPr lang="en-US" altLang="zh-CN" b="1">
                <a:solidFill>
                  <a:srgbClr val="C00000"/>
                </a:solidFill>
                <a:latin typeface="微软雅黑" charset="0"/>
                <a:ea typeface="微软雅黑" charset="0"/>
                <a:cs typeface="微软雅黑" charset="0"/>
                <a:sym typeface="+mn-ea"/>
              </a:rPr>
              <a:t>VideoText </a:t>
            </a:r>
            <a:r>
              <a:rPr lang="en-US" altLang="zh-CN" dirty="0">
                <a:solidFill>
                  <a:schemeClr val="accent5">
                    <a:lumMod val="50000"/>
                  </a:schemeClr>
                </a:solidFill>
                <a:latin typeface="微软雅黑" charset="-122"/>
                <a:ea typeface="微软雅黑" charset="-122"/>
                <a:cs typeface="等线 Light" panose="02010600030101010101" charset="-122"/>
                <a:sym typeface="+mn-ea"/>
              </a:rPr>
              <a:t>视频</a:t>
            </a:r>
            <a:r>
              <a:rPr lang="en-US" altLang="zh-CN"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OCR多模</a:t>
            </a:r>
            <a:r>
              <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rPr>
              <a:t>态大模型</a:t>
            </a:r>
            <a:endParaRPr lang="zh-CN" altLang="en-US" dirty="0">
              <a:solidFill>
                <a:schemeClr val="accent5">
                  <a:lumMod val="50000"/>
                </a:schemeClr>
              </a:solidFill>
              <a:latin typeface="微软雅黑" charset="-122"/>
              <a:ea typeface="微软雅黑" charset="-122"/>
              <a:cs typeface="等线 Light" panose="02010600030101010101" charset="-122"/>
              <a:sym typeface="等线 Light" panose="02010600030101010101" charset="-122"/>
            </a:endParaRPr>
          </a:p>
        </p:txBody>
      </p:sp>
      <p:cxnSp>
        <p:nvCxnSpPr>
          <p:cNvPr id="39" name="直接连接符 38"/>
          <p:cNvCxnSpPr/>
          <p:nvPr/>
        </p:nvCxnSpPr>
        <p:spPr>
          <a:xfrm>
            <a:off x="383540" y="1290320"/>
            <a:ext cx="11391900" cy="0"/>
          </a:xfrm>
          <a:prstGeom prst="line">
            <a:avLst/>
          </a:prstGeom>
          <a:ln w="19050">
            <a:solidFill>
              <a:schemeClr val="tx1">
                <a:lumMod val="50000"/>
                <a:lumOff val="50000"/>
              </a:schemeClr>
            </a:solidFill>
            <a:prstDash val="dash"/>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7"/>
            </p:custDataLst>
          </p:nvPr>
        </p:nvSpPr>
        <p:spPr>
          <a:xfrm>
            <a:off x="6913245" y="436880"/>
            <a:ext cx="3649345" cy="368300"/>
          </a:xfrm>
          <a:prstGeom prst="rect">
            <a:avLst/>
          </a:prstGeom>
        </p:spPr>
        <p:txBody>
          <a:bodyPr wrap="square">
            <a:spAutoFit/>
          </a:bodyPr>
          <a:p>
            <a:pPr marL="285750" indent="-285750">
              <a:spcAft>
                <a:spcPts val="800"/>
              </a:spcAft>
              <a:buFont typeface="Wingdings" panose="05000000000000000000" charset="0"/>
              <a:buChar char=""/>
            </a:pPr>
            <a:r>
              <a:rPr lang="zh-CN" altLang="en-US" b="1">
                <a:solidFill>
                  <a:srgbClr val="C00000"/>
                </a:solidFill>
                <a:latin typeface="微软雅黑" charset="0"/>
                <a:ea typeface="微软雅黑" charset="0"/>
                <a:cs typeface="微软雅黑" charset="0"/>
              </a:rPr>
              <a:t>相关工作准备投递 </a:t>
            </a:r>
            <a:r>
              <a:rPr lang="en-US" altLang="zh-CN" b="1">
                <a:solidFill>
                  <a:srgbClr val="C00000"/>
                </a:solidFill>
                <a:latin typeface="微软雅黑" charset="0"/>
                <a:ea typeface="微软雅黑" charset="0"/>
                <a:cs typeface="微软雅黑" charset="0"/>
              </a:rPr>
              <a:t>CVPR2026</a:t>
            </a:r>
            <a:endParaRPr lang="en-US" altLang="zh-CN" b="1">
              <a:solidFill>
                <a:srgbClr val="C00000"/>
              </a:solidFill>
              <a:latin typeface="微软雅黑" charset="0"/>
              <a:ea typeface="微软雅黑" charset="0"/>
              <a:cs typeface="微软雅黑" charset="0"/>
            </a:endParaRPr>
          </a:p>
        </p:txBody>
      </p:sp>
      <p:graphicFrame>
        <p:nvGraphicFramePr>
          <p:cNvPr id="4" name="表格 3"/>
          <p:cNvGraphicFramePr/>
          <p:nvPr>
            <p:custDataLst>
              <p:tags r:id="rId8"/>
            </p:custDataLst>
          </p:nvPr>
        </p:nvGraphicFramePr>
        <p:xfrm>
          <a:off x="461645" y="5356860"/>
          <a:ext cx="11303635" cy="1270000"/>
        </p:xfrm>
        <a:graphic>
          <a:graphicData uri="http://schemas.openxmlformats.org/drawingml/2006/table">
            <a:tbl>
              <a:tblPr/>
              <a:tblGrid>
                <a:gridCol w="3768090"/>
                <a:gridCol w="2016125"/>
                <a:gridCol w="1592580"/>
                <a:gridCol w="1591945"/>
                <a:gridCol w="2334895"/>
              </a:tblGrid>
              <a:tr h="254000">
                <a:tc>
                  <a:txBody>
                    <a:bodyPr/>
                    <a:p>
                      <a:pPr marL="101600" indent="0" algn="ctr" latinLnBrk="1">
                        <a:spcAft>
                          <a:spcPts val="800"/>
                        </a:spcAft>
                      </a:pPr>
                      <a:r>
                        <a:rPr lang="zh-CN" altLang="en-US" sz="1200">
                          <a:latin typeface="微软雅黑" charset="0"/>
                          <a:ea typeface="微软雅黑" charset="0"/>
                        </a:rPr>
                        <a:t>模型</a:t>
                      </a:r>
                      <a:endParaRPr lang="zh-CN" altLang="en-US"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solidFill>
                      <a:schemeClr val="bg2">
                        <a:lumMod val="90000"/>
                      </a:schemeClr>
                    </a:solidFill>
                  </a:tcPr>
                </a:tc>
                <a:tc>
                  <a:txBody>
                    <a:bodyPr/>
                    <a:p>
                      <a:pPr marL="101600" indent="0" algn="ctr" latinLnBrk="1">
                        <a:spcAft>
                          <a:spcPts val="800"/>
                        </a:spcAft>
                      </a:pPr>
                      <a:r>
                        <a:rPr lang="en-US" altLang="zh-CN" sz="1200">
                          <a:latin typeface="微软雅黑" charset="0"/>
                          <a:ea typeface="微软雅黑" charset="0"/>
                        </a:rPr>
                        <a:t>MME-VideoOCR</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solidFill>
                      <a:schemeClr val="bg2">
                        <a:lumMod val="90000"/>
                      </a:schemeClr>
                    </a:solidFill>
                  </a:tcPr>
                </a:tc>
                <a:tc>
                  <a:txBody>
                    <a:bodyPr/>
                    <a:p>
                      <a:pPr marL="101600" indent="0" algn="ctr" latinLnBrk="1">
                        <a:spcAft>
                          <a:spcPts val="800"/>
                        </a:spcAft>
                      </a:pPr>
                      <a:r>
                        <a:rPr lang="en-US" altLang="zh-CN" sz="1200">
                          <a:latin typeface="微软雅黑" charset="0"/>
                          <a:ea typeface="微软雅黑" charset="0"/>
                        </a:rPr>
                        <a:t>RoadTextVQA</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solidFill>
                      <a:schemeClr val="bg2">
                        <a:lumMod val="90000"/>
                      </a:schemeClr>
                    </a:solidFill>
                  </a:tcPr>
                </a:tc>
                <a:tc>
                  <a:txBody>
                    <a:bodyPr/>
                    <a:p>
                      <a:pPr marL="101600" indent="0" algn="ctr" latinLnBrk="1">
                        <a:spcAft>
                          <a:spcPts val="800"/>
                        </a:spcAft>
                      </a:pPr>
                      <a:r>
                        <a:rPr lang="en-US" altLang="zh-CN" sz="1200">
                          <a:latin typeface="微软雅黑" charset="0"/>
                          <a:ea typeface="微软雅黑" charset="0"/>
                        </a:rPr>
                        <a:t>NewsvideoQA</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solidFill>
                      <a:schemeClr val="bg2">
                        <a:lumMod val="90000"/>
                      </a:schemeClr>
                    </a:solidFill>
                  </a:tcPr>
                </a:tc>
                <a:tc>
                  <a:txBody>
                    <a:bodyPr/>
                    <a:p>
                      <a:pPr marL="101600" indent="0" latinLnBrk="1">
                        <a:spcAft>
                          <a:spcPts val="800"/>
                        </a:spcAft>
                      </a:pPr>
                      <a:r>
                        <a:rPr lang="zh-CN" altLang="en-US" sz="1200">
                          <a:latin typeface="微软雅黑" charset="0"/>
                          <a:ea typeface="微软雅黑" charset="0"/>
                          <a:cs typeface="微软雅黑" charset="0"/>
                        </a:rPr>
                        <a:t>自研</a:t>
                      </a:r>
                      <a:r>
                        <a:rPr lang="en-US" altLang="zh-CN" sz="1200">
                          <a:latin typeface="微软雅黑" charset="0"/>
                          <a:ea typeface="微软雅黑" charset="0"/>
                          <a:cs typeface="微软雅黑" charset="0"/>
                        </a:rPr>
                        <a:t>VideoOCR</a:t>
                      </a:r>
                      <a:r>
                        <a:rPr lang="zh-CN" altLang="en-US" sz="1200">
                          <a:latin typeface="微软雅黑" charset="0"/>
                          <a:ea typeface="微软雅黑" charset="0"/>
                          <a:cs typeface="微软雅黑" charset="0"/>
                        </a:rPr>
                        <a:t>测试集</a:t>
                      </a:r>
                      <a:endParaRPr lang="zh-CN" altLang="en-US" sz="1200">
                        <a:latin typeface="微软雅黑" charset="0"/>
                        <a:ea typeface="微软雅黑" charset="0"/>
                        <a:cs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solidFill>
                      <a:schemeClr val="bg2">
                        <a:lumMod val="90000"/>
                      </a:schemeClr>
                    </a:solidFill>
                  </a:tcPr>
                </a:tc>
              </a:tr>
              <a:tr h="254000">
                <a:tc>
                  <a:txBody>
                    <a:bodyPr/>
                    <a:p>
                      <a:pPr marL="101600" indent="0" algn="ctr" latinLnBrk="1">
                        <a:spcAft>
                          <a:spcPts val="800"/>
                        </a:spcAft>
                      </a:pPr>
                      <a:r>
                        <a:rPr lang="en-US" altLang="zh-CN" sz="1200">
                          <a:latin typeface="微软雅黑" charset="0"/>
                          <a:ea typeface="微软雅黑" charset="0"/>
                        </a:rPr>
                        <a:t>Qwen2.5VL-7B</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0.683</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0.650</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0.730</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0.583</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r>
              <a:tr h="254000">
                <a:tc>
                  <a:txBody>
                    <a:bodyPr/>
                    <a:p>
                      <a:pPr marL="101600" indent="0" algn="ctr" latinLnBrk="1">
                        <a:spcAft>
                          <a:spcPts val="800"/>
                        </a:spcAft>
                      </a:pPr>
                      <a:r>
                        <a:rPr lang="en-US" altLang="zh-CN" sz="1200">
                          <a:latin typeface="微软雅黑" charset="0"/>
                          <a:ea typeface="微软雅黑" charset="0"/>
                          <a:cs typeface="微软雅黑" charset="0"/>
                        </a:rPr>
                        <a:t>VideoText</a:t>
                      </a:r>
                      <a:r>
                        <a:rPr lang="zh-CN" altLang="en-US" sz="1200">
                          <a:latin typeface="微软雅黑" charset="0"/>
                          <a:ea typeface="微软雅黑" charset="0"/>
                          <a:cs typeface="微软雅黑" charset="0"/>
                        </a:rPr>
                        <a:t>（</a:t>
                      </a:r>
                      <a:r>
                        <a:rPr lang="en-US" altLang="zh-CN" sz="1200">
                          <a:latin typeface="微软雅黑" charset="0"/>
                          <a:ea typeface="微软雅黑" charset="0"/>
                          <a:cs typeface="微软雅黑" charset="0"/>
                        </a:rPr>
                        <a:t>pt</a:t>
                      </a:r>
                      <a:r>
                        <a:rPr lang="zh-CN" altLang="en-US" sz="1200">
                          <a:latin typeface="微软雅黑" charset="0"/>
                          <a:ea typeface="微软雅黑" charset="0"/>
                          <a:cs typeface="微软雅黑" charset="0"/>
                        </a:rPr>
                        <a:t>）</a:t>
                      </a:r>
                      <a:endParaRPr lang="zh-CN" altLang="en-US" sz="1200">
                        <a:latin typeface="微软雅黑" charset="0"/>
                        <a:ea typeface="微软雅黑" charset="0"/>
                        <a:cs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0.701</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0.670</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0.797</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0.623</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r>
              <a:tr h="254000">
                <a:tc>
                  <a:txBody>
                    <a:bodyPr/>
                    <a:p>
                      <a:pPr marL="101600" indent="0" algn="ctr" latinLnBrk="1">
                        <a:spcAft>
                          <a:spcPts val="800"/>
                        </a:spcAft>
                      </a:pPr>
                      <a:r>
                        <a:rPr lang="en-US" altLang="zh-CN" sz="1200">
                          <a:latin typeface="微软雅黑" charset="0"/>
                          <a:ea typeface="微软雅黑" charset="0"/>
                          <a:cs typeface="微软雅黑" charset="0"/>
                        </a:rPr>
                        <a:t>VideoText</a:t>
                      </a:r>
                      <a:r>
                        <a:rPr lang="zh-CN" altLang="en-US" sz="1200">
                          <a:latin typeface="微软雅黑" charset="0"/>
                          <a:ea typeface="微软雅黑" charset="0"/>
                          <a:cs typeface="微软雅黑" charset="0"/>
                        </a:rPr>
                        <a:t>（</a:t>
                      </a:r>
                      <a:r>
                        <a:rPr lang="en-US" altLang="zh-CN" sz="1200">
                          <a:latin typeface="微软雅黑" charset="0"/>
                          <a:ea typeface="微软雅黑" charset="0"/>
                          <a:cs typeface="微软雅黑" charset="0"/>
                        </a:rPr>
                        <a:t>pt+OCR-Cot</a:t>
                      </a:r>
                      <a:r>
                        <a:rPr lang="zh-CN" altLang="en-US" sz="1200">
                          <a:latin typeface="微软雅黑" charset="0"/>
                          <a:ea typeface="微软雅黑" charset="0"/>
                          <a:cs typeface="微软雅黑" charset="0"/>
                        </a:rPr>
                        <a:t>）</a:t>
                      </a:r>
                      <a:endParaRPr lang="zh-CN" altLang="en-US" sz="1200">
                        <a:latin typeface="微软雅黑" charset="0"/>
                        <a:ea typeface="微软雅黑" charset="0"/>
                        <a:cs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0.733</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0.684</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0.806</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latin typeface="微软雅黑" charset="0"/>
                          <a:ea typeface="微软雅黑" charset="0"/>
                        </a:rPr>
                        <a:t>0.645</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r>
              <a:tr h="254000">
                <a:tc>
                  <a:txBody>
                    <a:bodyPr/>
                    <a:p>
                      <a:pPr marL="101600" indent="0" algn="ctr" latinLnBrk="1">
                        <a:spcAft>
                          <a:spcPts val="800"/>
                        </a:spcAft>
                      </a:pPr>
                      <a:r>
                        <a:rPr lang="en-US" altLang="zh-CN" sz="1200">
                          <a:latin typeface="微软雅黑" charset="0"/>
                          <a:ea typeface="微软雅黑" charset="0"/>
                          <a:cs typeface="微软雅黑" charset="0"/>
                        </a:rPr>
                        <a:t>VideoText</a:t>
                      </a:r>
                      <a:r>
                        <a:rPr lang="zh-CN" altLang="en-US" sz="1200">
                          <a:latin typeface="微软雅黑" charset="0"/>
                          <a:ea typeface="微软雅黑" charset="0"/>
                          <a:cs typeface="微软雅黑" charset="0"/>
                        </a:rPr>
                        <a:t>（</a:t>
                      </a:r>
                      <a:r>
                        <a:rPr lang="en-US" altLang="zh-CN" sz="1200">
                          <a:latin typeface="微软雅黑" charset="0"/>
                          <a:ea typeface="微软雅黑" charset="0"/>
                          <a:cs typeface="微软雅黑" charset="0"/>
                        </a:rPr>
                        <a:t>pt+OCR-Cot+OCR-RL</a:t>
                      </a:r>
                      <a:r>
                        <a:rPr lang="zh-CN" altLang="en-US" sz="1200">
                          <a:latin typeface="微软雅黑" charset="0"/>
                          <a:ea typeface="微软雅黑" charset="0"/>
                          <a:cs typeface="微软雅黑" charset="0"/>
                        </a:rPr>
                        <a:t>）</a:t>
                      </a:r>
                      <a:endParaRPr lang="zh-CN" altLang="en-US" sz="1200">
                        <a:latin typeface="微软雅黑" charset="0"/>
                        <a:ea typeface="微软雅黑" charset="0"/>
                        <a:cs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solidFill>
                            <a:srgbClr val="00BA73"/>
                          </a:solidFill>
                          <a:latin typeface="微软雅黑" charset="0"/>
                          <a:ea typeface="微软雅黑" charset="0"/>
                        </a:rPr>
                        <a:t>0.776</a:t>
                      </a:r>
                      <a:endParaRPr lang="en-US" altLang="zh-CN" sz="1200">
                        <a:solidFill>
                          <a:srgbClr val="00BA73"/>
                        </a:solidFill>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solidFill>
                            <a:srgbClr val="00BA73"/>
                          </a:solidFill>
                          <a:latin typeface="微软雅黑" charset="0"/>
                          <a:ea typeface="微软雅黑" charset="0"/>
                        </a:rPr>
                        <a:t>0.696</a:t>
                      </a:r>
                      <a:endParaRPr lang="en-US" altLang="zh-CN" sz="1200">
                        <a:solidFill>
                          <a:srgbClr val="00BA73"/>
                        </a:solidFill>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solidFill>
                            <a:srgbClr val="00BA73"/>
                          </a:solidFill>
                          <a:latin typeface="微软雅黑" charset="0"/>
                          <a:ea typeface="微软雅黑" charset="0"/>
                        </a:rPr>
                        <a:t>0.810</a:t>
                      </a:r>
                      <a:endParaRPr lang="en-US" altLang="zh-CN" sz="1200">
                        <a:solidFill>
                          <a:srgbClr val="00BA73"/>
                        </a:solidFill>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marL="101600" indent="0" algn="ctr" latinLnBrk="1">
                        <a:spcAft>
                          <a:spcPts val="800"/>
                        </a:spcAft>
                      </a:pPr>
                      <a:r>
                        <a:rPr lang="en-US" altLang="zh-CN" sz="1200">
                          <a:solidFill>
                            <a:srgbClr val="00BA73"/>
                          </a:solidFill>
                          <a:latin typeface="微软雅黑" charset="0"/>
                          <a:ea typeface="微软雅黑" charset="0"/>
                        </a:rPr>
                        <a:t>0.655</a:t>
                      </a:r>
                      <a:endParaRPr lang="en-US" altLang="zh-CN" sz="1200">
                        <a:solidFill>
                          <a:srgbClr val="00BA73"/>
                        </a:solidFill>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r>
            </a:tbl>
          </a:graphicData>
        </a:graphic>
      </p:graphicFrame>
      <p:sp>
        <p:nvSpPr>
          <p:cNvPr id="7" name="文本框 6"/>
          <p:cNvSpPr txBox="1"/>
          <p:nvPr>
            <p:custDataLst>
              <p:tags r:id="rId9"/>
            </p:custDataLst>
          </p:nvPr>
        </p:nvSpPr>
        <p:spPr>
          <a:xfrm>
            <a:off x="383540" y="1292860"/>
            <a:ext cx="11447780" cy="996950"/>
          </a:xfrm>
          <a:prstGeom prst="rect">
            <a:avLst/>
          </a:prstGeom>
          <a:noFill/>
        </p:spPr>
        <p:txBody>
          <a:bodyPr wrap="square" rtlCol="0" anchor="t">
            <a:noAutofit/>
          </a:bodyPr>
          <a:p>
            <a:pPr indent="0" algn="just" fontAlgn="auto">
              <a:lnSpc>
                <a:spcPct val="150000"/>
              </a:lnSpc>
            </a:pPr>
            <a:r>
              <a:rPr lang="zh-CN" altLang="en-US" b="1">
                <a:solidFill>
                  <a:srgbClr val="C00000"/>
                </a:solidFill>
                <a:latin typeface="微软雅黑" charset="0"/>
                <a:ea typeface="微软雅黑" charset="0"/>
                <a:cs typeface="微软雅黑" charset="0"/>
                <a:sym typeface="+mn-ea"/>
              </a:rPr>
              <a:t>结果：</a:t>
            </a:r>
            <a:r>
              <a:rPr lang="zh-CN" altLang="en-US">
                <a:latin typeface="微软雅黑" charset="0"/>
                <a:ea typeface="微软雅黑" charset="0"/>
                <a:cs typeface="微软雅黑" charset="0"/>
                <a:sym typeface="+mn-ea"/>
              </a:rPr>
              <a:t>该模型为视频时序定位、视频内容理解等场景提供了高效、可靠的技术支撑。在公开测试集MME-VideoOCR、RoadTextVQA、NewsvideoQA、自研VideoOCR上超过baseline </a:t>
            </a:r>
            <a:r>
              <a:rPr lang="zh-CN" altLang="en-US" b="1">
                <a:solidFill>
                  <a:srgbClr val="C00000"/>
                </a:solidFill>
                <a:latin typeface="微软雅黑" charset="0"/>
                <a:ea typeface="微软雅黑" charset="0"/>
                <a:cs typeface="微软雅黑" charset="0"/>
                <a:sym typeface="+mn-ea"/>
              </a:rPr>
              <a:t>9.3%、4.6%、8.0%、7.2%</a:t>
            </a:r>
            <a:r>
              <a:rPr lang="zh-CN" altLang="en-US">
                <a:latin typeface="微软雅黑" charset="0"/>
                <a:ea typeface="微软雅黑" charset="0"/>
                <a:cs typeface="微软雅黑" charset="0"/>
                <a:sym typeface="+mn-ea"/>
              </a:rPr>
              <a:t>。</a:t>
            </a:r>
            <a:endParaRPr lang="zh-CN" altLang="en-US">
              <a:latin typeface="微软雅黑" charset="0"/>
              <a:ea typeface="微软雅黑" charset="0"/>
              <a:cs typeface="微软雅黑" charset="0"/>
              <a:sym typeface="+mn-ea"/>
            </a:endParaRPr>
          </a:p>
        </p:txBody>
      </p:sp>
      <p:graphicFrame>
        <p:nvGraphicFramePr>
          <p:cNvPr id="6" name="表格 5"/>
          <p:cNvGraphicFramePr/>
          <p:nvPr/>
        </p:nvGraphicFramePr>
        <p:xfrm>
          <a:off x="461645" y="2192655"/>
          <a:ext cx="11303000" cy="1152525"/>
        </p:xfrm>
        <a:graphic>
          <a:graphicData uri="http://schemas.openxmlformats.org/drawingml/2006/table">
            <a:tbl>
              <a:tblPr/>
              <a:tblGrid>
                <a:gridCol w="3124200"/>
                <a:gridCol w="8178800"/>
              </a:tblGrid>
              <a:tr h="230505">
                <a:tc>
                  <a:txBody>
                    <a:bodyPr/>
                    <a:p>
                      <a:pPr indent="0" algn="ctr" fontAlgn="auto" latinLnBrk="1">
                        <a:spcAft>
                          <a:spcPts val="0"/>
                        </a:spcAft>
                      </a:pPr>
                      <a:r>
                        <a:rPr lang="zh-CN" altLang="en-US" sz="1200">
                          <a:latin typeface="微软雅黑" charset="0"/>
                          <a:ea typeface="微软雅黑" charset="0"/>
                        </a:rPr>
                        <a:t>公开数据集</a:t>
                      </a:r>
                      <a:endParaRPr lang="zh-CN" altLang="en-US"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solidFill>
                      <a:schemeClr val="bg2">
                        <a:lumMod val="90000"/>
                      </a:schemeClr>
                    </a:solidFill>
                  </a:tcPr>
                </a:tc>
                <a:tc>
                  <a:txBody>
                    <a:bodyPr/>
                    <a:p>
                      <a:pPr indent="0" algn="ctr" fontAlgn="auto" latinLnBrk="1">
                        <a:spcAft>
                          <a:spcPts val="0"/>
                        </a:spcAft>
                      </a:pPr>
                      <a:r>
                        <a:rPr lang="zh-CN" altLang="en-US" sz="1200">
                          <a:latin typeface="微软雅黑" charset="0"/>
                          <a:ea typeface="微软雅黑" charset="0"/>
                        </a:rPr>
                        <a:t>简介</a:t>
                      </a:r>
                      <a:endParaRPr lang="zh-CN" altLang="en-US"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solidFill>
                      <a:schemeClr val="bg2">
                        <a:lumMod val="90000"/>
                      </a:schemeClr>
                    </a:solidFill>
                  </a:tcPr>
                </a:tc>
              </a:tr>
              <a:tr h="230505">
                <a:tc>
                  <a:txBody>
                    <a:bodyPr/>
                    <a:p>
                      <a:pPr indent="0" algn="ctr" fontAlgn="auto" latinLnBrk="1">
                        <a:spcAft>
                          <a:spcPts val="0"/>
                        </a:spcAft>
                      </a:pPr>
                      <a:r>
                        <a:rPr lang="en-US" altLang="zh-CN" sz="1200">
                          <a:latin typeface="微软雅黑" charset="0"/>
                          <a:ea typeface="微软雅黑" charset="0"/>
                        </a:rPr>
                        <a:t>M4-ViteVQA</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indent="0" algn="ctr" fontAlgn="auto" latinLnBrk="1">
                        <a:spcAft>
                          <a:spcPts val="0"/>
                        </a:spcAft>
                      </a:pPr>
                      <a:r>
                        <a:rPr lang="en-US" altLang="zh-CN" sz="1200">
                          <a:latin typeface="微软雅黑" charset="0"/>
                          <a:ea typeface="微软雅黑" charset="0"/>
                          <a:cs typeface="微软雅黑" charset="0"/>
                        </a:rPr>
                        <a:t>8511 </a:t>
                      </a:r>
                      <a:r>
                        <a:rPr lang="zh-CN" altLang="en-US" sz="1200">
                          <a:latin typeface="微软雅黑" charset="0"/>
                          <a:ea typeface="微软雅黑" charset="0"/>
                          <a:cs typeface="微软雅黑" charset="0"/>
                        </a:rPr>
                        <a:t>个视频片段和 </a:t>
                      </a:r>
                      <a:r>
                        <a:rPr lang="en-US" altLang="zh-CN" sz="1200">
                          <a:latin typeface="微软雅黑" charset="0"/>
                          <a:ea typeface="微软雅黑" charset="0"/>
                          <a:cs typeface="微软雅黑" charset="0"/>
                        </a:rPr>
                        <a:t>24123 </a:t>
                      </a:r>
                      <a:r>
                        <a:rPr lang="zh-CN" altLang="en-US" sz="1200">
                          <a:latin typeface="微软雅黑" charset="0"/>
                          <a:ea typeface="微软雅黑" charset="0"/>
                          <a:cs typeface="微软雅黑" charset="0"/>
                        </a:rPr>
                        <a:t>个问答对，这些视频片段主要从 </a:t>
                      </a:r>
                      <a:r>
                        <a:rPr lang="en-US" altLang="zh-CN" sz="1200">
                          <a:latin typeface="微软雅黑" charset="0"/>
                          <a:ea typeface="微软雅黑" charset="0"/>
                          <a:cs typeface="微软雅黑" charset="0"/>
                        </a:rPr>
                        <a:t>YouTube </a:t>
                      </a:r>
                      <a:r>
                        <a:rPr lang="zh-CN" altLang="en-US" sz="1200">
                          <a:latin typeface="微软雅黑" charset="0"/>
                          <a:ea typeface="微软雅黑" charset="0"/>
                          <a:cs typeface="微软雅黑" charset="0"/>
                        </a:rPr>
                        <a:t>中收集。</a:t>
                      </a:r>
                      <a:endParaRPr lang="zh-CN" altLang="en-US" sz="1200">
                        <a:latin typeface="微软雅黑" charset="0"/>
                        <a:ea typeface="微软雅黑" charset="0"/>
                        <a:cs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r>
              <a:tr h="230505">
                <a:tc>
                  <a:txBody>
                    <a:bodyPr/>
                    <a:p>
                      <a:pPr indent="0" algn="ctr" fontAlgn="auto" latinLnBrk="1">
                        <a:spcAft>
                          <a:spcPts val="0"/>
                        </a:spcAft>
                      </a:pPr>
                      <a:r>
                        <a:rPr lang="en-US" altLang="zh-CN" sz="1200">
                          <a:latin typeface="微软雅黑" charset="0"/>
                          <a:ea typeface="微软雅黑" charset="0"/>
                        </a:rPr>
                        <a:t>RoadTextVQA</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indent="0" algn="ctr" fontAlgn="auto" latinLnBrk="1">
                        <a:spcAft>
                          <a:spcPts val="0"/>
                        </a:spcAft>
                      </a:pPr>
                      <a:r>
                        <a:rPr lang="zh-CN" altLang="en-US" sz="1200">
                          <a:latin typeface="微软雅黑" charset="0"/>
                          <a:ea typeface="微软雅黑" charset="0"/>
                          <a:cs typeface="微软雅黑" charset="0"/>
                        </a:rPr>
                        <a:t>多个国家收集的 </a:t>
                      </a:r>
                      <a:r>
                        <a:rPr lang="en-US" altLang="zh-CN" sz="1200">
                          <a:latin typeface="微软雅黑" charset="0"/>
                          <a:ea typeface="微软雅黑" charset="0"/>
                          <a:cs typeface="微软雅黑" charset="0"/>
                        </a:rPr>
                        <a:t>3222 </a:t>
                      </a:r>
                      <a:r>
                        <a:rPr lang="zh-CN" altLang="en-US" sz="1200">
                          <a:latin typeface="微软雅黑" charset="0"/>
                          <a:ea typeface="微软雅黑" charset="0"/>
                          <a:cs typeface="微软雅黑" charset="0"/>
                        </a:rPr>
                        <a:t>个驾驶视频组成，标注了 </a:t>
                      </a:r>
                      <a:r>
                        <a:rPr lang="en-US" altLang="zh-CN" sz="1200">
                          <a:latin typeface="微软雅黑" charset="0"/>
                          <a:ea typeface="微软雅黑" charset="0"/>
                          <a:cs typeface="微软雅黑" charset="0"/>
                        </a:rPr>
                        <a:t>10500 </a:t>
                      </a:r>
                      <a:r>
                        <a:rPr lang="zh-CN" altLang="en-US" sz="1200">
                          <a:latin typeface="微软雅黑" charset="0"/>
                          <a:ea typeface="微软雅黑" charset="0"/>
                          <a:cs typeface="微软雅黑" charset="0"/>
                        </a:rPr>
                        <a:t>个问题</a:t>
                      </a:r>
                      <a:endParaRPr lang="zh-CN" altLang="en-US" sz="1200">
                        <a:latin typeface="微软雅黑" charset="0"/>
                        <a:ea typeface="微软雅黑" charset="0"/>
                        <a:cs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r>
              <a:tr h="230505">
                <a:tc>
                  <a:txBody>
                    <a:bodyPr/>
                    <a:p>
                      <a:pPr indent="0" algn="ctr" fontAlgn="auto" latinLnBrk="1">
                        <a:spcAft>
                          <a:spcPts val="0"/>
                        </a:spcAft>
                      </a:pPr>
                      <a:r>
                        <a:rPr lang="en-US" altLang="zh-CN" sz="1200">
                          <a:latin typeface="微软雅黑" charset="0"/>
                          <a:ea typeface="微软雅黑" charset="0"/>
                        </a:rPr>
                        <a:t>NewsvideoQA</a:t>
                      </a:r>
                      <a:endParaRPr lang="en-US" altLang="zh-CN" sz="1200">
                        <a:latin typeface="微软雅黑" charset="0"/>
                        <a:ea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indent="0" algn="ctr" fontAlgn="auto" latinLnBrk="1">
                        <a:spcAft>
                          <a:spcPts val="0"/>
                        </a:spcAft>
                      </a:pPr>
                      <a:r>
                        <a:rPr lang="zh-CN" altLang="en-US" sz="1200">
                          <a:latin typeface="微软雅黑" charset="0"/>
                          <a:ea typeface="微软雅黑" charset="0"/>
                          <a:cs typeface="微软雅黑" charset="0"/>
                        </a:rPr>
                        <a:t>共</a:t>
                      </a:r>
                      <a:r>
                        <a:rPr lang="en-US" altLang="zh-CN" sz="1200">
                          <a:latin typeface="微软雅黑" charset="0"/>
                          <a:ea typeface="微软雅黑" charset="0"/>
                          <a:cs typeface="微软雅黑" charset="0"/>
                        </a:rPr>
                        <a:t>3656</a:t>
                      </a:r>
                      <a:r>
                        <a:rPr lang="zh-CN" altLang="en-US" sz="1200">
                          <a:latin typeface="微软雅黑" charset="0"/>
                          <a:ea typeface="微软雅黑" charset="0"/>
                          <a:cs typeface="微软雅黑" charset="0"/>
                        </a:rPr>
                        <a:t>条视频数据，</a:t>
                      </a:r>
                      <a:r>
                        <a:rPr lang="en-US" altLang="zh-CN" sz="1200">
                          <a:latin typeface="微软雅黑" charset="0"/>
                          <a:ea typeface="微软雅黑" charset="0"/>
                          <a:cs typeface="微软雅黑" charset="0"/>
                        </a:rPr>
                        <a:t>8600</a:t>
                      </a:r>
                      <a:r>
                        <a:rPr lang="zh-CN" altLang="en-US" sz="1200">
                          <a:latin typeface="微软雅黑" charset="0"/>
                          <a:ea typeface="微软雅黑" charset="0"/>
                          <a:cs typeface="微软雅黑" charset="0"/>
                        </a:rPr>
                        <a:t>条</a:t>
                      </a:r>
                      <a:r>
                        <a:rPr lang="en-US" altLang="zh-CN" sz="1200">
                          <a:latin typeface="微软雅黑" charset="0"/>
                          <a:ea typeface="微软雅黑" charset="0"/>
                          <a:cs typeface="微软雅黑" charset="0"/>
                        </a:rPr>
                        <a:t>QA</a:t>
                      </a:r>
                      <a:r>
                        <a:rPr lang="zh-CN" altLang="en-US" sz="1200">
                          <a:latin typeface="微软雅黑" charset="0"/>
                          <a:ea typeface="微软雅黑" charset="0"/>
                          <a:cs typeface="微软雅黑" charset="0"/>
                        </a:rPr>
                        <a:t>，数据场景为新闻视频。</a:t>
                      </a:r>
                      <a:endParaRPr lang="zh-CN" altLang="en-US" sz="1200">
                        <a:latin typeface="微软雅黑" charset="0"/>
                        <a:ea typeface="微软雅黑" charset="0"/>
                        <a:cs typeface="微软雅黑" charset="0"/>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r>
              <a:tr h="230505">
                <a:tc>
                  <a:txBody>
                    <a:bodyPr/>
                    <a:p>
                      <a:pPr indent="0" algn="ctr" fontAlgn="auto" latinLnBrk="1">
                        <a:spcAft>
                          <a:spcPts val="0"/>
                        </a:spcAft>
                        <a:buNone/>
                      </a:pPr>
                      <a:r>
                        <a:rPr lang="zh-CN" altLang="en-US" sz="1200">
                          <a:latin typeface="微软雅黑" charset="0"/>
                          <a:ea typeface="微软雅黑" charset="0"/>
                          <a:cs typeface="微软雅黑" charset="0"/>
                          <a:sym typeface="+mn-ea"/>
                        </a:rPr>
                        <a:t>自研VideoOCR</a:t>
                      </a:r>
                      <a:r>
                        <a:rPr lang="zh-CN" altLang="en-US" sz="1200">
                          <a:latin typeface="微软雅黑" charset="0"/>
                          <a:ea typeface="微软雅黑" charset="0"/>
                          <a:cs typeface="微软雅黑" charset="0"/>
                          <a:sym typeface="+mn-ea"/>
                        </a:rPr>
                        <a:t>数据集</a:t>
                      </a:r>
                      <a:endParaRPr lang="zh-CN" altLang="en-US" sz="1200">
                        <a:latin typeface="微软雅黑" charset="0"/>
                        <a:ea typeface="微软雅黑" charset="0"/>
                        <a:cs typeface="微软雅黑" charset="0"/>
                        <a:sym typeface="+mn-ea"/>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c>
                  <a:txBody>
                    <a:bodyPr/>
                    <a:p>
                      <a:pPr indent="0" algn="ctr" fontAlgn="auto" latinLnBrk="1">
                        <a:spcAft>
                          <a:spcPts val="0"/>
                        </a:spcAft>
                        <a:buNone/>
                      </a:pPr>
                      <a:r>
                        <a:rPr lang="en-US" altLang="zh-CN" sz="1200" b="1">
                          <a:solidFill>
                            <a:srgbClr val="C00000"/>
                          </a:solidFill>
                          <a:latin typeface="微软雅黑" charset="0"/>
                          <a:ea typeface="微软雅黑" charset="0"/>
                          <a:cs typeface="微软雅黑" charset="0"/>
                          <a:sym typeface="+mn-ea"/>
                        </a:rPr>
                        <a:t>10000</a:t>
                      </a:r>
                      <a:r>
                        <a:rPr lang="zh-CN" altLang="en-US" sz="1200">
                          <a:latin typeface="微软雅黑" charset="0"/>
                          <a:ea typeface="微软雅黑" charset="0"/>
                          <a:cs typeface="微软雅黑" charset="0"/>
                          <a:sym typeface="+mn-ea"/>
                        </a:rPr>
                        <a:t>条真实视频片段；</a:t>
                      </a:r>
                      <a:r>
                        <a:rPr lang="en-US" altLang="zh-CN" sz="1200" b="1">
                          <a:solidFill>
                            <a:srgbClr val="C00000"/>
                          </a:solidFill>
                          <a:latin typeface="微软雅黑" charset="0"/>
                          <a:ea typeface="微软雅黑" charset="0"/>
                          <a:cs typeface="微软雅黑" charset="0"/>
                          <a:sym typeface="+mn-ea"/>
                        </a:rPr>
                        <a:t>18250</a:t>
                      </a:r>
                      <a:r>
                        <a:rPr lang="zh-CN" altLang="en-US" sz="1200">
                          <a:latin typeface="微软雅黑" charset="0"/>
                          <a:ea typeface="微软雅黑" charset="0"/>
                          <a:cs typeface="微软雅黑" charset="0"/>
                          <a:sym typeface="+mn-ea"/>
                        </a:rPr>
                        <a:t>条问答，跨帧信息占</a:t>
                      </a:r>
                      <a:r>
                        <a:rPr lang="en-US" altLang="zh-CN" sz="1200" b="1">
                          <a:solidFill>
                            <a:srgbClr val="C00000"/>
                          </a:solidFill>
                          <a:latin typeface="微软雅黑" charset="0"/>
                          <a:ea typeface="微软雅黑" charset="0"/>
                          <a:cs typeface="微软雅黑" charset="0"/>
                          <a:sym typeface="+mn-ea"/>
                        </a:rPr>
                        <a:t>30%</a:t>
                      </a:r>
                      <a:r>
                        <a:rPr lang="zh-CN" altLang="en-US" sz="1200">
                          <a:latin typeface="微软雅黑" charset="0"/>
                          <a:ea typeface="微软雅黑" charset="0"/>
                          <a:cs typeface="微软雅黑" charset="0"/>
                          <a:sym typeface="+mn-ea"/>
                        </a:rPr>
                        <a:t>，视频来源：</a:t>
                      </a:r>
                      <a:r>
                        <a:rPr lang="zh-CN" altLang="en-US" sz="1200">
                          <a:latin typeface="微软雅黑" charset="0"/>
                          <a:ea typeface="微软雅黑" charset="0"/>
                          <a:cs typeface="微软雅黑" charset="0"/>
                          <a:sym typeface="+mn-ea"/>
                        </a:rPr>
                        <a:t> </a:t>
                      </a:r>
                      <a:r>
                        <a:rPr lang="en-US" altLang="zh-CN" sz="1200">
                          <a:latin typeface="微软雅黑" charset="0"/>
                          <a:ea typeface="微软雅黑" charset="0"/>
                          <a:cs typeface="微软雅黑" charset="0"/>
                          <a:sym typeface="+mn-ea"/>
                        </a:rPr>
                        <a:t>YouTube</a:t>
                      </a:r>
                      <a:r>
                        <a:rPr lang="zh-CN" altLang="en-US" sz="1200">
                          <a:latin typeface="微软雅黑" charset="0"/>
                          <a:ea typeface="微软雅黑" charset="0"/>
                          <a:cs typeface="微软雅黑" charset="0"/>
                          <a:sym typeface="+mn-ea"/>
                        </a:rPr>
                        <a:t>、</a:t>
                      </a:r>
                      <a:r>
                        <a:rPr lang="en-US" altLang="zh-CN" sz="1200">
                          <a:latin typeface="微软雅黑" charset="0"/>
                          <a:ea typeface="微软雅黑" charset="0"/>
                          <a:cs typeface="微软雅黑" charset="0"/>
                          <a:sym typeface="+mn-ea"/>
                        </a:rPr>
                        <a:t>bilibili</a:t>
                      </a:r>
                      <a:r>
                        <a:rPr lang="zh-CN" altLang="en-US" sz="1200">
                          <a:latin typeface="微软雅黑" charset="0"/>
                          <a:ea typeface="微软雅黑" charset="0"/>
                          <a:cs typeface="微软雅黑" charset="0"/>
                          <a:sym typeface="+mn-ea"/>
                        </a:rPr>
                        <a:t>、抖音、</a:t>
                      </a:r>
                      <a:r>
                        <a:rPr lang="en-US" altLang="zh-CN" sz="1200">
                          <a:latin typeface="微软雅黑" charset="0"/>
                          <a:ea typeface="微软雅黑" charset="0"/>
                          <a:cs typeface="微软雅黑" charset="0"/>
                          <a:sym typeface="+mn-ea"/>
                        </a:rPr>
                        <a:t>tiktok</a:t>
                      </a:r>
                      <a:r>
                        <a:rPr lang="zh-CN" altLang="en-US" sz="1200">
                          <a:latin typeface="微软雅黑" charset="0"/>
                          <a:ea typeface="微软雅黑" charset="0"/>
                          <a:cs typeface="微软雅黑" charset="0"/>
                          <a:sym typeface="+mn-ea"/>
                        </a:rPr>
                        <a:t>、小红书</a:t>
                      </a:r>
                      <a:r>
                        <a:rPr lang="zh-CN" altLang="en-US" sz="1200">
                          <a:latin typeface="微软雅黑" charset="0"/>
                          <a:ea typeface="微软雅黑" charset="0"/>
                          <a:cs typeface="微软雅黑" charset="0"/>
                          <a:sym typeface="+mn-ea"/>
                        </a:rPr>
                        <a:t>……</a:t>
                      </a:r>
                      <a:endParaRPr lang="zh-CN" altLang="en-US" sz="1200">
                        <a:latin typeface="微软雅黑" charset="0"/>
                        <a:ea typeface="微软雅黑" charset="0"/>
                        <a:cs typeface="微软雅黑" charset="0"/>
                        <a:sym typeface="+mn-ea"/>
                      </a:endParaRPr>
                    </a:p>
                  </a:txBody>
                  <a:tcPr marL="101917" marR="101917" marT="13017" marB="13017"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noFill/>
                  </a:tcPr>
                </a:tc>
              </a:tr>
            </a:tbl>
          </a:graphicData>
        </a:graphic>
      </p:graphicFrame>
      <p:pic>
        <p:nvPicPr>
          <p:cNvPr id="8" name="图片 7"/>
          <p:cNvPicPr>
            <a:picLocks noChangeAspect="1"/>
          </p:cNvPicPr>
          <p:nvPr>
            <p:custDataLst>
              <p:tags r:id="rId10"/>
            </p:custDataLst>
          </p:nvPr>
        </p:nvPicPr>
        <p:blipFill>
          <a:blip r:embed="rId11"/>
          <a:stretch>
            <a:fillRect/>
          </a:stretch>
        </p:blipFill>
        <p:spPr>
          <a:xfrm>
            <a:off x="471805" y="3482340"/>
            <a:ext cx="2388235" cy="1268730"/>
          </a:xfrm>
          <a:prstGeom prst="rect">
            <a:avLst/>
          </a:prstGeom>
        </p:spPr>
      </p:pic>
      <p:sp>
        <p:nvSpPr>
          <p:cNvPr id="9" name="文本框 8"/>
          <p:cNvSpPr txBox="1"/>
          <p:nvPr/>
        </p:nvSpPr>
        <p:spPr>
          <a:xfrm>
            <a:off x="378460" y="4732655"/>
            <a:ext cx="2617470" cy="553085"/>
          </a:xfrm>
          <a:prstGeom prst="rect">
            <a:avLst/>
          </a:prstGeom>
        </p:spPr>
        <p:txBody>
          <a:bodyPr wrap="square">
            <a:spAutoFit/>
          </a:bodyPr>
          <a:p>
            <a:pPr indent="0" fontAlgn="auto">
              <a:lnSpc>
                <a:spcPts val="1200"/>
              </a:lnSpc>
            </a:pPr>
            <a:r>
              <a:rPr lang="en-US" altLang="zh-CN" sz="1200" b="0">
                <a:solidFill>
                  <a:srgbClr val="C00000"/>
                </a:solidFill>
                <a:latin typeface="Comic Sans MS Regular" panose="030F0902030302020204" charset="0"/>
                <a:ea typeface="Menlo" panose="020B0609030804020204"/>
                <a:cs typeface="Comic Sans MS Regular" panose="030F0902030302020204" charset="0"/>
              </a:rPr>
              <a:t>Q: What is the text on the computer?</a:t>
            </a:r>
            <a:endParaRPr lang="en-US" altLang="zh-CN" sz="1200" b="0">
              <a:solidFill>
                <a:srgbClr val="C00000"/>
              </a:solidFill>
              <a:latin typeface="Comic Sans MS Regular" panose="030F0902030302020204" charset="0"/>
              <a:ea typeface="Menlo" panose="020B0609030804020204"/>
              <a:cs typeface="Comic Sans MS Regular" panose="030F0902030302020204" charset="0"/>
            </a:endParaRPr>
          </a:p>
          <a:p>
            <a:pPr indent="0" fontAlgn="auto">
              <a:lnSpc>
                <a:spcPts val="1200"/>
              </a:lnSpc>
            </a:pPr>
            <a:r>
              <a:rPr lang="en-US" altLang="zh-CN" sz="1200" b="0">
                <a:solidFill>
                  <a:schemeClr val="accent6"/>
                </a:solidFill>
                <a:latin typeface="Comic Sans MS Regular" panose="030F0902030302020204" charset="0"/>
                <a:ea typeface="Menlo" panose="020B0609030804020204"/>
                <a:cs typeface="Comic Sans MS Regular" panose="030F0902030302020204" charset="0"/>
              </a:rPr>
              <a:t>A: V-GUARD;WATER;HEATERS</a:t>
            </a:r>
            <a:endParaRPr lang="en-US" altLang="zh-CN" sz="1200" b="0">
              <a:solidFill>
                <a:schemeClr val="accent6"/>
              </a:solidFill>
              <a:latin typeface="Comic Sans MS Regular" panose="030F0902030302020204" charset="0"/>
              <a:ea typeface="Menlo" panose="020B0609030804020204"/>
              <a:cs typeface="Comic Sans MS Regular" panose="030F0902030302020204" charset="0"/>
            </a:endParaRPr>
          </a:p>
        </p:txBody>
      </p:sp>
      <p:sp>
        <p:nvSpPr>
          <p:cNvPr id="10" name="文本框 9"/>
          <p:cNvSpPr txBox="1"/>
          <p:nvPr/>
        </p:nvSpPr>
        <p:spPr>
          <a:xfrm>
            <a:off x="6529705" y="4714875"/>
            <a:ext cx="2508250" cy="553085"/>
          </a:xfrm>
          <a:prstGeom prst="rect">
            <a:avLst/>
          </a:prstGeom>
        </p:spPr>
        <p:txBody>
          <a:bodyPr wrap="square">
            <a:spAutoFit/>
          </a:bodyPr>
          <a:p>
            <a:pPr indent="0" fontAlgn="auto">
              <a:lnSpc>
                <a:spcPts val="1200"/>
              </a:lnSpc>
            </a:pPr>
            <a:r>
              <a:rPr lang="en-US" altLang="zh-CN" sz="1200" b="0">
                <a:solidFill>
                  <a:srgbClr val="C00000"/>
                </a:solidFill>
                <a:latin typeface="Comic Sans MS Regular" panose="030F0902030302020204" charset="0"/>
                <a:ea typeface="Menlo" panose="020B0609030804020204"/>
                <a:cs typeface="Comic Sans MS Regular" panose="030F0902030302020204" charset="0"/>
              </a:rPr>
              <a:t>Q: For whom are covid tests mandatory in Gujarat?</a:t>
            </a:r>
            <a:endParaRPr lang="en-US" altLang="zh-CN" sz="1200" b="0">
              <a:solidFill>
                <a:srgbClr val="C00000"/>
              </a:solidFill>
              <a:latin typeface="Comic Sans MS Regular" panose="030F0902030302020204" charset="0"/>
              <a:ea typeface="Menlo" panose="020B0609030804020204"/>
              <a:cs typeface="Comic Sans MS Regular" panose="030F0902030302020204" charset="0"/>
            </a:endParaRPr>
          </a:p>
          <a:p>
            <a:pPr indent="0" fontAlgn="auto">
              <a:lnSpc>
                <a:spcPts val="1200"/>
              </a:lnSpc>
            </a:pPr>
            <a:r>
              <a:rPr lang="en-US" altLang="zh-CN" sz="1200">
                <a:solidFill>
                  <a:schemeClr val="accent6"/>
                </a:solidFill>
                <a:latin typeface="Comic Sans MS Regular" panose="030F0902030302020204" charset="0"/>
                <a:ea typeface="Menlo" panose="020B0609030804020204"/>
                <a:cs typeface="Comic Sans MS Regular" panose="030F0902030302020204" charset="0"/>
                <a:sym typeface="+mn-ea"/>
              </a:rPr>
              <a:t>A: S Africa flyers</a:t>
            </a:r>
            <a:endParaRPr lang="en-US" altLang="zh-CN" sz="1200" b="0">
              <a:solidFill>
                <a:schemeClr val="accent6"/>
              </a:solidFill>
              <a:latin typeface="Comic Sans MS Regular" panose="030F0902030302020204" charset="0"/>
              <a:ea typeface="Menlo" panose="020B0609030804020204"/>
              <a:cs typeface="Comic Sans MS Regular" panose="030F0902030302020204" charset="0"/>
            </a:endParaRPr>
          </a:p>
        </p:txBody>
      </p:sp>
      <p:pic>
        <p:nvPicPr>
          <p:cNvPr id="12" name="图片 11"/>
          <p:cNvPicPr>
            <a:picLocks noChangeAspect="1"/>
          </p:cNvPicPr>
          <p:nvPr>
            <p:custDataLst>
              <p:tags r:id="rId12"/>
            </p:custDataLst>
          </p:nvPr>
        </p:nvPicPr>
        <p:blipFill>
          <a:blip r:embed="rId13"/>
          <a:stretch>
            <a:fillRect/>
          </a:stretch>
        </p:blipFill>
        <p:spPr>
          <a:xfrm>
            <a:off x="6614795" y="3480435"/>
            <a:ext cx="2275205" cy="1270000"/>
          </a:xfrm>
          <a:prstGeom prst="rect">
            <a:avLst/>
          </a:prstGeom>
        </p:spPr>
      </p:pic>
      <p:sp>
        <p:nvSpPr>
          <p:cNvPr id="13" name="文本框 12"/>
          <p:cNvSpPr txBox="1"/>
          <p:nvPr/>
        </p:nvSpPr>
        <p:spPr>
          <a:xfrm>
            <a:off x="3482975" y="4718685"/>
            <a:ext cx="2508885" cy="553085"/>
          </a:xfrm>
          <a:prstGeom prst="rect">
            <a:avLst/>
          </a:prstGeom>
        </p:spPr>
        <p:txBody>
          <a:bodyPr wrap="square">
            <a:spAutoFit/>
          </a:bodyPr>
          <a:p>
            <a:pPr algn="l">
              <a:lnSpc>
                <a:spcPts val="1200"/>
              </a:lnSpc>
              <a:buClrTx/>
              <a:buSzTx/>
              <a:buFontTx/>
            </a:pPr>
            <a:r>
              <a:rPr lang="en-US" altLang="zh-CN" sz="1200" b="0">
                <a:solidFill>
                  <a:srgbClr val="C00000"/>
                </a:solidFill>
                <a:latin typeface="Comic Sans MS Regular" panose="030F0902030302020204" charset="0"/>
                <a:ea typeface="Menlo" panose="020B0609030804020204"/>
                <a:cs typeface="Comic Sans MS Regular" panose="030F0902030302020204" charset="0"/>
              </a:rPr>
              <a:t>Q: Which parkway should I take to reach Eastern long Island?</a:t>
            </a:r>
            <a:endParaRPr lang="en-US" altLang="zh-CN" sz="1200" b="0">
              <a:solidFill>
                <a:srgbClr val="C00000"/>
              </a:solidFill>
              <a:latin typeface="Comic Sans MS Regular" panose="030F0902030302020204" charset="0"/>
              <a:ea typeface="Menlo" panose="020B0609030804020204"/>
              <a:cs typeface="Comic Sans MS Regular" panose="030F0902030302020204" charset="0"/>
            </a:endParaRPr>
          </a:p>
          <a:p>
            <a:pPr algn="l">
              <a:lnSpc>
                <a:spcPts val="1200"/>
              </a:lnSpc>
              <a:buClrTx/>
              <a:buSzTx/>
              <a:buFontTx/>
            </a:pPr>
            <a:r>
              <a:rPr lang="en-US" altLang="zh-CN" sz="1200" b="0">
                <a:solidFill>
                  <a:schemeClr val="accent6"/>
                </a:solidFill>
                <a:latin typeface="Comic Sans MS Regular" panose="030F0902030302020204" charset="0"/>
                <a:ea typeface="Menlo" panose="020B0609030804020204"/>
                <a:cs typeface="Comic Sans MS Regular" panose="030F0902030302020204" charset="0"/>
              </a:rPr>
              <a:t>A: personal touch</a:t>
            </a:r>
            <a:endParaRPr lang="en-US" altLang="zh-CN" sz="1200" b="0">
              <a:solidFill>
                <a:schemeClr val="accent6"/>
              </a:solidFill>
              <a:latin typeface="Comic Sans MS Regular" panose="030F0902030302020204" charset="0"/>
              <a:ea typeface="Menlo" panose="020B0609030804020204"/>
              <a:cs typeface="Comic Sans MS Regular" panose="030F0902030302020204" charset="0"/>
            </a:endParaRPr>
          </a:p>
        </p:txBody>
      </p:sp>
      <p:pic>
        <p:nvPicPr>
          <p:cNvPr id="14" name="图片 13"/>
          <p:cNvPicPr>
            <a:picLocks noChangeAspect="1"/>
          </p:cNvPicPr>
          <p:nvPr>
            <p:custDataLst>
              <p:tags r:id="rId14"/>
            </p:custDataLst>
          </p:nvPr>
        </p:nvPicPr>
        <p:blipFill>
          <a:blip r:embed="rId15"/>
          <a:stretch>
            <a:fillRect/>
          </a:stretch>
        </p:blipFill>
        <p:spPr>
          <a:xfrm>
            <a:off x="3573780" y="3482340"/>
            <a:ext cx="2275205" cy="1278255"/>
          </a:xfrm>
          <a:prstGeom prst="rect">
            <a:avLst/>
          </a:prstGeom>
        </p:spPr>
      </p:pic>
      <p:pic>
        <p:nvPicPr>
          <p:cNvPr id="15" name="图片 14"/>
          <p:cNvPicPr>
            <a:picLocks noChangeAspect="1"/>
          </p:cNvPicPr>
          <p:nvPr>
            <p:custDataLst>
              <p:tags r:id="rId16"/>
            </p:custDataLst>
          </p:nvPr>
        </p:nvPicPr>
        <p:blipFill>
          <a:blip r:embed="rId17"/>
          <a:stretch>
            <a:fillRect/>
          </a:stretch>
        </p:blipFill>
        <p:spPr>
          <a:xfrm>
            <a:off x="9526270" y="3470275"/>
            <a:ext cx="2029460" cy="1284605"/>
          </a:xfrm>
          <a:prstGeom prst="rect">
            <a:avLst/>
          </a:prstGeom>
        </p:spPr>
      </p:pic>
      <p:sp>
        <p:nvSpPr>
          <p:cNvPr id="16" name="文本框 15"/>
          <p:cNvSpPr txBox="1"/>
          <p:nvPr>
            <p:custDataLst>
              <p:tags r:id="rId18"/>
            </p:custDataLst>
          </p:nvPr>
        </p:nvSpPr>
        <p:spPr>
          <a:xfrm>
            <a:off x="9453880" y="4736465"/>
            <a:ext cx="2508885" cy="553085"/>
          </a:xfrm>
          <a:prstGeom prst="rect">
            <a:avLst/>
          </a:prstGeom>
        </p:spPr>
        <p:txBody>
          <a:bodyPr wrap="square">
            <a:spAutoFit/>
          </a:bodyPr>
          <a:p>
            <a:pPr algn="l">
              <a:lnSpc>
                <a:spcPts val="1200"/>
              </a:lnSpc>
              <a:buClrTx/>
              <a:buSzTx/>
              <a:buFontTx/>
            </a:pPr>
            <a:r>
              <a:rPr lang="en-US" altLang="zh-CN" sz="1200" b="0">
                <a:solidFill>
                  <a:srgbClr val="C00000"/>
                </a:solidFill>
                <a:latin typeface="Comic Sans MS Regular" panose="030F0902030302020204" charset="0"/>
                <a:ea typeface="Menlo" panose="020B0609030804020204"/>
                <a:cs typeface="Comic Sans MS Regular" panose="030F0902030302020204" charset="0"/>
              </a:rPr>
              <a:t>Q: Please enter the content on the large white banner below.</a:t>
            </a:r>
            <a:endParaRPr lang="en-US" altLang="zh-CN" sz="1200" b="0">
              <a:solidFill>
                <a:srgbClr val="C00000"/>
              </a:solidFill>
              <a:latin typeface="Comic Sans MS Regular" panose="030F0902030302020204" charset="0"/>
              <a:ea typeface="Menlo" panose="020B0609030804020204"/>
              <a:cs typeface="Comic Sans MS Regular" panose="030F0902030302020204" charset="0"/>
            </a:endParaRPr>
          </a:p>
          <a:p>
            <a:pPr algn="l">
              <a:lnSpc>
                <a:spcPts val="1200"/>
              </a:lnSpc>
              <a:buClrTx/>
              <a:buSzTx/>
              <a:buFontTx/>
            </a:pPr>
            <a:r>
              <a:rPr lang="en-US" altLang="zh-CN" sz="1200" b="0">
                <a:solidFill>
                  <a:schemeClr val="accent6"/>
                </a:solidFill>
                <a:latin typeface="Comic Sans MS Regular" panose="030F0902030302020204" charset="0"/>
                <a:ea typeface="Menlo" panose="020B0609030804020204"/>
                <a:cs typeface="Comic Sans MS Regular" panose="030F0902030302020204" charset="0"/>
              </a:rPr>
              <a:t>A: STOP POVERTY NOW</a:t>
            </a:r>
            <a:endParaRPr lang="en-US" altLang="zh-CN" sz="1200" b="0">
              <a:solidFill>
                <a:schemeClr val="accent6"/>
              </a:solidFill>
              <a:latin typeface="Comic Sans MS Regular" panose="030F0902030302020204" charset="0"/>
              <a:ea typeface="Menlo" panose="020B0609030804020204"/>
              <a:cs typeface="Comic Sans MS Regular" panose="030F0902030302020204" charset="0"/>
            </a:endParaRPr>
          </a:p>
        </p:txBody>
      </p:sp>
    </p:spTree>
  </p:cSld>
  <p:clrMapOvr>
    <a:masterClrMapping/>
  </p:clrMapOvr>
  <p:transition spd="med"/>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hinkcellActiveDocDoNotDelete"/>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THINKCELLSHAPEDONOTDELETE" val="thinkcellActiveDocDoNotDelete"/>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THINKCELLSHAPEDONOTDELETE" val="thinkcellActiveDocDoNotDelete"/>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THINKCELLSHAPEDONOTDELETE" val="thinkcellActiveDocDoNotDelete"/>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THINKCELLSHAPEDONOTDELETE" val="thinkcellActiveDocDoNotDelete"/>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THINKCELLSHAPEDONOTDELETE" val="thinkcellActiveDocDoNotDelete"/>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TABLE_ENDDRAG_ORIGIN_RECT" val="890*99"/>
  <p:tag name="TABLE_ENDDRAG_RECT" val="36*415*890*99"/>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THINKCELLSHAPEDONOTDELETE" val="thinkcellActiveDocDoNotDelete"/>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THINKCELLSHAPEDONOTDELETE" val="thinkcellActiveDocDoNotDelete"/>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 name="TABLE_ENDDRAG_ORIGIN_RECT" val="318*47"/>
  <p:tag name="TABLE_ENDDRAG_RECT" val="603*381*318*47"/>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THINKCELLSHAPEDONOTDELETE" val="thinkcellActiveDocDoNotDelete"/>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TABLE_ENDDRAG_ORIGIN_RECT" val="887*78"/>
  <p:tag name="TABLE_ENDDRAG_RECT" val="39*461*887*78"/>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TABLE_ENDDRAG_ORIGIN_RECT" val="442*147"/>
  <p:tag name="TABLE_ENDDRAG_RECT" val="497*342*442*147"/>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TABLE_ENDDRAG_ORIGIN_RECT" val="858*396"/>
  <p:tag name="TABLE_ENDDRAG_RECT" val="47*108*858*396"/>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TABLE_ENDDRAG_ORIGIN_RECT" val="868*165"/>
  <p:tag name="TABLE_ENDDRAG_RECT" val="38*352*868*165"/>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TABLE_ENDDRAG_ORIGIN_RECT" val="438*66"/>
  <p:tag name="TABLE_ENDDRAG_RECT" val="497*452*438*66"/>
  <p:tag name="KSO_WM_BEAUTIFY_FLAG" val=""/>
</p:tagLst>
</file>

<file path=ppt/tags/tag5.xml><?xml version="1.0" encoding="utf-8"?>
<p:tagLst xmlns:p="http://schemas.openxmlformats.org/presentationml/2006/main">
  <p:tag name="THINKCELLSHAPEDONOTDELETE" val="thinkcellActiveDocDoNotDelete"/>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TABLE_ENDDRAG_ORIGIN_RECT" val="867*75"/>
  <p:tag name="TABLE_ENDDRAG_RECT" val="39*413*867*75"/>
  <p:tag name="KSO_WM_BEAUTIFY_FLAG" val=""/>
</p:tagLst>
</file>

<file path=ppt/tags/tag506.xml><?xml version="1.0" encoding="utf-8"?>
<p:tagLst xmlns:p="http://schemas.openxmlformats.org/presentationml/2006/main">
  <p:tag name="TABLE_ENDDRAG_ORIGIN_RECT" val="432*70"/>
  <p:tag name="TABLE_ENDDRAG_RECT" val="501*450*432*70"/>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TABLE_ENDDRAG_ORIGIN_RECT" val="867*60"/>
  <p:tag name="TABLE_ENDDRAG_RECT" val="39*463*867*60"/>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TABLE_ENDDRAG_ORIGIN_RECT" val="423*71"/>
  <p:tag name="TABLE_ENDDRAG_RECT" val="34*410*423*71"/>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COMMONDATA" val="eyJoZGlkIjoiOTYxZmNhMDA0MzZmZDBlOTdjYzJhYjljNThhN2YwZmUifQ=="/>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THINKCELLSHAPEDONOTDELETE" val="thinkcellActiveDocDoNotDelete"/>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THINKCELLSHAPEDONOTDELETE" val="thinkcellActiveDocDoNotDelete"/>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THINKCELLSHAPEDONOTDELETE" val="thinkcellActiveDocDoNotDelete"/>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TABLE_ENDDRAG_ORIGIN_RECT" val="900*364"/>
  <p:tag name="TABLE_ENDDRAG_RECT" val="29*156*900*364"/>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THINKCELLSHAPEDONOTDELETE" val="thinkcellActiveDocDoNotDelete"/>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美团点评16-9">
  <a:themeElements>
    <a:clrScheme name="美团点评">
      <a:dk1>
        <a:srgbClr val="000000"/>
      </a:dk1>
      <a:lt1>
        <a:srgbClr val="FFFFFF"/>
      </a:lt1>
      <a:dk2>
        <a:srgbClr val="44546A"/>
      </a:dk2>
      <a:lt2>
        <a:srgbClr val="E7E6E6"/>
      </a:lt2>
      <a:accent1>
        <a:srgbClr val="FFD100"/>
      </a:accent1>
      <a:accent2>
        <a:srgbClr val="FE8C00"/>
      </a:accent2>
      <a:accent3>
        <a:srgbClr val="FF4949"/>
      </a:accent3>
      <a:accent4>
        <a:srgbClr val="FF6600"/>
      </a:accent4>
      <a:accent5>
        <a:srgbClr val="0079FF"/>
      </a:accent5>
      <a:accent6>
        <a:srgbClr val="70AD47"/>
      </a:accent6>
      <a:hlink>
        <a:srgbClr val="0563C1"/>
      </a:hlink>
      <a:folHlink>
        <a:srgbClr val="954F72"/>
      </a:folHlink>
    </a:clrScheme>
    <a:fontScheme name="美团体">
      <a:majorFont>
        <a:latin typeface="美团体"/>
        <a:ea typeface="美团体"/>
        <a:cs typeface=""/>
      </a:majorFont>
      <a:minorFont>
        <a:latin typeface="美团体 Light"/>
        <a:ea typeface="美团体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15719</Words>
  <Application>WPS 演示</Application>
  <PresentationFormat>宽屏</PresentationFormat>
  <Paragraphs>1808</Paragraphs>
  <Slides>36</Slides>
  <Notes>18</Notes>
  <HiddenSlides>0</HiddenSlides>
  <MMClips>0</MMClips>
  <ScaleCrop>false</ScaleCrop>
  <HeadingPairs>
    <vt:vector size="8" baseType="variant">
      <vt:variant>
        <vt:lpstr>已用的字体</vt:lpstr>
      </vt:variant>
      <vt:variant>
        <vt:i4>29</vt:i4>
      </vt:variant>
      <vt:variant>
        <vt:lpstr>主题</vt:lpstr>
      </vt:variant>
      <vt:variant>
        <vt:i4>2</vt:i4>
      </vt:variant>
      <vt:variant>
        <vt:lpstr>嵌入 OLE 服务器</vt:lpstr>
      </vt:variant>
      <vt:variant>
        <vt:i4>16</vt:i4>
      </vt:variant>
      <vt:variant>
        <vt:lpstr>幻灯片标题</vt:lpstr>
      </vt:variant>
      <vt:variant>
        <vt:i4>36</vt:i4>
      </vt:variant>
    </vt:vector>
  </HeadingPairs>
  <TitlesOfParts>
    <vt:vector size="83" baseType="lpstr">
      <vt:lpstr>Arial</vt:lpstr>
      <vt:lpstr>宋体</vt:lpstr>
      <vt:lpstr>Wingdings</vt:lpstr>
      <vt:lpstr>Helvetica Neue Medium</vt:lpstr>
      <vt:lpstr>微软雅黑</vt:lpstr>
      <vt:lpstr>汉仪旗黑</vt:lpstr>
      <vt:lpstr>Segoe UI</vt:lpstr>
      <vt:lpstr>苹方-简</vt:lpstr>
      <vt:lpstr>meituan type Regular</vt:lpstr>
      <vt:lpstr>meituan type Bold</vt:lpstr>
      <vt:lpstr>Helvetica Neue</vt:lpstr>
      <vt:lpstr>微软雅黑</vt:lpstr>
      <vt:lpstr>Wingdings</vt:lpstr>
      <vt:lpstr>等线 Light</vt:lpstr>
      <vt:lpstr>HarmonyOS Sans SC Medium</vt:lpstr>
      <vt:lpstr>微软雅黑</vt:lpstr>
      <vt:lpstr>Comic Sans MS</vt:lpstr>
      <vt:lpstr>Comic Sans MS Regular</vt:lpstr>
      <vt:lpstr>Menlo</vt:lpstr>
      <vt:lpstr>Calibri</vt:lpstr>
      <vt:lpstr>Helvetica Neue</vt:lpstr>
      <vt:lpstr>汉仪书宋二KW</vt:lpstr>
      <vt:lpstr>宋体</vt:lpstr>
      <vt:lpstr>Arial Unicode MS</vt:lpstr>
      <vt:lpstr>Times New Roman Regular</vt:lpstr>
      <vt:lpstr>美团体 Light</vt:lpstr>
      <vt:lpstr>汉仪中等线KW</vt:lpstr>
      <vt:lpstr>Apple Color Emoji</vt:lpstr>
      <vt:lpstr>美团体</vt:lpstr>
      <vt:lpstr>WPS</vt:lpstr>
      <vt:lpstr>1_美团点评16-9</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目录 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zt_guo</cp:lastModifiedBy>
  <cp:revision>329</cp:revision>
  <dcterms:created xsi:type="dcterms:W3CDTF">2025-10-14T02:29:01Z</dcterms:created>
  <dcterms:modified xsi:type="dcterms:W3CDTF">2025-10-14T02:29:01Z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2052-6.9.0.8865</vt:lpwstr>
  </property>
  <property fmtid="{D5CDD505-2E9C-101B-9397-08002B2CF9AE}" pid="3" name="ICV">
    <vt:lpwstr>34094CA59E6CCAD22B259068F7A604AB_41</vt:lpwstr>
  </property>
</Properties>
</file>